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4" r:id="rId4"/>
    <p:sldMasterId id="2147483665"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Lst>
  <p:sldSz cy="10058400" cx="7772400"/>
  <p:notesSz cx="6858000" cy="9144000"/>
  <p:embeddedFontLst>
    <p:embeddedFont>
      <p:font typeface="Cookie"/>
      <p:regular r:id="rId45"/>
    </p:embeddedFont>
    <p:embeddedFont>
      <p:font typeface="Roboto"/>
      <p:regular r:id="rId46"/>
      <p:bold r:id="rId47"/>
      <p:italic r:id="rId48"/>
      <p:boldItalic r:id="rId49"/>
    </p:embeddedFont>
    <p:embeddedFont>
      <p:font typeface="Montserrat"/>
      <p:regular r:id="rId50"/>
      <p:bold r:id="rId51"/>
      <p:italic r:id="rId52"/>
      <p:boldItalic r:id="rId53"/>
    </p:embeddedFont>
    <p:embeddedFont>
      <p:font typeface="Indie Flower"/>
      <p:regular r:id="rId54"/>
    </p:embeddedFont>
    <p:embeddedFont>
      <p:font typeface="Quicksand"/>
      <p:regular r:id="rId55"/>
      <p:bold r:id="rId5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3168">
          <p15:clr>
            <a:srgbClr val="A4A3A4"/>
          </p15:clr>
        </p15:guide>
        <p15:guide id="2" pos="2448">
          <p15:clr>
            <a:srgbClr val="A4A3A4"/>
          </p15:clr>
        </p15:guide>
        <p15:guide id="3" pos="510">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3168" orient="horz"/>
        <p:guide pos="2448"/>
        <p:guide pos="51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font" Target="fonts/Roboto-regular.fntdata"/><Relationship Id="rId45" Type="http://schemas.openxmlformats.org/officeDocument/2006/relationships/font" Target="fonts/Cookie-regular.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48" Type="http://schemas.openxmlformats.org/officeDocument/2006/relationships/font" Target="fonts/Roboto-italic.fntdata"/><Relationship Id="rId47" Type="http://schemas.openxmlformats.org/officeDocument/2006/relationships/font" Target="fonts/Roboto-bold.fntdata"/><Relationship Id="rId49" Type="http://schemas.openxmlformats.org/officeDocument/2006/relationships/font" Target="fonts/Roboto-boldItalic.fntdata"/><Relationship Id="rId5" Type="http://schemas.openxmlformats.org/officeDocument/2006/relationships/slideMaster" Target="slideMasters/slideMaster2.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font" Target="fonts/Montserrat-bold.fntdata"/><Relationship Id="rId50" Type="http://schemas.openxmlformats.org/officeDocument/2006/relationships/font" Target="fonts/Montserrat-regular.fntdata"/><Relationship Id="rId53" Type="http://schemas.openxmlformats.org/officeDocument/2006/relationships/font" Target="fonts/Montserrat-boldItalic.fntdata"/><Relationship Id="rId52" Type="http://schemas.openxmlformats.org/officeDocument/2006/relationships/font" Target="fonts/Montserrat-italic.fntdata"/><Relationship Id="rId11" Type="http://schemas.openxmlformats.org/officeDocument/2006/relationships/slide" Target="slides/slide5.xml"/><Relationship Id="rId55" Type="http://schemas.openxmlformats.org/officeDocument/2006/relationships/font" Target="fonts/Quicksand-regular.fntdata"/><Relationship Id="rId10" Type="http://schemas.openxmlformats.org/officeDocument/2006/relationships/slide" Target="slides/slide4.xml"/><Relationship Id="rId54" Type="http://schemas.openxmlformats.org/officeDocument/2006/relationships/font" Target="fonts/IndieFlower-regular.fntdata"/><Relationship Id="rId13" Type="http://schemas.openxmlformats.org/officeDocument/2006/relationships/slide" Target="slides/slide7.xml"/><Relationship Id="rId12" Type="http://schemas.openxmlformats.org/officeDocument/2006/relationships/slide" Target="slides/slide6.xml"/><Relationship Id="rId56" Type="http://schemas.openxmlformats.org/officeDocument/2006/relationships/font" Target="fonts/Quicksand-bold.fntdata"/><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pelvicguru.com/2013/12/28/what-is-pelvic-physical-therapy-and-why-doesnt-everyone-know-about-it/" TargetMode="Externa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www.womenshealthapta.org/wp-content/uploads/2014/06/SoWH_Position_Statement-Internal_Pelvic_Floor_Assessmen-final.pdf" TargetMode="Externa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www.womenshealthapta.org/wp-content/uploads/2014/06/SoWH_Position_Statement-Internal_Pelvic_Floor_Assessmen-final.pdf" TargetMode="Externa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amazon.ca/Relaxation-Reduction-Workbook-Harbinger-Self-Help-ebook/dp/B07J294RYX/ref=dp_kinw_strp_1" TargetMode="External"/><Relationship Id="rId3" Type="http://schemas.openxmlformats.org/officeDocument/2006/relationships/hyperlink" Target="https://www.amazon.com/Chronic-Control-Workbook-Step-Step/dp/1572240504/ref=sr_1_2?ie=UTF8&amp;s=books&amp;qid=1256070288&amp;sr=8-2/nationalvulvodyn" TargetMode="Externa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pelvicrehab.com/?utm_source=hermanwallace.com&amp;utm_medium=referrral&amp;utm_content=findapractitioner" TargetMode="Externa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 name="Shape 85"/>
        <p:cNvGrpSpPr/>
        <p:nvPr/>
      </p:nvGrpSpPr>
      <p:grpSpPr>
        <a:xfrm>
          <a:off x="0" y="0"/>
          <a:ext cx="0" cy="0"/>
          <a:chOff x="0" y="0"/>
          <a:chExt cx="0" cy="0"/>
        </a:xfrm>
      </p:grpSpPr>
      <p:sp>
        <p:nvSpPr>
          <p:cNvPr id="86" name="Google Shape;86;g51b033ce43_2_35:notes"/>
          <p:cNvSpPr txBox="1"/>
          <p:nvPr>
            <p:ph idx="1" type="body"/>
          </p:nvPr>
        </p:nvSpPr>
        <p:spPr>
          <a:xfrm>
            <a:off x="685787" y="4343386"/>
            <a:ext cx="5486400" cy="4114800"/>
          </a:xfrm>
          <a:prstGeom prst="rect">
            <a:avLst/>
          </a:prstGeom>
        </p:spPr>
        <p:txBody>
          <a:bodyPr anchorCtr="0" anchor="t" bIns="81475" lIns="81475" spcFirstLastPara="1" rIns="81475" wrap="square" tIns="81475">
            <a:noAutofit/>
          </a:bodyPr>
          <a:lstStyle/>
          <a:p>
            <a:pPr indent="0" lvl="0" marL="0" rtl="0" algn="l">
              <a:spcBef>
                <a:spcPts val="0"/>
              </a:spcBef>
              <a:spcAft>
                <a:spcPts val="0"/>
              </a:spcAft>
              <a:buNone/>
            </a:pPr>
            <a:r>
              <a:rPr lang="en"/>
              <a:t>Metaphors and stories to understand the physiology of pain- mosely</a:t>
            </a:r>
            <a:endParaRPr/>
          </a:p>
          <a:p>
            <a:pPr indent="0" lvl="0" marL="0" rtl="0" algn="l">
              <a:spcBef>
                <a:spcPts val="0"/>
              </a:spcBef>
              <a:spcAft>
                <a:spcPts val="0"/>
              </a:spcAft>
              <a:buNone/>
            </a:pPr>
            <a:r>
              <a:rPr lang="en"/>
              <a:t>*Overcoming pain with sex* on one line, synonym for overcoming</a:t>
            </a:r>
            <a:endParaRPr/>
          </a:p>
        </p:txBody>
      </p:sp>
      <p:sp>
        <p:nvSpPr>
          <p:cNvPr id="87" name="Google Shape;87;g51b033ce43_2_35:notes"/>
          <p:cNvSpPr/>
          <p:nvPr>
            <p:ph idx="2" type="sldImg"/>
          </p:nvPr>
        </p:nvSpPr>
        <p:spPr>
          <a:xfrm>
            <a:off x="1143221" y="685795"/>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g5c73d5ffde_0_223:notes"/>
          <p:cNvSpPr txBox="1"/>
          <p:nvPr>
            <p:ph idx="1" type="body"/>
          </p:nvPr>
        </p:nvSpPr>
        <p:spPr>
          <a:xfrm>
            <a:off x="685787" y="4343386"/>
            <a:ext cx="5486400" cy="4114800"/>
          </a:xfrm>
          <a:prstGeom prst="rect">
            <a:avLst/>
          </a:prstGeom>
        </p:spPr>
        <p:txBody>
          <a:bodyPr anchorCtr="0" anchor="t" bIns="81475" lIns="81475" spcFirstLastPara="1" rIns="81475" wrap="square" tIns="81475">
            <a:noAutofit/>
          </a:bodyPr>
          <a:lstStyle/>
          <a:p>
            <a:pPr indent="0" lvl="0" marL="0" rtl="0" algn="l">
              <a:spcBef>
                <a:spcPts val="0"/>
              </a:spcBef>
              <a:spcAft>
                <a:spcPts val="0"/>
              </a:spcAft>
              <a:buNone/>
            </a:pPr>
            <a:r>
              <a:t/>
            </a:r>
            <a:endParaRPr/>
          </a:p>
        </p:txBody>
      </p:sp>
      <p:sp>
        <p:nvSpPr>
          <p:cNvPr id="214" name="Google Shape;214;g5c73d5ffde_0_223:notes"/>
          <p:cNvSpPr/>
          <p:nvPr>
            <p:ph idx="2" type="sldImg"/>
          </p:nvPr>
        </p:nvSpPr>
        <p:spPr>
          <a:xfrm>
            <a:off x="1143221" y="685795"/>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g5c73d5ffde_0_358:notes"/>
          <p:cNvSpPr txBox="1"/>
          <p:nvPr>
            <p:ph idx="1" type="body"/>
          </p:nvPr>
        </p:nvSpPr>
        <p:spPr>
          <a:xfrm>
            <a:off x="685787" y="4343386"/>
            <a:ext cx="5486400" cy="4114800"/>
          </a:xfrm>
          <a:prstGeom prst="rect">
            <a:avLst/>
          </a:prstGeom>
        </p:spPr>
        <p:txBody>
          <a:bodyPr anchorCtr="0" anchor="t" bIns="81475" lIns="81475" spcFirstLastPara="1" rIns="81475" wrap="square" tIns="81475">
            <a:noAutofit/>
          </a:bodyPr>
          <a:lstStyle/>
          <a:p>
            <a:pPr indent="0" lvl="0" marL="0" rtl="0" algn="l">
              <a:spcBef>
                <a:spcPts val="0"/>
              </a:spcBef>
              <a:spcAft>
                <a:spcPts val="0"/>
              </a:spcAft>
              <a:buNone/>
            </a:pPr>
            <a:r>
              <a:t/>
            </a:r>
            <a:endParaRPr/>
          </a:p>
        </p:txBody>
      </p:sp>
      <p:sp>
        <p:nvSpPr>
          <p:cNvPr id="226" name="Google Shape;226;g5c73d5ffde_0_358:notes"/>
          <p:cNvSpPr/>
          <p:nvPr>
            <p:ph idx="2" type="sldImg"/>
          </p:nvPr>
        </p:nvSpPr>
        <p:spPr>
          <a:xfrm>
            <a:off x="1143221" y="685795"/>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g5c73d5ffde_0_265:notes"/>
          <p:cNvSpPr txBox="1"/>
          <p:nvPr>
            <p:ph idx="1" type="body"/>
          </p:nvPr>
        </p:nvSpPr>
        <p:spPr>
          <a:xfrm>
            <a:off x="685787" y="4343386"/>
            <a:ext cx="5486400" cy="4114800"/>
          </a:xfrm>
          <a:prstGeom prst="rect">
            <a:avLst/>
          </a:prstGeom>
        </p:spPr>
        <p:txBody>
          <a:bodyPr anchorCtr="0" anchor="t" bIns="81475" lIns="81475" spcFirstLastPara="1" rIns="81475" wrap="square" tIns="81475">
            <a:noAutofit/>
          </a:bodyPr>
          <a:lstStyle/>
          <a:p>
            <a:pPr indent="0" lvl="0" marL="0" rtl="0" algn="l">
              <a:spcBef>
                <a:spcPts val="0"/>
              </a:spcBef>
              <a:spcAft>
                <a:spcPts val="0"/>
              </a:spcAft>
              <a:buNone/>
            </a:pPr>
            <a:r>
              <a:rPr lang="en"/>
              <a:t>Herman and wallace </a:t>
            </a:r>
            <a:endParaRPr/>
          </a:p>
        </p:txBody>
      </p:sp>
      <p:sp>
        <p:nvSpPr>
          <p:cNvPr id="241" name="Google Shape;241;g5c73d5ffde_0_265:notes"/>
          <p:cNvSpPr/>
          <p:nvPr>
            <p:ph idx="2" type="sldImg"/>
          </p:nvPr>
        </p:nvSpPr>
        <p:spPr>
          <a:xfrm>
            <a:off x="1143221" y="685795"/>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 name="Shape 256"/>
        <p:cNvGrpSpPr/>
        <p:nvPr/>
      </p:nvGrpSpPr>
      <p:grpSpPr>
        <a:xfrm>
          <a:off x="0" y="0"/>
          <a:ext cx="0" cy="0"/>
          <a:chOff x="0" y="0"/>
          <a:chExt cx="0" cy="0"/>
        </a:xfrm>
      </p:grpSpPr>
      <p:sp>
        <p:nvSpPr>
          <p:cNvPr id="257" name="Google Shape;257;g5c4ec387a1_0_63:notes"/>
          <p:cNvSpPr txBox="1"/>
          <p:nvPr>
            <p:ph idx="1" type="body"/>
          </p:nvPr>
        </p:nvSpPr>
        <p:spPr>
          <a:xfrm>
            <a:off x="685787" y="4343386"/>
            <a:ext cx="5486400" cy="4114800"/>
          </a:xfrm>
          <a:prstGeom prst="rect">
            <a:avLst/>
          </a:prstGeom>
        </p:spPr>
        <p:txBody>
          <a:bodyPr anchorCtr="0" anchor="t" bIns="81475" lIns="81475" spcFirstLastPara="1" rIns="81475" wrap="square" tIns="81475">
            <a:noAutofit/>
          </a:bodyPr>
          <a:lstStyle/>
          <a:p>
            <a:pPr indent="0" lvl="0" marL="0" rtl="0" algn="l">
              <a:spcBef>
                <a:spcPts val="0"/>
              </a:spcBef>
              <a:spcAft>
                <a:spcPts val="0"/>
              </a:spcAft>
              <a:buNone/>
            </a:pPr>
            <a:r>
              <a:t/>
            </a:r>
            <a:endParaRPr/>
          </a:p>
        </p:txBody>
      </p:sp>
      <p:sp>
        <p:nvSpPr>
          <p:cNvPr id="258" name="Google Shape;258;g5c4ec387a1_0_63:notes"/>
          <p:cNvSpPr/>
          <p:nvPr>
            <p:ph idx="2" type="sldImg"/>
          </p:nvPr>
        </p:nvSpPr>
        <p:spPr>
          <a:xfrm>
            <a:off x="1143221" y="685795"/>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g5c4ec387a1_0_254:notes"/>
          <p:cNvSpPr txBox="1"/>
          <p:nvPr>
            <p:ph idx="1" type="body"/>
          </p:nvPr>
        </p:nvSpPr>
        <p:spPr>
          <a:xfrm>
            <a:off x="685787" y="4343386"/>
            <a:ext cx="5486400" cy="4114800"/>
          </a:xfrm>
          <a:prstGeom prst="rect">
            <a:avLst/>
          </a:prstGeom>
        </p:spPr>
        <p:txBody>
          <a:bodyPr anchorCtr="0" anchor="t" bIns="81475" lIns="81475" spcFirstLastPara="1" rIns="81475" wrap="square" tIns="81475">
            <a:noAutofit/>
          </a:bodyPr>
          <a:lstStyle/>
          <a:p>
            <a:pPr indent="0" lvl="0" marL="0" rtl="0" algn="l">
              <a:spcBef>
                <a:spcPts val="0"/>
              </a:spcBef>
              <a:spcAft>
                <a:spcPts val="0"/>
              </a:spcAft>
              <a:buNone/>
            </a:pPr>
            <a:r>
              <a:t/>
            </a:r>
            <a:endParaRPr/>
          </a:p>
        </p:txBody>
      </p:sp>
      <p:sp>
        <p:nvSpPr>
          <p:cNvPr id="268" name="Google Shape;268;g5c4ec387a1_0_254:notes"/>
          <p:cNvSpPr/>
          <p:nvPr>
            <p:ph idx="2" type="sldImg"/>
          </p:nvPr>
        </p:nvSpPr>
        <p:spPr>
          <a:xfrm>
            <a:off x="1143221" y="685795"/>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 name="Shape 279"/>
        <p:cNvGrpSpPr/>
        <p:nvPr/>
      </p:nvGrpSpPr>
      <p:grpSpPr>
        <a:xfrm>
          <a:off x="0" y="0"/>
          <a:ext cx="0" cy="0"/>
          <a:chOff x="0" y="0"/>
          <a:chExt cx="0" cy="0"/>
        </a:xfrm>
      </p:grpSpPr>
      <p:sp>
        <p:nvSpPr>
          <p:cNvPr id="280" name="Google Shape;280;g5c73d5ffde_0_308:notes"/>
          <p:cNvSpPr txBox="1"/>
          <p:nvPr>
            <p:ph idx="1" type="body"/>
          </p:nvPr>
        </p:nvSpPr>
        <p:spPr>
          <a:xfrm>
            <a:off x="685787" y="4343386"/>
            <a:ext cx="5486400" cy="4114800"/>
          </a:xfrm>
          <a:prstGeom prst="rect">
            <a:avLst/>
          </a:prstGeom>
        </p:spPr>
        <p:txBody>
          <a:bodyPr anchorCtr="0" anchor="t" bIns="81475" lIns="81475" spcFirstLastPara="1" rIns="81475" wrap="square" tIns="81475">
            <a:noAutofit/>
          </a:bodyPr>
          <a:lstStyle/>
          <a:p>
            <a:pPr indent="0" lvl="0" marL="0" rtl="0" algn="l">
              <a:spcBef>
                <a:spcPts val="0"/>
              </a:spcBef>
              <a:spcAft>
                <a:spcPts val="0"/>
              </a:spcAft>
              <a:buNone/>
            </a:pPr>
            <a:r>
              <a:t/>
            </a:r>
            <a:endParaRPr/>
          </a:p>
        </p:txBody>
      </p:sp>
      <p:sp>
        <p:nvSpPr>
          <p:cNvPr id="281" name="Google Shape;281;g5c73d5ffde_0_308:notes"/>
          <p:cNvSpPr/>
          <p:nvPr>
            <p:ph idx="2" type="sldImg"/>
          </p:nvPr>
        </p:nvSpPr>
        <p:spPr>
          <a:xfrm>
            <a:off x="1143221" y="685795"/>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2" name="Shape 292"/>
        <p:cNvGrpSpPr/>
        <p:nvPr/>
      </p:nvGrpSpPr>
      <p:grpSpPr>
        <a:xfrm>
          <a:off x="0" y="0"/>
          <a:ext cx="0" cy="0"/>
          <a:chOff x="0" y="0"/>
          <a:chExt cx="0" cy="0"/>
        </a:xfrm>
      </p:grpSpPr>
      <p:sp>
        <p:nvSpPr>
          <p:cNvPr id="293" name="Google Shape;293;g5c4ec387a1_0_74:notes"/>
          <p:cNvSpPr txBox="1"/>
          <p:nvPr>
            <p:ph idx="1" type="body"/>
          </p:nvPr>
        </p:nvSpPr>
        <p:spPr>
          <a:xfrm>
            <a:off x="685787" y="4343386"/>
            <a:ext cx="5486400" cy="4114800"/>
          </a:xfrm>
          <a:prstGeom prst="rect">
            <a:avLst/>
          </a:prstGeom>
        </p:spPr>
        <p:txBody>
          <a:bodyPr anchorCtr="0" anchor="t" bIns="81475" lIns="81475" spcFirstLastPara="1" rIns="81475" wrap="square" tIns="81475">
            <a:noAutofit/>
          </a:bodyPr>
          <a:lstStyle/>
          <a:p>
            <a:pPr indent="0" lvl="0" marL="0" rtl="0" algn="l">
              <a:spcBef>
                <a:spcPts val="0"/>
              </a:spcBef>
              <a:spcAft>
                <a:spcPts val="0"/>
              </a:spcAft>
              <a:buNone/>
            </a:pPr>
            <a:r>
              <a:t/>
            </a:r>
            <a:endParaRPr/>
          </a:p>
        </p:txBody>
      </p:sp>
      <p:sp>
        <p:nvSpPr>
          <p:cNvPr id="294" name="Google Shape;294;g5c4ec387a1_0_74:notes"/>
          <p:cNvSpPr/>
          <p:nvPr>
            <p:ph idx="2" type="sldImg"/>
          </p:nvPr>
        </p:nvSpPr>
        <p:spPr>
          <a:xfrm>
            <a:off x="1143221" y="685795"/>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2" name="Shape 302"/>
        <p:cNvGrpSpPr/>
        <p:nvPr/>
      </p:nvGrpSpPr>
      <p:grpSpPr>
        <a:xfrm>
          <a:off x="0" y="0"/>
          <a:ext cx="0" cy="0"/>
          <a:chOff x="0" y="0"/>
          <a:chExt cx="0" cy="0"/>
        </a:xfrm>
      </p:grpSpPr>
      <p:sp>
        <p:nvSpPr>
          <p:cNvPr id="303" name="Google Shape;303;g5c4ec387a1_0_138:notes"/>
          <p:cNvSpPr txBox="1"/>
          <p:nvPr>
            <p:ph idx="1" type="body"/>
          </p:nvPr>
        </p:nvSpPr>
        <p:spPr>
          <a:xfrm>
            <a:off x="685787" y="4343386"/>
            <a:ext cx="5486400" cy="4114800"/>
          </a:xfrm>
          <a:prstGeom prst="rect">
            <a:avLst/>
          </a:prstGeom>
        </p:spPr>
        <p:txBody>
          <a:bodyPr anchorCtr="0" anchor="t" bIns="81475" lIns="81475" spcFirstLastPara="1" rIns="81475" wrap="square" tIns="81475">
            <a:noAutofit/>
          </a:bodyPr>
          <a:lstStyle/>
          <a:p>
            <a:pPr indent="0" lvl="0" marL="0" rtl="0" algn="l">
              <a:spcBef>
                <a:spcPts val="0"/>
              </a:spcBef>
              <a:spcAft>
                <a:spcPts val="0"/>
              </a:spcAft>
              <a:buNone/>
            </a:pPr>
            <a:r>
              <a:t/>
            </a:r>
            <a:endParaRPr/>
          </a:p>
        </p:txBody>
      </p:sp>
      <p:sp>
        <p:nvSpPr>
          <p:cNvPr id="304" name="Google Shape;304;g5c4ec387a1_0_138:notes"/>
          <p:cNvSpPr/>
          <p:nvPr>
            <p:ph idx="2" type="sldImg"/>
          </p:nvPr>
        </p:nvSpPr>
        <p:spPr>
          <a:xfrm>
            <a:off x="1143221" y="685795"/>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5" name="Shape 315"/>
        <p:cNvGrpSpPr/>
        <p:nvPr/>
      </p:nvGrpSpPr>
      <p:grpSpPr>
        <a:xfrm>
          <a:off x="0" y="0"/>
          <a:ext cx="0" cy="0"/>
          <a:chOff x="0" y="0"/>
          <a:chExt cx="0" cy="0"/>
        </a:xfrm>
      </p:grpSpPr>
      <p:sp>
        <p:nvSpPr>
          <p:cNvPr id="316" name="Google Shape;316;g5c4ec387a1_0_122:notes"/>
          <p:cNvSpPr txBox="1"/>
          <p:nvPr>
            <p:ph idx="1" type="body"/>
          </p:nvPr>
        </p:nvSpPr>
        <p:spPr>
          <a:xfrm>
            <a:off x="685787" y="4343386"/>
            <a:ext cx="5486400" cy="4114800"/>
          </a:xfrm>
          <a:prstGeom prst="rect">
            <a:avLst/>
          </a:prstGeom>
        </p:spPr>
        <p:txBody>
          <a:bodyPr anchorCtr="0" anchor="t" bIns="81475" lIns="81475" spcFirstLastPara="1" rIns="81475" wrap="square" tIns="81475">
            <a:noAutofit/>
          </a:bodyPr>
          <a:lstStyle/>
          <a:p>
            <a:pPr indent="0" lvl="0" marL="0" rtl="0" algn="l">
              <a:spcBef>
                <a:spcPts val="0"/>
              </a:spcBef>
              <a:spcAft>
                <a:spcPts val="0"/>
              </a:spcAft>
              <a:buNone/>
            </a:pPr>
            <a:r>
              <a:t/>
            </a:r>
            <a:endParaRPr/>
          </a:p>
        </p:txBody>
      </p:sp>
      <p:sp>
        <p:nvSpPr>
          <p:cNvPr id="317" name="Google Shape;317;g5c4ec387a1_0_122:notes"/>
          <p:cNvSpPr/>
          <p:nvPr>
            <p:ph idx="2" type="sldImg"/>
          </p:nvPr>
        </p:nvSpPr>
        <p:spPr>
          <a:xfrm>
            <a:off x="1143221" y="685795"/>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0" name="Shape 330"/>
        <p:cNvGrpSpPr/>
        <p:nvPr/>
      </p:nvGrpSpPr>
      <p:grpSpPr>
        <a:xfrm>
          <a:off x="0" y="0"/>
          <a:ext cx="0" cy="0"/>
          <a:chOff x="0" y="0"/>
          <a:chExt cx="0" cy="0"/>
        </a:xfrm>
      </p:grpSpPr>
      <p:sp>
        <p:nvSpPr>
          <p:cNvPr id="331" name="Google Shape;331;g5c73d5ffde_0_342:notes"/>
          <p:cNvSpPr txBox="1"/>
          <p:nvPr>
            <p:ph idx="1" type="body"/>
          </p:nvPr>
        </p:nvSpPr>
        <p:spPr>
          <a:xfrm>
            <a:off x="685787" y="4343386"/>
            <a:ext cx="5486400" cy="4114800"/>
          </a:xfrm>
          <a:prstGeom prst="rect">
            <a:avLst/>
          </a:prstGeom>
        </p:spPr>
        <p:txBody>
          <a:bodyPr anchorCtr="0" anchor="t" bIns="81475" lIns="81475" spcFirstLastPara="1" rIns="81475" wrap="square" tIns="81475">
            <a:noAutofit/>
          </a:bodyPr>
          <a:lstStyle/>
          <a:p>
            <a:pPr indent="0" lvl="0" marL="0" rtl="0" algn="l">
              <a:spcBef>
                <a:spcPts val="0"/>
              </a:spcBef>
              <a:spcAft>
                <a:spcPts val="0"/>
              </a:spcAft>
              <a:buNone/>
            </a:pPr>
            <a:r>
              <a:t/>
            </a:r>
            <a:endParaRPr/>
          </a:p>
        </p:txBody>
      </p:sp>
      <p:sp>
        <p:nvSpPr>
          <p:cNvPr id="332" name="Google Shape;332;g5c73d5ffde_0_342:notes"/>
          <p:cNvSpPr/>
          <p:nvPr>
            <p:ph idx="2" type="sldImg"/>
          </p:nvPr>
        </p:nvSpPr>
        <p:spPr>
          <a:xfrm>
            <a:off x="1143221" y="685795"/>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 name="Shape 96"/>
        <p:cNvGrpSpPr/>
        <p:nvPr/>
      </p:nvGrpSpPr>
      <p:grpSpPr>
        <a:xfrm>
          <a:off x="0" y="0"/>
          <a:ext cx="0" cy="0"/>
          <a:chOff x="0" y="0"/>
          <a:chExt cx="0" cy="0"/>
        </a:xfrm>
      </p:grpSpPr>
      <p:sp>
        <p:nvSpPr>
          <p:cNvPr id="97" name="Google Shape;97;g51b033ce43_2_46:notes"/>
          <p:cNvSpPr txBox="1"/>
          <p:nvPr>
            <p:ph idx="1" type="body"/>
          </p:nvPr>
        </p:nvSpPr>
        <p:spPr>
          <a:xfrm>
            <a:off x="685787" y="4343386"/>
            <a:ext cx="5486382" cy="4114795"/>
          </a:xfrm>
          <a:prstGeom prst="rect">
            <a:avLst/>
          </a:prstGeom>
        </p:spPr>
        <p:txBody>
          <a:bodyPr anchorCtr="0" anchor="t" bIns="81475" lIns="81475" spcFirstLastPara="1" rIns="81475" wrap="square" tIns="81475">
            <a:noAutofit/>
          </a:bodyPr>
          <a:lstStyle/>
          <a:p>
            <a:pPr indent="0" lvl="0" marL="0" rtl="0" algn="l">
              <a:spcBef>
                <a:spcPts val="0"/>
              </a:spcBef>
              <a:spcAft>
                <a:spcPts val="0"/>
              </a:spcAft>
              <a:buNone/>
            </a:pPr>
            <a:r>
              <a:rPr lang="en"/>
              <a:t>Check that the handles are correct </a:t>
            </a:r>
            <a:endParaRPr/>
          </a:p>
          <a:p>
            <a:pPr indent="0" lvl="0" marL="0" rtl="0" algn="l">
              <a:spcBef>
                <a:spcPts val="0"/>
              </a:spcBef>
              <a:spcAft>
                <a:spcPts val="0"/>
              </a:spcAft>
              <a:buNone/>
            </a:pPr>
            <a:r>
              <a:rPr lang="en"/>
              <a:t>Body Harmony Physical Therapy - one line </a:t>
            </a:r>
            <a:endParaRPr/>
          </a:p>
          <a:p>
            <a:pPr indent="0" lvl="0" marL="0" rtl="0" algn="l">
              <a:spcBef>
                <a:spcPts val="0"/>
              </a:spcBef>
              <a:spcAft>
                <a:spcPts val="0"/>
              </a:spcAft>
              <a:buNone/>
            </a:pPr>
            <a:r>
              <a:t/>
            </a:r>
            <a:endParaRPr/>
          </a:p>
        </p:txBody>
      </p:sp>
      <p:sp>
        <p:nvSpPr>
          <p:cNvPr id="98" name="Google Shape;98;g51b033ce43_2_46:notes"/>
          <p:cNvSpPr/>
          <p:nvPr>
            <p:ph idx="2" type="sldImg"/>
          </p:nvPr>
        </p:nvSpPr>
        <p:spPr>
          <a:xfrm>
            <a:off x="1143221" y="685795"/>
            <a:ext cx="4572221"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2" name="Shape 342"/>
        <p:cNvGrpSpPr/>
        <p:nvPr/>
      </p:nvGrpSpPr>
      <p:grpSpPr>
        <a:xfrm>
          <a:off x="0" y="0"/>
          <a:ext cx="0" cy="0"/>
          <a:chOff x="0" y="0"/>
          <a:chExt cx="0" cy="0"/>
        </a:xfrm>
      </p:grpSpPr>
      <p:sp>
        <p:nvSpPr>
          <p:cNvPr id="343" name="Google Shape;343;g5c4ec387a1_0_83:notes"/>
          <p:cNvSpPr txBox="1"/>
          <p:nvPr>
            <p:ph idx="1" type="body"/>
          </p:nvPr>
        </p:nvSpPr>
        <p:spPr>
          <a:xfrm>
            <a:off x="685787" y="4343386"/>
            <a:ext cx="5486400" cy="4114800"/>
          </a:xfrm>
          <a:prstGeom prst="rect">
            <a:avLst/>
          </a:prstGeom>
        </p:spPr>
        <p:txBody>
          <a:bodyPr anchorCtr="0" anchor="t" bIns="81475" lIns="81475" spcFirstLastPara="1" rIns="81475" wrap="square" tIns="81475">
            <a:noAutofit/>
          </a:bodyPr>
          <a:lstStyle/>
          <a:p>
            <a:pPr indent="0" lvl="0" marL="0" rtl="0" algn="l">
              <a:spcBef>
                <a:spcPts val="0"/>
              </a:spcBef>
              <a:spcAft>
                <a:spcPts val="0"/>
              </a:spcAft>
              <a:buNone/>
            </a:pPr>
            <a:r>
              <a:t/>
            </a:r>
            <a:endParaRPr/>
          </a:p>
        </p:txBody>
      </p:sp>
      <p:sp>
        <p:nvSpPr>
          <p:cNvPr id="344" name="Google Shape;344;g5c4ec387a1_0_83:notes"/>
          <p:cNvSpPr/>
          <p:nvPr>
            <p:ph idx="2" type="sldImg"/>
          </p:nvPr>
        </p:nvSpPr>
        <p:spPr>
          <a:xfrm>
            <a:off x="1143221" y="685795"/>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2" name="Shape 352"/>
        <p:cNvGrpSpPr/>
        <p:nvPr/>
      </p:nvGrpSpPr>
      <p:grpSpPr>
        <a:xfrm>
          <a:off x="0" y="0"/>
          <a:ext cx="0" cy="0"/>
          <a:chOff x="0" y="0"/>
          <a:chExt cx="0" cy="0"/>
        </a:xfrm>
      </p:grpSpPr>
      <p:sp>
        <p:nvSpPr>
          <p:cNvPr id="353" name="Google Shape;353;g5c4ec387a1_0_299:notes"/>
          <p:cNvSpPr txBox="1"/>
          <p:nvPr>
            <p:ph idx="1" type="body"/>
          </p:nvPr>
        </p:nvSpPr>
        <p:spPr>
          <a:xfrm>
            <a:off x="685787" y="4343386"/>
            <a:ext cx="5486400" cy="4114800"/>
          </a:xfrm>
          <a:prstGeom prst="rect">
            <a:avLst/>
          </a:prstGeom>
        </p:spPr>
        <p:txBody>
          <a:bodyPr anchorCtr="0" anchor="t" bIns="81475" lIns="81475" spcFirstLastPara="1" rIns="81475" wrap="square" tIns="81475">
            <a:noAutofit/>
          </a:bodyPr>
          <a:lstStyle/>
          <a:p>
            <a:pPr indent="0" lvl="0" marL="0" rtl="0" algn="l">
              <a:spcBef>
                <a:spcPts val="0"/>
              </a:spcBef>
              <a:spcAft>
                <a:spcPts val="0"/>
              </a:spcAft>
              <a:buNone/>
            </a:pPr>
            <a:r>
              <a:t/>
            </a:r>
            <a:endParaRPr/>
          </a:p>
        </p:txBody>
      </p:sp>
      <p:sp>
        <p:nvSpPr>
          <p:cNvPr id="354" name="Google Shape;354;g5c4ec387a1_0_299:notes"/>
          <p:cNvSpPr/>
          <p:nvPr>
            <p:ph idx="2" type="sldImg"/>
          </p:nvPr>
        </p:nvSpPr>
        <p:spPr>
          <a:xfrm>
            <a:off x="1143221" y="685795"/>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8" name="Shape 368"/>
        <p:cNvGrpSpPr/>
        <p:nvPr/>
      </p:nvGrpSpPr>
      <p:grpSpPr>
        <a:xfrm>
          <a:off x="0" y="0"/>
          <a:ext cx="0" cy="0"/>
          <a:chOff x="0" y="0"/>
          <a:chExt cx="0" cy="0"/>
        </a:xfrm>
      </p:grpSpPr>
      <p:sp>
        <p:nvSpPr>
          <p:cNvPr id="369" name="Google Shape;369;g5c73d5ffde_0_324:notes"/>
          <p:cNvSpPr txBox="1"/>
          <p:nvPr>
            <p:ph idx="1" type="body"/>
          </p:nvPr>
        </p:nvSpPr>
        <p:spPr>
          <a:xfrm>
            <a:off x="685787" y="4343386"/>
            <a:ext cx="5486400" cy="4114800"/>
          </a:xfrm>
          <a:prstGeom prst="rect">
            <a:avLst/>
          </a:prstGeom>
        </p:spPr>
        <p:txBody>
          <a:bodyPr anchorCtr="0" anchor="t" bIns="81475" lIns="81475" spcFirstLastPara="1" rIns="81475" wrap="square" tIns="81475">
            <a:noAutofit/>
          </a:bodyPr>
          <a:lstStyle/>
          <a:p>
            <a:pPr indent="0" lvl="0" marL="0" rtl="0" algn="l">
              <a:spcBef>
                <a:spcPts val="0"/>
              </a:spcBef>
              <a:spcAft>
                <a:spcPts val="0"/>
              </a:spcAft>
              <a:buNone/>
            </a:pPr>
            <a:r>
              <a:t/>
            </a:r>
            <a:endParaRPr/>
          </a:p>
        </p:txBody>
      </p:sp>
      <p:sp>
        <p:nvSpPr>
          <p:cNvPr id="370" name="Google Shape;370;g5c73d5ffde_0_324:notes"/>
          <p:cNvSpPr/>
          <p:nvPr>
            <p:ph idx="2" type="sldImg"/>
          </p:nvPr>
        </p:nvSpPr>
        <p:spPr>
          <a:xfrm>
            <a:off x="1143221" y="685795"/>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2" name="Shape 382"/>
        <p:cNvGrpSpPr/>
        <p:nvPr/>
      </p:nvGrpSpPr>
      <p:grpSpPr>
        <a:xfrm>
          <a:off x="0" y="0"/>
          <a:ext cx="0" cy="0"/>
          <a:chOff x="0" y="0"/>
          <a:chExt cx="0" cy="0"/>
        </a:xfrm>
      </p:grpSpPr>
      <p:sp>
        <p:nvSpPr>
          <p:cNvPr id="383" name="Google Shape;383;g5c4ec387a1_0_230:notes"/>
          <p:cNvSpPr txBox="1"/>
          <p:nvPr>
            <p:ph idx="1" type="body"/>
          </p:nvPr>
        </p:nvSpPr>
        <p:spPr>
          <a:xfrm>
            <a:off x="685787" y="4343386"/>
            <a:ext cx="5486400" cy="4114800"/>
          </a:xfrm>
          <a:prstGeom prst="rect">
            <a:avLst/>
          </a:prstGeom>
        </p:spPr>
        <p:txBody>
          <a:bodyPr anchorCtr="0" anchor="t" bIns="81475" lIns="81475" spcFirstLastPara="1" rIns="81475" wrap="square" tIns="81475">
            <a:noAutofit/>
          </a:bodyPr>
          <a:lstStyle/>
          <a:p>
            <a:pPr indent="0" lvl="0" marL="0" rtl="0" algn="l">
              <a:spcBef>
                <a:spcPts val="0"/>
              </a:spcBef>
              <a:spcAft>
                <a:spcPts val="0"/>
              </a:spcAft>
              <a:buNone/>
            </a:pPr>
            <a:r>
              <a:t/>
            </a:r>
            <a:endParaRPr/>
          </a:p>
        </p:txBody>
      </p:sp>
      <p:sp>
        <p:nvSpPr>
          <p:cNvPr id="384" name="Google Shape;384;g5c4ec387a1_0_230:notes"/>
          <p:cNvSpPr/>
          <p:nvPr>
            <p:ph idx="2" type="sldImg"/>
          </p:nvPr>
        </p:nvSpPr>
        <p:spPr>
          <a:xfrm>
            <a:off x="1143221" y="685795"/>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2" name="Shape 392"/>
        <p:cNvGrpSpPr/>
        <p:nvPr/>
      </p:nvGrpSpPr>
      <p:grpSpPr>
        <a:xfrm>
          <a:off x="0" y="0"/>
          <a:ext cx="0" cy="0"/>
          <a:chOff x="0" y="0"/>
          <a:chExt cx="0" cy="0"/>
        </a:xfrm>
      </p:grpSpPr>
      <p:sp>
        <p:nvSpPr>
          <p:cNvPr id="393" name="Google Shape;393;g5c4ec387a1_0_239:notes"/>
          <p:cNvSpPr txBox="1"/>
          <p:nvPr>
            <p:ph idx="1" type="body"/>
          </p:nvPr>
        </p:nvSpPr>
        <p:spPr>
          <a:xfrm>
            <a:off x="685787" y="4343386"/>
            <a:ext cx="5486400" cy="4114800"/>
          </a:xfrm>
          <a:prstGeom prst="rect">
            <a:avLst/>
          </a:prstGeom>
        </p:spPr>
        <p:txBody>
          <a:bodyPr anchorCtr="0" anchor="t" bIns="81475" lIns="81475" spcFirstLastPara="1" rIns="81475" wrap="square" tIns="81475">
            <a:noAutofit/>
          </a:bodyPr>
          <a:lstStyle/>
          <a:p>
            <a:pPr indent="0" lvl="0" marL="0" rtl="0" algn="l">
              <a:spcBef>
                <a:spcPts val="0"/>
              </a:spcBef>
              <a:spcAft>
                <a:spcPts val="0"/>
              </a:spcAft>
              <a:buNone/>
            </a:pPr>
            <a:r>
              <a:t/>
            </a:r>
            <a:endParaRPr/>
          </a:p>
        </p:txBody>
      </p:sp>
      <p:sp>
        <p:nvSpPr>
          <p:cNvPr id="394" name="Google Shape;394;g5c4ec387a1_0_239:notes"/>
          <p:cNvSpPr/>
          <p:nvPr>
            <p:ph idx="2" type="sldImg"/>
          </p:nvPr>
        </p:nvSpPr>
        <p:spPr>
          <a:xfrm>
            <a:off x="1143221" y="685795"/>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1" name="Shape 411"/>
        <p:cNvGrpSpPr/>
        <p:nvPr/>
      </p:nvGrpSpPr>
      <p:grpSpPr>
        <a:xfrm>
          <a:off x="0" y="0"/>
          <a:ext cx="0" cy="0"/>
          <a:chOff x="0" y="0"/>
          <a:chExt cx="0" cy="0"/>
        </a:xfrm>
      </p:grpSpPr>
      <p:sp>
        <p:nvSpPr>
          <p:cNvPr id="412" name="Google Shape;412;g5c4ec387a1_0_96:notes"/>
          <p:cNvSpPr txBox="1"/>
          <p:nvPr>
            <p:ph idx="1" type="body"/>
          </p:nvPr>
        </p:nvSpPr>
        <p:spPr>
          <a:xfrm>
            <a:off x="685787" y="4343386"/>
            <a:ext cx="5486400" cy="4114800"/>
          </a:xfrm>
          <a:prstGeom prst="rect">
            <a:avLst/>
          </a:prstGeom>
        </p:spPr>
        <p:txBody>
          <a:bodyPr anchorCtr="0" anchor="t" bIns="81475" lIns="81475" spcFirstLastPara="1" rIns="81475" wrap="square" tIns="81475">
            <a:noAutofit/>
          </a:bodyPr>
          <a:lstStyle/>
          <a:p>
            <a:pPr indent="0" lvl="0" marL="0" rtl="0" algn="l">
              <a:spcBef>
                <a:spcPts val="0"/>
              </a:spcBef>
              <a:spcAft>
                <a:spcPts val="0"/>
              </a:spcAft>
              <a:buNone/>
            </a:pPr>
            <a:r>
              <a:t/>
            </a:r>
            <a:endParaRPr/>
          </a:p>
        </p:txBody>
      </p:sp>
      <p:sp>
        <p:nvSpPr>
          <p:cNvPr id="413" name="Google Shape;413;g5c4ec387a1_0_96:notes"/>
          <p:cNvSpPr/>
          <p:nvPr>
            <p:ph idx="2" type="sldImg"/>
          </p:nvPr>
        </p:nvSpPr>
        <p:spPr>
          <a:xfrm>
            <a:off x="1143221" y="685795"/>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1" name="Shape 421"/>
        <p:cNvGrpSpPr/>
        <p:nvPr/>
      </p:nvGrpSpPr>
      <p:grpSpPr>
        <a:xfrm>
          <a:off x="0" y="0"/>
          <a:ext cx="0" cy="0"/>
          <a:chOff x="0" y="0"/>
          <a:chExt cx="0" cy="0"/>
        </a:xfrm>
      </p:grpSpPr>
      <p:sp>
        <p:nvSpPr>
          <p:cNvPr id="422" name="Google Shape;422;g5c4ec387a1_0_106:notes"/>
          <p:cNvSpPr txBox="1"/>
          <p:nvPr>
            <p:ph idx="1" type="body"/>
          </p:nvPr>
        </p:nvSpPr>
        <p:spPr>
          <a:xfrm>
            <a:off x="685787" y="4343386"/>
            <a:ext cx="5486400" cy="4114800"/>
          </a:xfrm>
          <a:prstGeom prst="rect">
            <a:avLst/>
          </a:prstGeom>
        </p:spPr>
        <p:txBody>
          <a:bodyPr anchorCtr="0" anchor="t" bIns="81475" lIns="81475" spcFirstLastPara="1" rIns="81475" wrap="square" tIns="81475">
            <a:noAutofit/>
          </a:bodyPr>
          <a:lstStyle/>
          <a:p>
            <a:pPr indent="0" lvl="0" marL="0" rtl="0" algn="l">
              <a:spcBef>
                <a:spcPts val="0"/>
              </a:spcBef>
              <a:spcAft>
                <a:spcPts val="0"/>
              </a:spcAft>
              <a:buNone/>
            </a:pPr>
            <a:r>
              <a:t/>
            </a:r>
            <a:endParaRPr/>
          </a:p>
        </p:txBody>
      </p:sp>
      <p:sp>
        <p:nvSpPr>
          <p:cNvPr id="423" name="Google Shape;423;g5c4ec387a1_0_106:notes"/>
          <p:cNvSpPr/>
          <p:nvPr>
            <p:ph idx="2" type="sldImg"/>
          </p:nvPr>
        </p:nvSpPr>
        <p:spPr>
          <a:xfrm>
            <a:off x="1143221" y="685795"/>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8" name="Shape 438"/>
        <p:cNvGrpSpPr/>
        <p:nvPr/>
      </p:nvGrpSpPr>
      <p:grpSpPr>
        <a:xfrm>
          <a:off x="0" y="0"/>
          <a:ext cx="0" cy="0"/>
          <a:chOff x="0" y="0"/>
          <a:chExt cx="0" cy="0"/>
        </a:xfrm>
      </p:grpSpPr>
      <p:sp>
        <p:nvSpPr>
          <p:cNvPr id="439" name="Google Shape;439;g75b8d5920a_0_27:notes"/>
          <p:cNvSpPr txBox="1"/>
          <p:nvPr>
            <p:ph idx="1" type="body"/>
          </p:nvPr>
        </p:nvSpPr>
        <p:spPr>
          <a:xfrm>
            <a:off x="685787" y="4343386"/>
            <a:ext cx="5486400" cy="4114800"/>
          </a:xfrm>
          <a:prstGeom prst="rect">
            <a:avLst/>
          </a:prstGeom>
        </p:spPr>
        <p:txBody>
          <a:bodyPr anchorCtr="0" anchor="t" bIns="81475" lIns="81475" spcFirstLastPara="1" rIns="81475" wrap="square" tIns="81475">
            <a:noAutofit/>
          </a:bodyPr>
          <a:lstStyle/>
          <a:p>
            <a:pPr indent="0" lvl="0" marL="0" rtl="0" algn="l">
              <a:spcBef>
                <a:spcPts val="0"/>
              </a:spcBef>
              <a:spcAft>
                <a:spcPts val="0"/>
              </a:spcAft>
              <a:buNone/>
            </a:pPr>
            <a:r>
              <a:t/>
            </a:r>
            <a:endParaRPr/>
          </a:p>
        </p:txBody>
      </p:sp>
      <p:sp>
        <p:nvSpPr>
          <p:cNvPr id="440" name="Google Shape;440;g75b8d5920a_0_27:notes"/>
          <p:cNvSpPr/>
          <p:nvPr>
            <p:ph idx="2" type="sldImg"/>
          </p:nvPr>
        </p:nvSpPr>
        <p:spPr>
          <a:xfrm>
            <a:off x="1143221" y="685795"/>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2" name="Shape 452"/>
        <p:cNvGrpSpPr/>
        <p:nvPr/>
      </p:nvGrpSpPr>
      <p:grpSpPr>
        <a:xfrm>
          <a:off x="0" y="0"/>
          <a:ext cx="0" cy="0"/>
          <a:chOff x="0" y="0"/>
          <a:chExt cx="0" cy="0"/>
        </a:xfrm>
      </p:grpSpPr>
      <p:sp>
        <p:nvSpPr>
          <p:cNvPr id="453" name="Google Shape;453;g75b8d5920a_0_2:notes"/>
          <p:cNvSpPr txBox="1"/>
          <p:nvPr>
            <p:ph idx="1" type="body"/>
          </p:nvPr>
        </p:nvSpPr>
        <p:spPr>
          <a:xfrm>
            <a:off x="685787" y="4343386"/>
            <a:ext cx="5486400" cy="4114800"/>
          </a:xfrm>
          <a:prstGeom prst="rect">
            <a:avLst/>
          </a:prstGeom>
        </p:spPr>
        <p:txBody>
          <a:bodyPr anchorCtr="0" anchor="t" bIns="81475" lIns="81475" spcFirstLastPara="1" rIns="81475" wrap="square" tIns="81475">
            <a:noAutofit/>
          </a:bodyPr>
          <a:lstStyle/>
          <a:p>
            <a:pPr indent="0" lvl="0" marL="0" rtl="0" algn="l">
              <a:spcBef>
                <a:spcPts val="0"/>
              </a:spcBef>
              <a:spcAft>
                <a:spcPts val="0"/>
              </a:spcAft>
              <a:buNone/>
            </a:pPr>
            <a:r>
              <a:t/>
            </a:r>
            <a:endParaRPr/>
          </a:p>
        </p:txBody>
      </p:sp>
      <p:sp>
        <p:nvSpPr>
          <p:cNvPr id="454" name="Google Shape;454;g75b8d5920a_0_2:notes"/>
          <p:cNvSpPr/>
          <p:nvPr>
            <p:ph idx="2" type="sldImg"/>
          </p:nvPr>
        </p:nvSpPr>
        <p:spPr>
          <a:xfrm>
            <a:off x="1143221" y="685795"/>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6" name="Shape 466"/>
        <p:cNvGrpSpPr/>
        <p:nvPr/>
      </p:nvGrpSpPr>
      <p:grpSpPr>
        <a:xfrm>
          <a:off x="0" y="0"/>
          <a:ext cx="0" cy="0"/>
          <a:chOff x="0" y="0"/>
          <a:chExt cx="0" cy="0"/>
        </a:xfrm>
      </p:grpSpPr>
      <p:sp>
        <p:nvSpPr>
          <p:cNvPr id="467" name="Google Shape;467;g6d66d05263_0_7:notes"/>
          <p:cNvSpPr txBox="1"/>
          <p:nvPr>
            <p:ph idx="1" type="body"/>
          </p:nvPr>
        </p:nvSpPr>
        <p:spPr>
          <a:xfrm>
            <a:off x="685787" y="4343386"/>
            <a:ext cx="5486400" cy="4114800"/>
          </a:xfrm>
          <a:prstGeom prst="rect">
            <a:avLst/>
          </a:prstGeom>
        </p:spPr>
        <p:txBody>
          <a:bodyPr anchorCtr="0" anchor="t" bIns="81475" lIns="81475" spcFirstLastPara="1" rIns="81475" wrap="square" tIns="8147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468" name="Google Shape;468;g6d66d05263_0_7:notes"/>
          <p:cNvSpPr/>
          <p:nvPr>
            <p:ph idx="2" type="sldImg"/>
          </p:nvPr>
        </p:nvSpPr>
        <p:spPr>
          <a:xfrm>
            <a:off x="1143221" y="685795"/>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g51b033ce43_2_61:notes"/>
          <p:cNvSpPr txBox="1"/>
          <p:nvPr>
            <p:ph idx="1" type="body"/>
          </p:nvPr>
        </p:nvSpPr>
        <p:spPr>
          <a:xfrm>
            <a:off x="685787" y="4343386"/>
            <a:ext cx="5486382" cy="4114795"/>
          </a:xfrm>
          <a:prstGeom prst="rect">
            <a:avLst/>
          </a:prstGeom>
        </p:spPr>
        <p:txBody>
          <a:bodyPr anchorCtr="0" anchor="t" bIns="81475" lIns="81475" spcFirstLastPara="1" rIns="81475" wrap="square" tIns="81475">
            <a:noAutofit/>
          </a:bodyPr>
          <a:lstStyle/>
          <a:p>
            <a:pPr indent="0" lvl="0" marL="0" rtl="0" algn="l">
              <a:spcBef>
                <a:spcPts val="0"/>
              </a:spcBef>
              <a:spcAft>
                <a:spcPts val="0"/>
              </a:spcAft>
              <a:buNone/>
            </a:pPr>
            <a:r>
              <a:rPr lang="en"/>
              <a:t>Move #8 to before healing begins with self care</a:t>
            </a:r>
            <a:endParaRPr/>
          </a:p>
        </p:txBody>
      </p:sp>
      <p:sp>
        <p:nvSpPr>
          <p:cNvPr id="120" name="Google Shape;120;g51b033ce43_2_61:notes"/>
          <p:cNvSpPr/>
          <p:nvPr>
            <p:ph idx="2" type="sldImg"/>
          </p:nvPr>
        </p:nvSpPr>
        <p:spPr>
          <a:xfrm>
            <a:off x="1143221" y="685795"/>
            <a:ext cx="4572221"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2" name="Shape 482"/>
        <p:cNvGrpSpPr/>
        <p:nvPr/>
      </p:nvGrpSpPr>
      <p:grpSpPr>
        <a:xfrm>
          <a:off x="0" y="0"/>
          <a:ext cx="0" cy="0"/>
          <a:chOff x="0" y="0"/>
          <a:chExt cx="0" cy="0"/>
        </a:xfrm>
      </p:grpSpPr>
      <p:sp>
        <p:nvSpPr>
          <p:cNvPr id="483" name="Google Shape;483;g5c4ec387a1_0_269:notes"/>
          <p:cNvSpPr txBox="1"/>
          <p:nvPr>
            <p:ph idx="1" type="body"/>
          </p:nvPr>
        </p:nvSpPr>
        <p:spPr>
          <a:xfrm>
            <a:off x="685787" y="4343386"/>
            <a:ext cx="5486400" cy="4114800"/>
          </a:xfrm>
          <a:prstGeom prst="rect">
            <a:avLst/>
          </a:prstGeom>
        </p:spPr>
        <p:txBody>
          <a:bodyPr anchorCtr="0" anchor="t" bIns="81475" lIns="81475" spcFirstLastPara="1" rIns="81475" wrap="square" tIns="81475">
            <a:noAutofit/>
          </a:bodyPr>
          <a:lstStyle/>
          <a:p>
            <a:pPr indent="0" lvl="0" marL="0" rtl="0" algn="l">
              <a:spcBef>
                <a:spcPts val="0"/>
              </a:spcBef>
              <a:spcAft>
                <a:spcPts val="0"/>
              </a:spcAft>
              <a:buNone/>
            </a:pPr>
            <a:r>
              <a:t/>
            </a:r>
            <a:endParaRPr/>
          </a:p>
        </p:txBody>
      </p:sp>
      <p:sp>
        <p:nvSpPr>
          <p:cNvPr id="484" name="Google Shape;484;g5c4ec387a1_0_269:notes"/>
          <p:cNvSpPr/>
          <p:nvPr>
            <p:ph idx="2" type="sldImg"/>
          </p:nvPr>
        </p:nvSpPr>
        <p:spPr>
          <a:xfrm>
            <a:off x="1143221" y="685795"/>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2" name="Shape 492"/>
        <p:cNvGrpSpPr/>
        <p:nvPr/>
      </p:nvGrpSpPr>
      <p:grpSpPr>
        <a:xfrm>
          <a:off x="0" y="0"/>
          <a:ext cx="0" cy="0"/>
          <a:chOff x="0" y="0"/>
          <a:chExt cx="0" cy="0"/>
        </a:xfrm>
      </p:grpSpPr>
      <p:sp>
        <p:nvSpPr>
          <p:cNvPr id="493" name="Google Shape;493;g5c4ec387a1_0_278:notes"/>
          <p:cNvSpPr txBox="1"/>
          <p:nvPr>
            <p:ph idx="1" type="body"/>
          </p:nvPr>
        </p:nvSpPr>
        <p:spPr>
          <a:xfrm>
            <a:off x="685787" y="4343386"/>
            <a:ext cx="5486400" cy="4114800"/>
          </a:xfrm>
          <a:prstGeom prst="rect">
            <a:avLst/>
          </a:prstGeom>
        </p:spPr>
        <p:txBody>
          <a:bodyPr anchorCtr="0" anchor="t" bIns="81475" lIns="81475" spcFirstLastPara="1" rIns="81475" wrap="square" tIns="81475">
            <a:noAutofit/>
          </a:bodyPr>
          <a:lstStyle/>
          <a:p>
            <a:pPr indent="0" lvl="0" marL="0" rtl="0" algn="l">
              <a:spcBef>
                <a:spcPts val="0"/>
              </a:spcBef>
              <a:spcAft>
                <a:spcPts val="0"/>
              </a:spcAft>
              <a:buNone/>
            </a:pPr>
            <a:r>
              <a:rPr lang="en" u="sng">
                <a:solidFill>
                  <a:schemeClr val="hlink"/>
                </a:solidFill>
                <a:hlinkClick r:id="rId2"/>
              </a:rPr>
              <a:t>https://pelvicguru.com/2013/12/28/what-is-pelvic-physical-therapy-and-why-doesnt-everyone-know-about-it/</a:t>
            </a:r>
            <a:endParaRPr/>
          </a:p>
        </p:txBody>
      </p:sp>
      <p:sp>
        <p:nvSpPr>
          <p:cNvPr id="494" name="Google Shape;494;g5c4ec387a1_0_278:notes"/>
          <p:cNvSpPr/>
          <p:nvPr>
            <p:ph idx="2" type="sldImg"/>
          </p:nvPr>
        </p:nvSpPr>
        <p:spPr>
          <a:xfrm>
            <a:off x="1143221" y="685795"/>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6" name="Shape 506"/>
        <p:cNvGrpSpPr/>
        <p:nvPr/>
      </p:nvGrpSpPr>
      <p:grpSpPr>
        <a:xfrm>
          <a:off x="0" y="0"/>
          <a:ext cx="0" cy="0"/>
          <a:chOff x="0" y="0"/>
          <a:chExt cx="0" cy="0"/>
        </a:xfrm>
      </p:grpSpPr>
      <p:sp>
        <p:nvSpPr>
          <p:cNvPr id="507" name="Google Shape;507;g6cfe4efdb0_0_14:notes"/>
          <p:cNvSpPr txBox="1"/>
          <p:nvPr>
            <p:ph idx="1" type="body"/>
          </p:nvPr>
        </p:nvSpPr>
        <p:spPr>
          <a:xfrm>
            <a:off x="685787" y="4343386"/>
            <a:ext cx="5486400" cy="4114800"/>
          </a:xfrm>
          <a:prstGeom prst="rect">
            <a:avLst/>
          </a:prstGeom>
        </p:spPr>
        <p:txBody>
          <a:bodyPr anchorCtr="0" anchor="t" bIns="81475" lIns="81475" spcFirstLastPara="1" rIns="81475" wrap="square" tIns="81475">
            <a:noAutofit/>
          </a:bodyPr>
          <a:lstStyle/>
          <a:p>
            <a:pPr indent="0" lvl="0" marL="0" rtl="0" algn="l">
              <a:lnSpc>
                <a:spcPct val="115000"/>
              </a:lnSpc>
              <a:spcBef>
                <a:spcPts val="0"/>
              </a:spcBef>
              <a:spcAft>
                <a:spcPts val="0"/>
              </a:spcAft>
              <a:buClr>
                <a:schemeClr val="dk1"/>
              </a:buClr>
              <a:buSzPts val="1100"/>
              <a:buFont typeface="Arial"/>
              <a:buNone/>
            </a:pPr>
            <a:r>
              <a:rPr lang="en" sz="1200">
                <a:solidFill>
                  <a:srgbClr val="7A665C"/>
                </a:solidFill>
                <a:highlight>
                  <a:srgbClr val="FFFFFF"/>
                </a:highlight>
              </a:rPr>
              <a:t>The therapists at </a:t>
            </a:r>
            <a:r>
              <a:rPr i="1" lang="en" sz="1200">
                <a:solidFill>
                  <a:srgbClr val="7A665C"/>
                </a:solidFill>
                <a:highlight>
                  <a:srgbClr val="FFFFFF"/>
                </a:highlight>
              </a:rPr>
              <a:t>Body Harmony Physical Therapy</a:t>
            </a:r>
            <a:r>
              <a:rPr lang="en" sz="1200">
                <a:solidFill>
                  <a:srgbClr val="7A665C"/>
                </a:solidFill>
                <a:highlight>
                  <a:srgbClr val="FFFFFF"/>
                </a:highlight>
              </a:rPr>
              <a:t> evaluate, assess, and treat a variety of musculoskeletal, neurological, geriatric, women’s health, and pelvic floor (men and women) conditions. We welcome you to bring a spouse, trusted friend, or therapist with you to any of your sessions.</a:t>
            </a:r>
            <a:endParaRPr sz="1200">
              <a:solidFill>
                <a:srgbClr val="7A665C"/>
              </a:solidFill>
              <a:highlight>
                <a:srgbClr val="FFFFFF"/>
              </a:highlight>
            </a:endParaRPr>
          </a:p>
          <a:p>
            <a:pPr indent="0" lvl="0" marL="0" rtl="0" algn="l">
              <a:lnSpc>
                <a:spcPct val="115000"/>
              </a:lnSpc>
              <a:spcBef>
                <a:spcPts val="1000"/>
              </a:spcBef>
              <a:spcAft>
                <a:spcPts val="0"/>
              </a:spcAft>
              <a:buClr>
                <a:schemeClr val="dk1"/>
              </a:buClr>
              <a:buSzPts val="1100"/>
              <a:buFont typeface="Arial"/>
              <a:buNone/>
            </a:pPr>
            <a:r>
              <a:rPr b="1" lang="en" sz="1200">
                <a:solidFill>
                  <a:srgbClr val="7A665C"/>
                </a:solidFill>
                <a:highlight>
                  <a:srgbClr val="FFFFFF"/>
                </a:highlight>
              </a:rPr>
              <a:t>Treatment Sessions – 2-3 times per week:</a:t>
            </a:r>
            <a:r>
              <a:rPr lang="en" sz="1200">
                <a:solidFill>
                  <a:srgbClr val="7A665C"/>
                </a:solidFill>
                <a:highlight>
                  <a:srgbClr val="FFFFFF"/>
                </a:highlight>
              </a:rPr>
              <a:t> The therapist will review your condition with you and address any questions you have. Your individualized session will include physical therapy treatments that are beneficial to your specific condition. You will be taught a home exercise program which will progress over the course of treatment. The therapist will re-evaluate every 5-6 weeks and communicate your progress and treatment with your other health care providers. A session may include:</a:t>
            </a:r>
            <a:endParaRPr sz="1200">
              <a:solidFill>
                <a:srgbClr val="7A665C"/>
              </a:solidFill>
              <a:highlight>
                <a:srgbClr val="FFFFFF"/>
              </a:highlight>
            </a:endParaRPr>
          </a:p>
          <a:p>
            <a:pPr indent="0" lvl="0" marL="0" rtl="0" algn="l">
              <a:lnSpc>
                <a:spcPct val="115000"/>
              </a:lnSpc>
              <a:spcBef>
                <a:spcPts val="1000"/>
              </a:spcBef>
              <a:spcAft>
                <a:spcPts val="0"/>
              </a:spcAft>
              <a:buClr>
                <a:schemeClr val="dk1"/>
              </a:buClr>
              <a:buSzPts val="1100"/>
              <a:buFont typeface="Arial"/>
              <a:buNone/>
            </a:pPr>
            <a:r>
              <a:rPr b="1" lang="en" sz="1200">
                <a:solidFill>
                  <a:srgbClr val="7A665C"/>
                </a:solidFill>
                <a:highlight>
                  <a:srgbClr val="FFFFFF"/>
                </a:highlight>
              </a:rPr>
              <a:t>Pelvic Floor</a:t>
            </a:r>
            <a:r>
              <a:rPr lang="en" sz="1200">
                <a:solidFill>
                  <a:srgbClr val="7A665C"/>
                </a:solidFill>
                <a:highlight>
                  <a:srgbClr val="FFFFFF"/>
                </a:highlight>
              </a:rPr>
              <a:t> dysfunction may be evaluated, assessed and treated, with informed consent, internally via the vagina and/or rectum. The </a:t>
            </a:r>
            <a:r>
              <a:rPr lang="en" sz="1200">
                <a:solidFill>
                  <a:srgbClr val="F0834F"/>
                </a:solidFill>
                <a:highlight>
                  <a:srgbClr val="FFFFFF"/>
                </a:highlight>
                <a:uFill>
                  <a:noFill/>
                </a:uFill>
                <a:hlinkClick r:id="rId2">
                  <a:extLst>
                    <a:ext uri="{A12FA001-AC4F-418D-AE19-62706E023703}">
                      <ahyp:hlinkClr val="tx"/>
                    </a:ext>
                  </a:extLst>
                </a:hlinkClick>
              </a:rPr>
              <a:t>Section on Women’s Health</a:t>
            </a:r>
            <a:r>
              <a:rPr lang="en" sz="1200">
                <a:solidFill>
                  <a:srgbClr val="7A665C"/>
                </a:solidFill>
                <a:highlight>
                  <a:srgbClr val="FFFFFF"/>
                </a:highlight>
              </a:rPr>
              <a:t> of the American Physical Therapy Association recommends that</a:t>
            </a:r>
            <a:endParaRPr sz="1200">
              <a:solidFill>
                <a:srgbClr val="7A665C"/>
              </a:solidFill>
              <a:highlight>
                <a:srgbClr val="FFFFFF"/>
              </a:highlight>
            </a:endParaRPr>
          </a:p>
          <a:p>
            <a:pPr indent="-304800" lvl="0" marL="838200" rtl="0" algn="l">
              <a:lnSpc>
                <a:spcPct val="115000"/>
              </a:lnSpc>
              <a:spcBef>
                <a:spcPts val="1000"/>
              </a:spcBef>
              <a:spcAft>
                <a:spcPts val="0"/>
              </a:spcAft>
              <a:buClr>
                <a:srgbClr val="7A665C"/>
              </a:buClr>
              <a:buSzPts val="1200"/>
              <a:buChar char="●"/>
            </a:pPr>
            <a:r>
              <a:rPr lang="en" sz="1200">
                <a:solidFill>
                  <a:srgbClr val="7A665C"/>
                </a:solidFill>
                <a:highlight>
                  <a:srgbClr val="FFFFFF"/>
                </a:highlight>
              </a:rPr>
              <a:t>Any internal pelvic (vaginal or rectal) myofascial release or soft tissue mobilization techniques that would require a continuous ongoing re-evaluation and reassessment should be performed by the physical therapist.</a:t>
            </a:r>
            <a:endParaRPr sz="1200">
              <a:solidFill>
                <a:srgbClr val="7A665C"/>
              </a:solidFill>
              <a:highlight>
                <a:srgbClr val="FFFFFF"/>
              </a:highlight>
            </a:endParaRPr>
          </a:p>
          <a:p>
            <a:pPr indent="0" lvl="0" marL="0" rtl="0" algn="l">
              <a:lnSpc>
                <a:spcPct val="115000"/>
              </a:lnSpc>
              <a:spcBef>
                <a:spcPts val="2000"/>
              </a:spcBef>
              <a:spcAft>
                <a:spcPts val="0"/>
              </a:spcAft>
              <a:buClr>
                <a:schemeClr val="dk1"/>
              </a:buClr>
              <a:buSzPts val="1100"/>
              <a:buFont typeface="Arial"/>
              <a:buNone/>
            </a:pPr>
            <a:r>
              <a:rPr lang="en" sz="1200">
                <a:solidFill>
                  <a:srgbClr val="7A665C"/>
                </a:solidFill>
                <a:highlight>
                  <a:srgbClr val="FFFFFF"/>
                </a:highlight>
              </a:rPr>
              <a:t>This requires advanced intensive training by a physical therapist. Internal pelvic floor exams performed by a physical therapist are different than those done by other clinicians. Physical therapists do not use speculums and in general spend more time evaluating the pelvic floor muscles including their tone, strength and ability to relax. Pelvic floor physical therapists are also sensitive to areas of spasm or pain as well as any other issues you may have.</a:t>
            </a:r>
            <a:endParaRPr sz="1200">
              <a:solidFill>
                <a:srgbClr val="7A665C"/>
              </a:solidFill>
              <a:highlight>
                <a:srgbClr val="FFFFFF"/>
              </a:highlight>
            </a:endParaRPr>
          </a:p>
          <a:p>
            <a:pPr indent="0" lvl="0" marL="0" rtl="0" algn="l">
              <a:lnSpc>
                <a:spcPct val="115000"/>
              </a:lnSpc>
              <a:spcBef>
                <a:spcPts val="1000"/>
              </a:spcBef>
              <a:spcAft>
                <a:spcPts val="0"/>
              </a:spcAft>
              <a:buClr>
                <a:schemeClr val="dk1"/>
              </a:buClr>
              <a:buSzPts val="1100"/>
              <a:buFont typeface="Arial"/>
              <a:buNone/>
            </a:pPr>
            <a:r>
              <a:rPr b="1" lang="en" sz="1200">
                <a:solidFill>
                  <a:srgbClr val="7A665C"/>
                </a:solidFill>
                <a:highlight>
                  <a:srgbClr val="FFFFFF"/>
                </a:highlight>
              </a:rPr>
              <a:t>Patient education for relaxation and stress reduction techniques to break the pain cycle</a:t>
            </a:r>
            <a:endParaRPr b="1" sz="1200">
              <a:solidFill>
                <a:srgbClr val="7A665C"/>
              </a:solidFill>
              <a:highlight>
                <a:srgbClr val="FFFFFF"/>
              </a:highlight>
            </a:endParaRPr>
          </a:p>
          <a:p>
            <a:pPr indent="-304800" lvl="0" marL="838200" rtl="0" algn="l">
              <a:lnSpc>
                <a:spcPct val="115000"/>
              </a:lnSpc>
              <a:spcBef>
                <a:spcPts val="1000"/>
              </a:spcBef>
              <a:spcAft>
                <a:spcPts val="0"/>
              </a:spcAft>
              <a:buClr>
                <a:srgbClr val="7A665C"/>
              </a:buClr>
              <a:buSzPts val="1200"/>
              <a:buChar char="●"/>
            </a:pPr>
            <a:r>
              <a:rPr lang="en" sz="1200">
                <a:solidFill>
                  <a:srgbClr val="7A665C"/>
                </a:solidFill>
                <a:highlight>
                  <a:srgbClr val="FFFFFF"/>
                </a:highlight>
              </a:rPr>
              <a:t>Manual therapy: Myofascial release, connective tissue manipulation, myofascial trigger point release, joint mobilization</a:t>
            </a:r>
            <a:endParaRPr sz="1200">
              <a:solidFill>
                <a:srgbClr val="7A665C"/>
              </a:solidFill>
              <a:highlight>
                <a:srgbClr val="FFFFFF"/>
              </a:highlight>
            </a:endParaRPr>
          </a:p>
          <a:p>
            <a:pPr indent="-304800" lvl="0" marL="838200" rtl="0" algn="l">
              <a:lnSpc>
                <a:spcPct val="115000"/>
              </a:lnSpc>
              <a:spcBef>
                <a:spcPts val="0"/>
              </a:spcBef>
              <a:spcAft>
                <a:spcPts val="0"/>
              </a:spcAft>
              <a:buClr>
                <a:srgbClr val="7A665C"/>
              </a:buClr>
              <a:buSzPts val="1200"/>
              <a:buChar char="●"/>
            </a:pPr>
            <a:r>
              <a:rPr lang="en" sz="1200">
                <a:solidFill>
                  <a:srgbClr val="7A665C"/>
                </a:solidFill>
                <a:highlight>
                  <a:srgbClr val="FFFFFF"/>
                </a:highlight>
              </a:rPr>
              <a:t>Neuromuscular re-education</a:t>
            </a:r>
            <a:endParaRPr sz="1200">
              <a:solidFill>
                <a:srgbClr val="7A665C"/>
              </a:solidFill>
              <a:highlight>
                <a:srgbClr val="FFFFFF"/>
              </a:highlight>
            </a:endParaRPr>
          </a:p>
          <a:p>
            <a:pPr indent="-304800" lvl="0" marL="838200" rtl="0" algn="l">
              <a:lnSpc>
                <a:spcPct val="115000"/>
              </a:lnSpc>
              <a:spcBef>
                <a:spcPts val="0"/>
              </a:spcBef>
              <a:spcAft>
                <a:spcPts val="0"/>
              </a:spcAft>
              <a:buClr>
                <a:srgbClr val="7A665C"/>
              </a:buClr>
              <a:buSzPts val="1200"/>
              <a:buChar char="●"/>
            </a:pPr>
            <a:r>
              <a:rPr lang="en" sz="1200">
                <a:solidFill>
                  <a:srgbClr val="7A665C"/>
                </a:solidFill>
                <a:highlight>
                  <a:srgbClr val="FFFFFF"/>
                </a:highlight>
              </a:rPr>
              <a:t>Postural re-education (including treatment and self-correction)</a:t>
            </a:r>
            <a:endParaRPr sz="1200">
              <a:solidFill>
                <a:srgbClr val="7A665C"/>
              </a:solidFill>
              <a:highlight>
                <a:srgbClr val="FFFFFF"/>
              </a:highlight>
            </a:endParaRPr>
          </a:p>
          <a:p>
            <a:pPr indent="-304800" lvl="0" marL="838200" rtl="0" algn="l">
              <a:lnSpc>
                <a:spcPct val="115000"/>
              </a:lnSpc>
              <a:spcBef>
                <a:spcPts val="0"/>
              </a:spcBef>
              <a:spcAft>
                <a:spcPts val="0"/>
              </a:spcAft>
              <a:buClr>
                <a:srgbClr val="7A665C"/>
              </a:buClr>
              <a:buSzPts val="1200"/>
              <a:buChar char="●"/>
            </a:pPr>
            <a:r>
              <a:rPr lang="en" sz="1200">
                <a:solidFill>
                  <a:srgbClr val="7A665C"/>
                </a:solidFill>
                <a:highlight>
                  <a:srgbClr val="FFFFFF"/>
                </a:highlight>
              </a:rPr>
              <a:t>Progression of stretches and exercises to enhance core stabilization, function, and activities of daily living</a:t>
            </a:r>
            <a:endParaRPr sz="1200">
              <a:solidFill>
                <a:srgbClr val="7A665C"/>
              </a:solidFill>
              <a:highlight>
                <a:srgbClr val="FFFFFF"/>
              </a:highlight>
            </a:endParaRPr>
          </a:p>
          <a:p>
            <a:pPr indent="-304800" lvl="0" marL="838200" rtl="0" algn="l">
              <a:lnSpc>
                <a:spcPct val="115000"/>
              </a:lnSpc>
              <a:spcBef>
                <a:spcPts val="0"/>
              </a:spcBef>
              <a:spcAft>
                <a:spcPts val="0"/>
              </a:spcAft>
              <a:buClr>
                <a:srgbClr val="7A665C"/>
              </a:buClr>
              <a:buSzPts val="1200"/>
              <a:buChar char="●"/>
            </a:pPr>
            <a:r>
              <a:rPr lang="en" sz="1200">
                <a:solidFill>
                  <a:srgbClr val="7A665C"/>
                </a:solidFill>
                <a:highlight>
                  <a:srgbClr val="FFFFFF"/>
                </a:highlight>
              </a:rPr>
              <a:t>Home exercise program</a:t>
            </a:r>
            <a:endParaRPr sz="1200">
              <a:solidFill>
                <a:srgbClr val="7A665C"/>
              </a:solidFill>
              <a:highlight>
                <a:srgbClr val="FFFFFF"/>
              </a:highlight>
            </a:endParaRPr>
          </a:p>
          <a:p>
            <a:pPr indent="0" lvl="0" marL="0" rtl="0" algn="l">
              <a:lnSpc>
                <a:spcPct val="115000"/>
              </a:lnSpc>
              <a:spcBef>
                <a:spcPts val="2000"/>
              </a:spcBef>
              <a:spcAft>
                <a:spcPts val="0"/>
              </a:spcAft>
              <a:buClr>
                <a:schemeClr val="dk1"/>
              </a:buClr>
              <a:buSzPts val="1100"/>
              <a:buFont typeface="Arial"/>
              <a:buNone/>
            </a:pPr>
            <a:r>
              <a:rPr b="1" lang="en" sz="1200">
                <a:solidFill>
                  <a:srgbClr val="7A665C"/>
                </a:solidFill>
                <a:highlight>
                  <a:srgbClr val="FFFFFF"/>
                </a:highlight>
              </a:rPr>
              <a:t>A typical home exercise program will include</a:t>
            </a:r>
            <a:endParaRPr b="1" sz="1200">
              <a:solidFill>
                <a:srgbClr val="7A665C"/>
              </a:solidFill>
              <a:highlight>
                <a:srgbClr val="FFFFFF"/>
              </a:highlight>
            </a:endParaRPr>
          </a:p>
          <a:p>
            <a:pPr indent="-304800" lvl="0" marL="838200" rtl="0" algn="l">
              <a:lnSpc>
                <a:spcPct val="115000"/>
              </a:lnSpc>
              <a:spcBef>
                <a:spcPts val="1000"/>
              </a:spcBef>
              <a:spcAft>
                <a:spcPts val="0"/>
              </a:spcAft>
              <a:buClr>
                <a:srgbClr val="7A665C"/>
              </a:buClr>
              <a:buSzPts val="1200"/>
              <a:buChar char="●"/>
            </a:pPr>
            <a:r>
              <a:rPr lang="en" sz="1200">
                <a:solidFill>
                  <a:srgbClr val="7A665C"/>
                </a:solidFill>
                <a:highlight>
                  <a:srgbClr val="FFFFFF"/>
                </a:highlight>
              </a:rPr>
              <a:t>Relaxation and stress reduction techniques</a:t>
            </a:r>
            <a:endParaRPr sz="1200">
              <a:solidFill>
                <a:srgbClr val="7A665C"/>
              </a:solidFill>
              <a:highlight>
                <a:srgbClr val="FFFFFF"/>
              </a:highlight>
            </a:endParaRPr>
          </a:p>
          <a:p>
            <a:pPr indent="-304800" lvl="0" marL="838200" rtl="0" algn="l">
              <a:lnSpc>
                <a:spcPct val="115000"/>
              </a:lnSpc>
              <a:spcBef>
                <a:spcPts val="0"/>
              </a:spcBef>
              <a:spcAft>
                <a:spcPts val="0"/>
              </a:spcAft>
              <a:buClr>
                <a:srgbClr val="7A665C"/>
              </a:buClr>
              <a:buSzPts val="1200"/>
              <a:buChar char="●"/>
            </a:pPr>
            <a:r>
              <a:rPr lang="en" sz="1200">
                <a:solidFill>
                  <a:srgbClr val="7A665C"/>
                </a:solidFill>
                <a:highlight>
                  <a:srgbClr val="FFFFFF"/>
                </a:highlight>
              </a:rPr>
              <a:t>Stretching and exercise protocol</a:t>
            </a:r>
            <a:endParaRPr sz="1200">
              <a:solidFill>
                <a:srgbClr val="7A665C"/>
              </a:solidFill>
              <a:highlight>
                <a:srgbClr val="FFFFFF"/>
              </a:highlight>
            </a:endParaRPr>
          </a:p>
          <a:p>
            <a:pPr indent="-304800" lvl="0" marL="838200" rtl="0" algn="l">
              <a:lnSpc>
                <a:spcPct val="115000"/>
              </a:lnSpc>
              <a:spcBef>
                <a:spcPts val="0"/>
              </a:spcBef>
              <a:spcAft>
                <a:spcPts val="0"/>
              </a:spcAft>
              <a:buClr>
                <a:srgbClr val="7A665C"/>
              </a:buClr>
              <a:buSzPts val="1200"/>
              <a:buChar char="●"/>
            </a:pPr>
            <a:r>
              <a:rPr lang="en" sz="1200">
                <a:solidFill>
                  <a:srgbClr val="7A665C"/>
                </a:solidFill>
                <a:highlight>
                  <a:srgbClr val="FFFFFF"/>
                </a:highlight>
              </a:rPr>
              <a:t>Self myofascial trigger point release</a:t>
            </a:r>
            <a:endParaRPr sz="1200">
              <a:solidFill>
                <a:srgbClr val="7A665C"/>
              </a:solidFill>
              <a:highlight>
                <a:srgbClr val="FFFFFF"/>
              </a:highlight>
            </a:endParaRPr>
          </a:p>
          <a:p>
            <a:pPr indent="-304800" lvl="0" marL="838200" rtl="0" algn="l">
              <a:lnSpc>
                <a:spcPct val="115000"/>
              </a:lnSpc>
              <a:spcBef>
                <a:spcPts val="0"/>
              </a:spcBef>
              <a:spcAft>
                <a:spcPts val="0"/>
              </a:spcAft>
              <a:buClr>
                <a:srgbClr val="7A665C"/>
              </a:buClr>
              <a:buSzPts val="1200"/>
              <a:buChar char="●"/>
            </a:pPr>
            <a:r>
              <a:rPr lang="en" sz="1200">
                <a:solidFill>
                  <a:srgbClr val="7A665C"/>
                </a:solidFill>
                <a:highlight>
                  <a:srgbClr val="FFFFFF"/>
                </a:highlight>
              </a:rPr>
              <a:t>Pain relief modalities or biofeedback when indicated</a:t>
            </a:r>
            <a:endParaRPr sz="1200">
              <a:solidFill>
                <a:srgbClr val="7A665C"/>
              </a:solidFill>
              <a:highlight>
                <a:srgbClr val="FFFFFF"/>
              </a:highlight>
            </a:endParaRPr>
          </a:p>
          <a:p>
            <a:pPr indent="-304800" lvl="0" marL="838200" rtl="0" algn="l">
              <a:lnSpc>
                <a:spcPct val="115000"/>
              </a:lnSpc>
              <a:spcBef>
                <a:spcPts val="0"/>
              </a:spcBef>
              <a:spcAft>
                <a:spcPts val="0"/>
              </a:spcAft>
              <a:buClr>
                <a:srgbClr val="7A665C"/>
              </a:buClr>
              <a:buSzPts val="1200"/>
              <a:buChar char="●"/>
            </a:pPr>
            <a:r>
              <a:rPr lang="en" sz="1200">
                <a:solidFill>
                  <a:srgbClr val="7A665C"/>
                </a:solidFill>
                <a:highlight>
                  <a:srgbClr val="FFFFFF"/>
                </a:highlight>
              </a:rPr>
              <a:t>Resources for your education such as books and CDs</a:t>
            </a:r>
            <a:endParaRPr sz="1200">
              <a:solidFill>
                <a:srgbClr val="7A665C"/>
              </a:solidFill>
              <a:highlight>
                <a:srgbClr val="FFFFFF"/>
              </a:highlight>
            </a:endParaRPr>
          </a:p>
          <a:p>
            <a:pPr indent="0" lvl="0" marL="0" rtl="0" algn="l">
              <a:lnSpc>
                <a:spcPct val="115000"/>
              </a:lnSpc>
              <a:spcBef>
                <a:spcPts val="2000"/>
              </a:spcBef>
              <a:spcAft>
                <a:spcPts val="0"/>
              </a:spcAft>
              <a:buClr>
                <a:schemeClr val="dk1"/>
              </a:buClr>
              <a:buSzPts val="1100"/>
              <a:buFont typeface="Arial"/>
              <a:buNone/>
            </a:pPr>
            <a:r>
              <a:rPr b="1" lang="en" sz="1200">
                <a:solidFill>
                  <a:srgbClr val="7A665C"/>
                </a:solidFill>
                <a:highlight>
                  <a:srgbClr val="FFFFFF"/>
                </a:highlight>
              </a:rPr>
              <a:t>We also offer week-long intensive treatment sessions for out-of-towners. Please call our office to learn more about this program.</a:t>
            </a:r>
            <a:endParaRPr b="1" sz="1200">
              <a:solidFill>
                <a:srgbClr val="7A665C"/>
              </a:solidFill>
              <a:highlight>
                <a:srgbClr val="FFFFFF"/>
              </a:highlight>
            </a:endParaRPr>
          </a:p>
          <a:p>
            <a:pPr indent="0" lvl="0" marL="0" rtl="0" algn="l">
              <a:spcBef>
                <a:spcPts val="1000"/>
              </a:spcBef>
              <a:spcAft>
                <a:spcPts val="0"/>
              </a:spcAft>
              <a:buNone/>
            </a:pPr>
            <a:r>
              <a:t/>
            </a:r>
            <a:endParaRPr/>
          </a:p>
        </p:txBody>
      </p:sp>
      <p:sp>
        <p:nvSpPr>
          <p:cNvPr id="508" name="Google Shape;508;g6cfe4efdb0_0_14:notes"/>
          <p:cNvSpPr/>
          <p:nvPr>
            <p:ph idx="2" type="sldImg"/>
          </p:nvPr>
        </p:nvSpPr>
        <p:spPr>
          <a:xfrm>
            <a:off x="1143221" y="685795"/>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0" name="Shape 520"/>
        <p:cNvGrpSpPr/>
        <p:nvPr/>
      </p:nvGrpSpPr>
      <p:grpSpPr>
        <a:xfrm>
          <a:off x="0" y="0"/>
          <a:ext cx="0" cy="0"/>
          <a:chOff x="0" y="0"/>
          <a:chExt cx="0" cy="0"/>
        </a:xfrm>
      </p:grpSpPr>
      <p:sp>
        <p:nvSpPr>
          <p:cNvPr id="521" name="Google Shape;521;g7dee17b7bc_0_26:notes"/>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522" name="Google Shape;522;g7dee17b7bc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1" name="Shape 531"/>
        <p:cNvGrpSpPr/>
        <p:nvPr/>
      </p:nvGrpSpPr>
      <p:grpSpPr>
        <a:xfrm>
          <a:off x="0" y="0"/>
          <a:ext cx="0" cy="0"/>
          <a:chOff x="0" y="0"/>
          <a:chExt cx="0" cy="0"/>
        </a:xfrm>
      </p:grpSpPr>
      <p:sp>
        <p:nvSpPr>
          <p:cNvPr id="532" name="Google Shape;532;g7dee17b7bc_0_6:notes"/>
          <p:cNvSpPr txBox="1"/>
          <p:nvPr>
            <p:ph idx="1" type="body"/>
          </p:nvPr>
        </p:nvSpPr>
        <p:spPr>
          <a:xfrm>
            <a:off x="685787" y="4343386"/>
            <a:ext cx="5486400" cy="4114800"/>
          </a:xfrm>
          <a:prstGeom prst="rect">
            <a:avLst/>
          </a:prstGeom>
        </p:spPr>
        <p:txBody>
          <a:bodyPr anchorCtr="0" anchor="t" bIns="81475" lIns="81475" spcFirstLastPara="1" rIns="81475" wrap="square" tIns="81475">
            <a:noAutofit/>
          </a:bodyPr>
          <a:lstStyle/>
          <a:p>
            <a:pPr indent="0" lvl="0" marL="0" rtl="0" algn="l">
              <a:lnSpc>
                <a:spcPct val="115000"/>
              </a:lnSpc>
              <a:spcBef>
                <a:spcPts val="0"/>
              </a:spcBef>
              <a:spcAft>
                <a:spcPts val="0"/>
              </a:spcAft>
              <a:buClr>
                <a:schemeClr val="dk1"/>
              </a:buClr>
              <a:buSzPts val="1100"/>
              <a:buFont typeface="Arial"/>
              <a:buNone/>
            </a:pPr>
            <a:r>
              <a:rPr lang="en" sz="1200">
                <a:solidFill>
                  <a:srgbClr val="7A665C"/>
                </a:solidFill>
                <a:highlight>
                  <a:srgbClr val="FFFFFF"/>
                </a:highlight>
              </a:rPr>
              <a:t>The therapists at </a:t>
            </a:r>
            <a:r>
              <a:rPr i="1" lang="en" sz="1200">
                <a:solidFill>
                  <a:srgbClr val="7A665C"/>
                </a:solidFill>
                <a:highlight>
                  <a:srgbClr val="FFFFFF"/>
                </a:highlight>
              </a:rPr>
              <a:t>Body Harmony Physical Therapy</a:t>
            </a:r>
            <a:r>
              <a:rPr lang="en" sz="1200">
                <a:solidFill>
                  <a:srgbClr val="7A665C"/>
                </a:solidFill>
                <a:highlight>
                  <a:srgbClr val="FFFFFF"/>
                </a:highlight>
              </a:rPr>
              <a:t> evaluate, assess, and treat a variety of musculoskeletal, neurological, geriatric, women’s health, and pelvic floor (men and women) conditions. We welcome you to bring a spouse, trusted friend, or therapist with you to any of your sessions.</a:t>
            </a:r>
            <a:endParaRPr sz="1200">
              <a:solidFill>
                <a:srgbClr val="7A665C"/>
              </a:solidFill>
              <a:highlight>
                <a:srgbClr val="FFFFFF"/>
              </a:highlight>
            </a:endParaRPr>
          </a:p>
          <a:p>
            <a:pPr indent="0" lvl="0" marL="0" rtl="0" algn="l">
              <a:lnSpc>
                <a:spcPct val="115000"/>
              </a:lnSpc>
              <a:spcBef>
                <a:spcPts val="1000"/>
              </a:spcBef>
              <a:spcAft>
                <a:spcPts val="0"/>
              </a:spcAft>
              <a:buClr>
                <a:schemeClr val="dk1"/>
              </a:buClr>
              <a:buSzPts val="1100"/>
              <a:buFont typeface="Arial"/>
              <a:buNone/>
            </a:pPr>
            <a:r>
              <a:rPr b="1" lang="en" sz="1200">
                <a:solidFill>
                  <a:srgbClr val="7A665C"/>
                </a:solidFill>
                <a:highlight>
                  <a:srgbClr val="FFFFFF"/>
                </a:highlight>
              </a:rPr>
              <a:t>Your initial session will include:</a:t>
            </a:r>
            <a:endParaRPr b="1" sz="1200">
              <a:solidFill>
                <a:srgbClr val="7A665C"/>
              </a:solidFill>
              <a:highlight>
                <a:srgbClr val="FFFFFF"/>
              </a:highlight>
            </a:endParaRPr>
          </a:p>
          <a:p>
            <a:pPr indent="-304800" lvl="0" marL="838200" rtl="0" algn="l">
              <a:lnSpc>
                <a:spcPct val="115000"/>
              </a:lnSpc>
              <a:spcBef>
                <a:spcPts val="1000"/>
              </a:spcBef>
              <a:spcAft>
                <a:spcPts val="0"/>
              </a:spcAft>
              <a:buClr>
                <a:srgbClr val="7A665C"/>
              </a:buClr>
              <a:buSzPts val="1200"/>
              <a:buChar char="●"/>
            </a:pPr>
            <a:r>
              <a:rPr lang="en" sz="1200">
                <a:solidFill>
                  <a:srgbClr val="7A665C"/>
                </a:solidFill>
                <a:highlight>
                  <a:srgbClr val="FFFFFF"/>
                </a:highlight>
              </a:rPr>
              <a:t>A complete health history and review</a:t>
            </a:r>
            <a:endParaRPr sz="1200">
              <a:solidFill>
                <a:srgbClr val="7A665C"/>
              </a:solidFill>
              <a:highlight>
                <a:srgbClr val="FFFFFF"/>
              </a:highlight>
            </a:endParaRPr>
          </a:p>
          <a:p>
            <a:pPr indent="-304800" lvl="0" marL="838200" rtl="0" algn="l">
              <a:lnSpc>
                <a:spcPct val="115000"/>
              </a:lnSpc>
              <a:spcBef>
                <a:spcPts val="0"/>
              </a:spcBef>
              <a:spcAft>
                <a:spcPts val="0"/>
              </a:spcAft>
              <a:buClr>
                <a:srgbClr val="7A665C"/>
              </a:buClr>
              <a:buSzPts val="1200"/>
              <a:buChar char="●"/>
            </a:pPr>
            <a:r>
              <a:rPr lang="en" sz="1200">
                <a:solidFill>
                  <a:srgbClr val="7A665C"/>
                </a:solidFill>
                <a:highlight>
                  <a:srgbClr val="FFFFFF"/>
                </a:highlight>
              </a:rPr>
              <a:t>General musculoskeletal and neurological examination (internal and/or external) and evaluation of fascial and visceral restrictions</a:t>
            </a:r>
            <a:endParaRPr sz="1200">
              <a:solidFill>
                <a:srgbClr val="7A665C"/>
              </a:solidFill>
              <a:highlight>
                <a:srgbClr val="FFFFFF"/>
              </a:highlight>
            </a:endParaRPr>
          </a:p>
          <a:p>
            <a:pPr indent="-304800" lvl="0" marL="838200" rtl="0" algn="l">
              <a:lnSpc>
                <a:spcPct val="115000"/>
              </a:lnSpc>
              <a:spcBef>
                <a:spcPts val="0"/>
              </a:spcBef>
              <a:spcAft>
                <a:spcPts val="0"/>
              </a:spcAft>
              <a:buClr>
                <a:srgbClr val="7A665C"/>
              </a:buClr>
              <a:buSzPts val="1200"/>
              <a:buChar char="●"/>
            </a:pPr>
            <a:r>
              <a:rPr lang="en" sz="1200">
                <a:solidFill>
                  <a:srgbClr val="7A665C"/>
                </a:solidFill>
                <a:highlight>
                  <a:srgbClr val="FFFFFF"/>
                </a:highlight>
              </a:rPr>
              <a:t>Postural evaluation</a:t>
            </a:r>
            <a:endParaRPr sz="1200">
              <a:solidFill>
                <a:srgbClr val="7A665C"/>
              </a:solidFill>
              <a:highlight>
                <a:srgbClr val="FFFFFF"/>
              </a:highlight>
            </a:endParaRPr>
          </a:p>
          <a:p>
            <a:pPr indent="-304800" lvl="0" marL="838200" rtl="0" algn="l">
              <a:lnSpc>
                <a:spcPct val="115000"/>
              </a:lnSpc>
              <a:spcBef>
                <a:spcPts val="0"/>
              </a:spcBef>
              <a:spcAft>
                <a:spcPts val="0"/>
              </a:spcAft>
              <a:buClr>
                <a:srgbClr val="7A665C"/>
              </a:buClr>
              <a:buSzPts val="1200"/>
              <a:buChar char="●"/>
            </a:pPr>
            <a:r>
              <a:rPr lang="en" sz="1200">
                <a:solidFill>
                  <a:srgbClr val="7A665C"/>
                </a:solidFill>
                <a:highlight>
                  <a:srgbClr val="FFFFFF"/>
                </a:highlight>
              </a:rPr>
              <a:t>Patient education about the condition (including anatomy and physiology)</a:t>
            </a:r>
            <a:endParaRPr sz="1200">
              <a:solidFill>
                <a:srgbClr val="7A665C"/>
              </a:solidFill>
              <a:highlight>
                <a:srgbClr val="FFFFFF"/>
              </a:highlight>
            </a:endParaRPr>
          </a:p>
          <a:p>
            <a:pPr indent="-304800" lvl="0" marL="838200" rtl="0" algn="l">
              <a:lnSpc>
                <a:spcPct val="115000"/>
              </a:lnSpc>
              <a:spcBef>
                <a:spcPts val="0"/>
              </a:spcBef>
              <a:spcAft>
                <a:spcPts val="0"/>
              </a:spcAft>
              <a:buClr>
                <a:srgbClr val="7A665C"/>
              </a:buClr>
              <a:buSzPts val="1200"/>
              <a:buChar char="●"/>
            </a:pPr>
            <a:r>
              <a:rPr lang="en" sz="1200">
                <a:solidFill>
                  <a:srgbClr val="7A665C"/>
                </a:solidFill>
                <a:highlight>
                  <a:srgbClr val="FFFFFF"/>
                </a:highlight>
              </a:rPr>
              <a:t>Development of an individualized treatment plan including home exercise program</a:t>
            </a:r>
            <a:endParaRPr sz="1200">
              <a:solidFill>
                <a:srgbClr val="7A665C"/>
              </a:solidFill>
              <a:highlight>
                <a:srgbClr val="FFFFFF"/>
              </a:highlight>
            </a:endParaRPr>
          </a:p>
          <a:p>
            <a:pPr indent="0" lvl="0" marL="0" rtl="0" algn="l">
              <a:lnSpc>
                <a:spcPct val="115000"/>
              </a:lnSpc>
              <a:spcBef>
                <a:spcPts val="2000"/>
              </a:spcBef>
              <a:spcAft>
                <a:spcPts val="0"/>
              </a:spcAft>
              <a:buClr>
                <a:schemeClr val="dk1"/>
              </a:buClr>
              <a:buSzPts val="1100"/>
              <a:buFont typeface="Arial"/>
              <a:buNone/>
            </a:pPr>
            <a:r>
              <a:rPr b="1" lang="en" sz="1200">
                <a:solidFill>
                  <a:srgbClr val="7A665C"/>
                </a:solidFill>
                <a:highlight>
                  <a:srgbClr val="FFFFFF"/>
                </a:highlight>
              </a:rPr>
              <a:t>Treatment Sessions – 2-3 times per week:</a:t>
            </a:r>
            <a:r>
              <a:rPr lang="en" sz="1200">
                <a:solidFill>
                  <a:srgbClr val="7A665C"/>
                </a:solidFill>
                <a:highlight>
                  <a:srgbClr val="FFFFFF"/>
                </a:highlight>
              </a:rPr>
              <a:t> The therapist will review your condition with you and address any questions you have. Your individualized session will include physical therapy treatments that are beneficial to your specific condition. You will be taught a home exercise program which will progress over the course of treatment. The therapist will re-evaluate every 5-6 weeks and communicate your progress and treatment with your other health care providers. A session may include:</a:t>
            </a:r>
            <a:endParaRPr sz="1200">
              <a:solidFill>
                <a:srgbClr val="7A665C"/>
              </a:solidFill>
              <a:highlight>
                <a:srgbClr val="FFFFFF"/>
              </a:highlight>
            </a:endParaRPr>
          </a:p>
          <a:p>
            <a:pPr indent="0" lvl="0" marL="0" rtl="0" algn="l">
              <a:lnSpc>
                <a:spcPct val="115000"/>
              </a:lnSpc>
              <a:spcBef>
                <a:spcPts val="1000"/>
              </a:spcBef>
              <a:spcAft>
                <a:spcPts val="0"/>
              </a:spcAft>
              <a:buClr>
                <a:schemeClr val="dk1"/>
              </a:buClr>
              <a:buSzPts val="1100"/>
              <a:buFont typeface="Arial"/>
              <a:buNone/>
            </a:pPr>
            <a:r>
              <a:rPr b="1" lang="en" sz="1200">
                <a:solidFill>
                  <a:srgbClr val="7A665C"/>
                </a:solidFill>
                <a:highlight>
                  <a:srgbClr val="FFFFFF"/>
                </a:highlight>
              </a:rPr>
              <a:t>Pelvic Floor</a:t>
            </a:r>
            <a:r>
              <a:rPr lang="en" sz="1200">
                <a:solidFill>
                  <a:srgbClr val="7A665C"/>
                </a:solidFill>
                <a:highlight>
                  <a:srgbClr val="FFFFFF"/>
                </a:highlight>
              </a:rPr>
              <a:t> dysfunction may be evaluated, assessed and treated, with informed consent, internally via the vagina and/or rectum. The </a:t>
            </a:r>
            <a:r>
              <a:rPr lang="en" sz="1200">
                <a:solidFill>
                  <a:srgbClr val="F0834F"/>
                </a:solidFill>
                <a:highlight>
                  <a:srgbClr val="FFFFFF"/>
                </a:highlight>
                <a:uFill>
                  <a:noFill/>
                </a:uFill>
                <a:hlinkClick r:id="rId2">
                  <a:extLst>
                    <a:ext uri="{A12FA001-AC4F-418D-AE19-62706E023703}">
                      <ahyp:hlinkClr val="tx"/>
                    </a:ext>
                  </a:extLst>
                </a:hlinkClick>
              </a:rPr>
              <a:t>Section on Women’s Health</a:t>
            </a:r>
            <a:r>
              <a:rPr lang="en" sz="1200">
                <a:solidFill>
                  <a:srgbClr val="7A665C"/>
                </a:solidFill>
                <a:highlight>
                  <a:srgbClr val="FFFFFF"/>
                </a:highlight>
              </a:rPr>
              <a:t> of the American Physical Therapy Association recommends that</a:t>
            </a:r>
            <a:endParaRPr sz="1200">
              <a:solidFill>
                <a:srgbClr val="7A665C"/>
              </a:solidFill>
              <a:highlight>
                <a:srgbClr val="FFFFFF"/>
              </a:highlight>
            </a:endParaRPr>
          </a:p>
          <a:p>
            <a:pPr indent="-304800" lvl="0" marL="838200" rtl="0" algn="l">
              <a:lnSpc>
                <a:spcPct val="115000"/>
              </a:lnSpc>
              <a:spcBef>
                <a:spcPts val="1000"/>
              </a:spcBef>
              <a:spcAft>
                <a:spcPts val="0"/>
              </a:spcAft>
              <a:buClr>
                <a:srgbClr val="7A665C"/>
              </a:buClr>
              <a:buSzPts val="1200"/>
              <a:buChar char="●"/>
            </a:pPr>
            <a:r>
              <a:rPr lang="en" sz="1200">
                <a:solidFill>
                  <a:srgbClr val="7A665C"/>
                </a:solidFill>
                <a:highlight>
                  <a:srgbClr val="FFFFFF"/>
                </a:highlight>
              </a:rPr>
              <a:t>Any internal pelvic (vaginal or rectal) myofascial release or soft tissue mobilization techniques that would require a continuous ongoing re-evaluation and reassessment should be performed by the physical therapist.</a:t>
            </a:r>
            <a:endParaRPr sz="1200">
              <a:solidFill>
                <a:srgbClr val="7A665C"/>
              </a:solidFill>
              <a:highlight>
                <a:srgbClr val="FFFFFF"/>
              </a:highlight>
            </a:endParaRPr>
          </a:p>
          <a:p>
            <a:pPr indent="0" lvl="0" marL="0" rtl="0" algn="l">
              <a:lnSpc>
                <a:spcPct val="115000"/>
              </a:lnSpc>
              <a:spcBef>
                <a:spcPts val="2000"/>
              </a:spcBef>
              <a:spcAft>
                <a:spcPts val="0"/>
              </a:spcAft>
              <a:buClr>
                <a:schemeClr val="dk1"/>
              </a:buClr>
              <a:buSzPts val="1100"/>
              <a:buFont typeface="Arial"/>
              <a:buNone/>
            </a:pPr>
            <a:r>
              <a:rPr lang="en" sz="1200">
                <a:solidFill>
                  <a:srgbClr val="7A665C"/>
                </a:solidFill>
                <a:highlight>
                  <a:srgbClr val="FFFFFF"/>
                </a:highlight>
              </a:rPr>
              <a:t>This requires advanced intensive training by a physical therapist. Internal pelvic floor exams performed by a physical therapist are different than those done by other clinicians. Physical therapists do not use speculums and in general spend more time evaluating the pelvic floor muscles including their tone, strength and ability to relax. Pelvic floor physical therapists are also sensitive to areas of spasm or pain as well as any other issues you may have.</a:t>
            </a:r>
            <a:endParaRPr sz="1200">
              <a:solidFill>
                <a:srgbClr val="7A665C"/>
              </a:solidFill>
              <a:highlight>
                <a:srgbClr val="FFFFFF"/>
              </a:highlight>
            </a:endParaRPr>
          </a:p>
          <a:p>
            <a:pPr indent="0" lvl="0" marL="0" rtl="0" algn="l">
              <a:lnSpc>
                <a:spcPct val="115000"/>
              </a:lnSpc>
              <a:spcBef>
                <a:spcPts val="1000"/>
              </a:spcBef>
              <a:spcAft>
                <a:spcPts val="0"/>
              </a:spcAft>
              <a:buClr>
                <a:schemeClr val="dk1"/>
              </a:buClr>
              <a:buSzPts val="1100"/>
              <a:buFont typeface="Arial"/>
              <a:buNone/>
            </a:pPr>
            <a:r>
              <a:rPr b="1" lang="en" sz="1200">
                <a:solidFill>
                  <a:srgbClr val="7A665C"/>
                </a:solidFill>
                <a:highlight>
                  <a:srgbClr val="FFFFFF"/>
                </a:highlight>
              </a:rPr>
              <a:t>Patient education for relaxation and stress reduction techniques to break the pain cycle</a:t>
            </a:r>
            <a:endParaRPr b="1" sz="1200">
              <a:solidFill>
                <a:srgbClr val="7A665C"/>
              </a:solidFill>
              <a:highlight>
                <a:srgbClr val="FFFFFF"/>
              </a:highlight>
            </a:endParaRPr>
          </a:p>
          <a:p>
            <a:pPr indent="-304800" lvl="0" marL="838200" rtl="0" algn="l">
              <a:lnSpc>
                <a:spcPct val="115000"/>
              </a:lnSpc>
              <a:spcBef>
                <a:spcPts val="1000"/>
              </a:spcBef>
              <a:spcAft>
                <a:spcPts val="0"/>
              </a:spcAft>
              <a:buClr>
                <a:srgbClr val="7A665C"/>
              </a:buClr>
              <a:buSzPts val="1200"/>
              <a:buChar char="●"/>
            </a:pPr>
            <a:r>
              <a:rPr lang="en" sz="1200">
                <a:solidFill>
                  <a:srgbClr val="7A665C"/>
                </a:solidFill>
                <a:highlight>
                  <a:srgbClr val="FFFFFF"/>
                </a:highlight>
              </a:rPr>
              <a:t>Manual therapy: Myofascial release, connective tissue manipulation, myofascial trigger point release, joint mobilization</a:t>
            </a:r>
            <a:endParaRPr sz="1200">
              <a:solidFill>
                <a:srgbClr val="7A665C"/>
              </a:solidFill>
              <a:highlight>
                <a:srgbClr val="FFFFFF"/>
              </a:highlight>
            </a:endParaRPr>
          </a:p>
          <a:p>
            <a:pPr indent="-304800" lvl="0" marL="838200" rtl="0" algn="l">
              <a:lnSpc>
                <a:spcPct val="115000"/>
              </a:lnSpc>
              <a:spcBef>
                <a:spcPts val="0"/>
              </a:spcBef>
              <a:spcAft>
                <a:spcPts val="0"/>
              </a:spcAft>
              <a:buClr>
                <a:srgbClr val="7A665C"/>
              </a:buClr>
              <a:buSzPts val="1200"/>
              <a:buChar char="●"/>
            </a:pPr>
            <a:r>
              <a:rPr lang="en" sz="1200">
                <a:solidFill>
                  <a:srgbClr val="7A665C"/>
                </a:solidFill>
                <a:highlight>
                  <a:srgbClr val="FFFFFF"/>
                </a:highlight>
              </a:rPr>
              <a:t>Neuromuscular re-education</a:t>
            </a:r>
            <a:endParaRPr sz="1200">
              <a:solidFill>
                <a:srgbClr val="7A665C"/>
              </a:solidFill>
              <a:highlight>
                <a:srgbClr val="FFFFFF"/>
              </a:highlight>
            </a:endParaRPr>
          </a:p>
          <a:p>
            <a:pPr indent="-304800" lvl="0" marL="838200" rtl="0" algn="l">
              <a:lnSpc>
                <a:spcPct val="115000"/>
              </a:lnSpc>
              <a:spcBef>
                <a:spcPts val="0"/>
              </a:spcBef>
              <a:spcAft>
                <a:spcPts val="0"/>
              </a:spcAft>
              <a:buClr>
                <a:srgbClr val="7A665C"/>
              </a:buClr>
              <a:buSzPts val="1200"/>
              <a:buChar char="●"/>
            </a:pPr>
            <a:r>
              <a:rPr lang="en" sz="1200">
                <a:solidFill>
                  <a:srgbClr val="7A665C"/>
                </a:solidFill>
                <a:highlight>
                  <a:srgbClr val="FFFFFF"/>
                </a:highlight>
              </a:rPr>
              <a:t>Postural re-education (including treatment and self-correction)</a:t>
            </a:r>
            <a:endParaRPr sz="1200">
              <a:solidFill>
                <a:srgbClr val="7A665C"/>
              </a:solidFill>
              <a:highlight>
                <a:srgbClr val="FFFFFF"/>
              </a:highlight>
            </a:endParaRPr>
          </a:p>
          <a:p>
            <a:pPr indent="-304800" lvl="0" marL="838200" rtl="0" algn="l">
              <a:lnSpc>
                <a:spcPct val="115000"/>
              </a:lnSpc>
              <a:spcBef>
                <a:spcPts val="0"/>
              </a:spcBef>
              <a:spcAft>
                <a:spcPts val="0"/>
              </a:spcAft>
              <a:buClr>
                <a:srgbClr val="7A665C"/>
              </a:buClr>
              <a:buSzPts val="1200"/>
              <a:buChar char="●"/>
            </a:pPr>
            <a:r>
              <a:rPr lang="en" sz="1200">
                <a:solidFill>
                  <a:srgbClr val="7A665C"/>
                </a:solidFill>
                <a:highlight>
                  <a:srgbClr val="FFFFFF"/>
                </a:highlight>
              </a:rPr>
              <a:t>Progression of stretches and exercises to enhance core stabilization, function, and activities of daily living</a:t>
            </a:r>
            <a:endParaRPr sz="1200">
              <a:solidFill>
                <a:srgbClr val="7A665C"/>
              </a:solidFill>
              <a:highlight>
                <a:srgbClr val="FFFFFF"/>
              </a:highlight>
            </a:endParaRPr>
          </a:p>
          <a:p>
            <a:pPr indent="-304800" lvl="0" marL="838200" rtl="0" algn="l">
              <a:lnSpc>
                <a:spcPct val="115000"/>
              </a:lnSpc>
              <a:spcBef>
                <a:spcPts val="0"/>
              </a:spcBef>
              <a:spcAft>
                <a:spcPts val="0"/>
              </a:spcAft>
              <a:buClr>
                <a:srgbClr val="7A665C"/>
              </a:buClr>
              <a:buSzPts val="1200"/>
              <a:buChar char="●"/>
            </a:pPr>
            <a:r>
              <a:rPr lang="en" sz="1200">
                <a:solidFill>
                  <a:srgbClr val="7A665C"/>
                </a:solidFill>
                <a:highlight>
                  <a:srgbClr val="FFFFFF"/>
                </a:highlight>
              </a:rPr>
              <a:t>Home exercise program</a:t>
            </a:r>
            <a:endParaRPr sz="1200">
              <a:solidFill>
                <a:srgbClr val="7A665C"/>
              </a:solidFill>
              <a:highlight>
                <a:srgbClr val="FFFFFF"/>
              </a:highlight>
            </a:endParaRPr>
          </a:p>
          <a:p>
            <a:pPr indent="0" lvl="0" marL="0" rtl="0" algn="l">
              <a:lnSpc>
                <a:spcPct val="115000"/>
              </a:lnSpc>
              <a:spcBef>
                <a:spcPts val="2000"/>
              </a:spcBef>
              <a:spcAft>
                <a:spcPts val="0"/>
              </a:spcAft>
              <a:buClr>
                <a:schemeClr val="dk1"/>
              </a:buClr>
              <a:buSzPts val="1100"/>
              <a:buFont typeface="Arial"/>
              <a:buNone/>
            </a:pPr>
            <a:r>
              <a:rPr b="1" lang="en" sz="1200">
                <a:solidFill>
                  <a:srgbClr val="7A665C"/>
                </a:solidFill>
                <a:highlight>
                  <a:srgbClr val="FFFFFF"/>
                </a:highlight>
              </a:rPr>
              <a:t>A typical home exercise program will include</a:t>
            </a:r>
            <a:endParaRPr b="1" sz="1200">
              <a:solidFill>
                <a:srgbClr val="7A665C"/>
              </a:solidFill>
              <a:highlight>
                <a:srgbClr val="FFFFFF"/>
              </a:highlight>
            </a:endParaRPr>
          </a:p>
          <a:p>
            <a:pPr indent="-304800" lvl="0" marL="838200" rtl="0" algn="l">
              <a:lnSpc>
                <a:spcPct val="115000"/>
              </a:lnSpc>
              <a:spcBef>
                <a:spcPts val="1000"/>
              </a:spcBef>
              <a:spcAft>
                <a:spcPts val="0"/>
              </a:spcAft>
              <a:buClr>
                <a:srgbClr val="7A665C"/>
              </a:buClr>
              <a:buSzPts val="1200"/>
              <a:buChar char="●"/>
            </a:pPr>
            <a:r>
              <a:rPr lang="en" sz="1200">
                <a:solidFill>
                  <a:srgbClr val="7A665C"/>
                </a:solidFill>
                <a:highlight>
                  <a:srgbClr val="FFFFFF"/>
                </a:highlight>
              </a:rPr>
              <a:t>Relaxation and stress reduction techniques</a:t>
            </a:r>
            <a:endParaRPr sz="1200">
              <a:solidFill>
                <a:srgbClr val="7A665C"/>
              </a:solidFill>
              <a:highlight>
                <a:srgbClr val="FFFFFF"/>
              </a:highlight>
            </a:endParaRPr>
          </a:p>
          <a:p>
            <a:pPr indent="-304800" lvl="0" marL="838200" rtl="0" algn="l">
              <a:lnSpc>
                <a:spcPct val="115000"/>
              </a:lnSpc>
              <a:spcBef>
                <a:spcPts val="0"/>
              </a:spcBef>
              <a:spcAft>
                <a:spcPts val="0"/>
              </a:spcAft>
              <a:buClr>
                <a:srgbClr val="7A665C"/>
              </a:buClr>
              <a:buSzPts val="1200"/>
              <a:buChar char="●"/>
            </a:pPr>
            <a:r>
              <a:rPr lang="en" sz="1200">
                <a:solidFill>
                  <a:srgbClr val="7A665C"/>
                </a:solidFill>
                <a:highlight>
                  <a:srgbClr val="FFFFFF"/>
                </a:highlight>
              </a:rPr>
              <a:t>Stretching and exercise protocol</a:t>
            </a:r>
            <a:endParaRPr sz="1200">
              <a:solidFill>
                <a:srgbClr val="7A665C"/>
              </a:solidFill>
              <a:highlight>
                <a:srgbClr val="FFFFFF"/>
              </a:highlight>
            </a:endParaRPr>
          </a:p>
          <a:p>
            <a:pPr indent="-304800" lvl="0" marL="838200" rtl="0" algn="l">
              <a:lnSpc>
                <a:spcPct val="115000"/>
              </a:lnSpc>
              <a:spcBef>
                <a:spcPts val="0"/>
              </a:spcBef>
              <a:spcAft>
                <a:spcPts val="0"/>
              </a:spcAft>
              <a:buClr>
                <a:srgbClr val="7A665C"/>
              </a:buClr>
              <a:buSzPts val="1200"/>
              <a:buChar char="●"/>
            </a:pPr>
            <a:r>
              <a:rPr lang="en" sz="1200">
                <a:solidFill>
                  <a:srgbClr val="7A665C"/>
                </a:solidFill>
                <a:highlight>
                  <a:srgbClr val="FFFFFF"/>
                </a:highlight>
              </a:rPr>
              <a:t>Self myofascial trigger point release</a:t>
            </a:r>
            <a:endParaRPr sz="1200">
              <a:solidFill>
                <a:srgbClr val="7A665C"/>
              </a:solidFill>
              <a:highlight>
                <a:srgbClr val="FFFFFF"/>
              </a:highlight>
            </a:endParaRPr>
          </a:p>
          <a:p>
            <a:pPr indent="-304800" lvl="0" marL="838200" rtl="0" algn="l">
              <a:lnSpc>
                <a:spcPct val="115000"/>
              </a:lnSpc>
              <a:spcBef>
                <a:spcPts val="0"/>
              </a:spcBef>
              <a:spcAft>
                <a:spcPts val="0"/>
              </a:spcAft>
              <a:buClr>
                <a:srgbClr val="7A665C"/>
              </a:buClr>
              <a:buSzPts val="1200"/>
              <a:buChar char="●"/>
            </a:pPr>
            <a:r>
              <a:rPr lang="en" sz="1200">
                <a:solidFill>
                  <a:srgbClr val="7A665C"/>
                </a:solidFill>
                <a:highlight>
                  <a:srgbClr val="FFFFFF"/>
                </a:highlight>
              </a:rPr>
              <a:t>Pain relief modalities or biofeedback when indicated</a:t>
            </a:r>
            <a:endParaRPr sz="1200">
              <a:solidFill>
                <a:srgbClr val="7A665C"/>
              </a:solidFill>
              <a:highlight>
                <a:srgbClr val="FFFFFF"/>
              </a:highlight>
            </a:endParaRPr>
          </a:p>
          <a:p>
            <a:pPr indent="-304800" lvl="0" marL="838200" rtl="0" algn="l">
              <a:lnSpc>
                <a:spcPct val="115000"/>
              </a:lnSpc>
              <a:spcBef>
                <a:spcPts val="0"/>
              </a:spcBef>
              <a:spcAft>
                <a:spcPts val="0"/>
              </a:spcAft>
              <a:buClr>
                <a:srgbClr val="7A665C"/>
              </a:buClr>
              <a:buSzPts val="1200"/>
              <a:buChar char="●"/>
            </a:pPr>
            <a:r>
              <a:rPr lang="en" sz="1200">
                <a:solidFill>
                  <a:srgbClr val="7A665C"/>
                </a:solidFill>
                <a:highlight>
                  <a:srgbClr val="FFFFFF"/>
                </a:highlight>
              </a:rPr>
              <a:t>Resources for your education such as books and CDs</a:t>
            </a:r>
            <a:endParaRPr sz="1200">
              <a:solidFill>
                <a:srgbClr val="7A665C"/>
              </a:solidFill>
              <a:highlight>
                <a:srgbClr val="FFFFFF"/>
              </a:highlight>
            </a:endParaRPr>
          </a:p>
          <a:p>
            <a:pPr indent="0" lvl="0" marL="0" rtl="0" algn="l">
              <a:lnSpc>
                <a:spcPct val="115000"/>
              </a:lnSpc>
              <a:spcBef>
                <a:spcPts val="2000"/>
              </a:spcBef>
              <a:spcAft>
                <a:spcPts val="0"/>
              </a:spcAft>
              <a:buClr>
                <a:schemeClr val="dk1"/>
              </a:buClr>
              <a:buSzPts val="1100"/>
              <a:buFont typeface="Arial"/>
              <a:buNone/>
            </a:pPr>
            <a:r>
              <a:rPr b="1" lang="en" sz="1200">
                <a:solidFill>
                  <a:srgbClr val="7A665C"/>
                </a:solidFill>
                <a:highlight>
                  <a:srgbClr val="FFFFFF"/>
                </a:highlight>
              </a:rPr>
              <a:t>We also offer week-long intensive treatment sessions for out-of-towners. Please call our office to learn more about this program.</a:t>
            </a:r>
            <a:endParaRPr b="1" sz="1200">
              <a:solidFill>
                <a:srgbClr val="7A665C"/>
              </a:solidFill>
              <a:highlight>
                <a:srgbClr val="FFFFFF"/>
              </a:highlight>
            </a:endParaRPr>
          </a:p>
          <a:p>
            <a:pPr indent="0" lvl="0" marL="0" rtl="0" algn="l">
              <a:spcBef>
                <a:spcPts val="1000"/>
              </a:spcBef>
              <a:spcAft>
                <a:spcPts val="0"/>
              </a:spcAft>
              <a:buNone/>
            </a:pPr>
            <a:r>
              <a:t/>
            </a:r>
            <a:endParaRPr/>
          </a:p>
        </p:txBody>
      </p:sp>
      <p:sp>
        <p:nvSpPr>
          <p:cNvPr id="533" name="Google Shape;533;g7dee17b7bc_0_6:notes"/>
          <p:cNvSpPr/>
          <p:nvPr>
            <p:ph idx="2" type="sldImg"/>
          </p:nvPr>
        </p:nvSpPr>
        <p:spPr>
          <a:xfrm>
            <a:off x="1143221" y="685795"/>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9" name="Shape 549"/>
        <p:cNvGrpSpPr/>
        <p:nvPr/>
      </p:nvGrpSpPr>
      <p:grpSpPr>
        <a:xfrm>
          <a:off x="0" y="0"/>
          <a:ext cx="0" cy="0"/>
          <a:chOff x="0" y="0"/>
          <a:chExt cx="0" cy="0"/>
        </a:xfrm>
      </p:grpSpPr>
      <p:sp>
        <p:nvSpPr>
          <p:cNvPr id="550" name="Google Shape;550;g51b033ce43_2_139:notes"/>
          <p:cNvSpPr txBox="1"/>
          <p:nvPr>
            <p:ph idx="1" type="body"/>
          </p:nvPr>
        </p:nvSpPr>
        <p:spPr>
          <a:xfrm>
            <a:off x="685787" y="4343386"/>
            <a:ext cx="5486382" cy="4114795"/>
          </a:xfrm>
          <a:prstGeom prst="rect">
            <a:avLst/>
          </a:prstGeom>
        </p:spPr>
        <p:txBody>
          <a:bodyPr anchorCtr="0" anchor="t" bIns="81475" lIns="81475" spcFirstLastPara="1" rIns="81475" wrap="square" tIns="81475">
            <a:noAutofit/>
          </a:bodyPr>
          <a:lstStyle/>
          <a:p>
            <a:pPr indent="0" lvl="0" marL="0" rtl="0" algn="l">
              <a:spcBef>
                <a:spcPts val="0"/>
              </a:spcBef>
              <a:spcAft>
                <a:spcPts val="0"/>
              </a:spcAft>
              <a:buNone/>
            </a:pPr>
            <a:r>
              <a:t/>
            </a:r>
            <a:endParaRPr/>
          </a:p>
        </p:txBody>
      </p:sp>
      <p:sp>
        <p:nvSpPr>
          <p:cNvPr id="551" name="Google Shape;551;g51b033ce43_2_139:notes"/>
          <p:cNvSpPr/>
          <p:nvPr>
            <p:ph idx="2" type="sldImg"/>
          </p:nvPr>
        </p:nvSpPr>
        <p:spPr>
          <a:xfrm>
            <a:off x="1143221" y="685795"/>
            <a:ext cx="4572221"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1" name="Shape 561"/>
        <p:cNvGrpSpPr/>
        <p:nvPr/>
      </p:nvGrpSpPr>
      <p:grpSpPr>
        <a:xfrm>
          <a:off x="0" y="0"/>
          <a:ext cx="0" cy="0"/>
          <a:chOff x="0" y="0"/>
          <a:chExt cx="0" cy="0"/>
        </a:xfrm>
      </p:grpSpPr>
      <p:sp>
        <p:nvSpPr>
          <p:cNvPr id="562" name="Google Shape;562;g5c4ec387a1_0_190:notes"/>
          <p:cNvSpPr txBox="1"/>
          <p:nvPr>
            <p:ph idx="1" type="body"/>
          </p:nvPr>
        </p:nvSpPr>
        <p:spPr>
          <a:xfrm>
            <a:off x="685787" y="4343386"/>
            <a:ext cx="5486400" cy="4114800"/>
          </a:xfrm>
          <a:prstGeom prst="rect">
            <a:avLst/>
          </a:prstGeom>
        </p:spPr>
        <p:txBody>
          <a:bodyPr anchorCtr="0" anchor="t" bIns="81475" lIns="81475" spcFirstLastPara="1" rIns="81475" wrap="square" tIns="81475">
            <a:noAutofit/>
          </a:bodyPr>
          <a:lstStyle/>
          <a:p>
            <a:pPr indent="0" lvl="0" marL="0" rtl="0" algn="l">
              <a:spcBef>
                <a:spcPts val="0"/>
              </a:spcBef>
              <a:spcAft>
                <a:spcPts val="0"/>
              </a:spcAft>
              <a:buNone/>
            </a:pPr>
            <a:r>
              <a:rPr lang="en" u="sng">
                <a:solidFill>
                  <a:schemeClr val="hlink"/>
                </a:solidFill>
                <a:hlinkClick r:id="rId2"/>
              </a:rPr>
              <a:t>https://www.amazon.ca/Relaxation-Reduction-Workbook-Harbinger-Self-Help-ebook/dp/B07J294RYX/ref=dp_kinw_strp_1</a:t>
            </a:r>
            <a:endParaRPr/>
          </a:p>
          <a:p>
            <a:pPr indent="0" lvl="0" marL="0" rtl="0" algn="l">
              <a:spcBef>
                <a:spcPts val="0"/>
              </a:spcBef>
              <a:spcAft>
                <a:spcPts val="0"/>
              </a:spcAft>
              <a:buNone/>
            </a:pPr>
            <a:r>
              <a:t/>
            </a:r>
            <a:endParaRPr/>
          </a:p>
          <a:p>
            <a:pPr indent="0" lvl="0" marL="0" rtl="0" algn="l">
              <a:spcBef>
                <a:spcPts val="0"/>
              </a:spcBef>
              <a:spcAft>
                <a:spcPts val="0"/>
              </a:spcAft>
              <a:buNone/>
            </a:pPr>
            <a:r>
              <a:rPr lang="en" u="sng">
                <a:solidFill>
                  <a:schemeClr val="hlink"/>
                </a:solidFill>
                <a:hlinkClick r:id="rId3"/>
              </a:rPr>
              <a:t>https://www.amazon.com/Chronic-Control-Workbook-Step-Step/dp/1572240504/ref=sr_1_2?ie=UTF8&amp;s=books&amp;qid=1256070288&amp;sr=8-2/nationalvulvodyn</a:t>
            </a:r>
            <a:endParaRPr/>
          </a:p>
        </p:txBody>
      </p:sp>
      <p:sp>
        <p:nvSpPr>
          <p:cNvPr id="563" name="Google Shape;563;g5c4ec387a1_0_190:notes"/>
          <p:cNvSpPr/>
          <p:nvPr>
            <p:ph idx="2" type="sldImg"/>
          </p:nvPr>
        </p:nvSpPr>
        <p:spPr>
          <a:xfrm>
            <a:off x="1143221" y="685795"/>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1" name="Shape 571"/>
        <p:cNvGrpSpPr/>
        <p:nvPr/>
      </p:nvGrpSpPr>
      <p:grpSpPr>
        <a:xfrm>
          <a:off x="0" y="0"/>
          <a:ext cx="0" cy="0"/>
          <a:chOff x="0" y="0"/>
          <a:chExt cx="0" cy="0"/>
        </a:xfrm>
      </p:grpSpPr>
      <p:sp>
        <p:nvSpPr>
          <p:cNvPr id="572" name="Google Shape;572;g6d66d05263_0_33:notes"/>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573" name="Google Shape;573;g6d66d05263_0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https://pelvicrehab.com/?utm_source=hermanwallace.com&amp;utm_medium=referrral&amp;utm_content=findapractitioner</a:t>
            </a:r>
            <a:endParaRPr/>
          </a:p>
          <a:p>
            <a:pPr indent="0" lvl="0" marL="0" rtl="0" algn="l">
              <a:spcBef>
                <a:spcPts val="0"/>
              </a:spcBef>
              <a:spcAft>
                <a:spcPts val="0"/>
              </a:spcAft>
              <a:buNone/>
            </a:pPr>
            <a:r>
              <a:rPr lang="en"/>
              <a:t>Pelvic rehab.com directory</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1" name="Shape 581"/>
        <p:cNvGrpSpPr/>
        <p:nvPr/>
      </p:nvGrpSpPr>
      <p:grpSpPr>
        <a:xfrm>
          <a:off x="0" y="0"/>
          <a:ext cx="0" cy="0"/>
          <a:chOff x="0" y="0"/>
          <a:chExt cx="0" cy="0"/>
        </a:xfrm>
      </p:grpSpPr>
      <p:sp>
        <p:nvSpPr>
          <p:cNvPr id="582" name="Google Shape;582;g5c4ec387a1_0_220:notes"/>
          <p:cNvSpPr txBox="1"/>
          <p:nvPr>
            <p:ph idx="1" type="body"/>
          </p:nvPr>
        </p:nvSpPr>
        <p:spPr>
          <a:xfrm>
            <a:off x="685787" y="4343386"/>
            <a:ext cx="5486400" cy="4114800"/>
          </a:xfrm>
          <a:prstGeom prst="rect">
            <a:avLst/>
          </a:prstGeom>
        </p:spPr>
        <p:txBody>
          <a:bodyPr anchorCtr="0" anchor="t" bIns="81475" lIns="81475" spcFirstLastPara="1" rIns="81475" wrap="square" tIns="81475">
            <a:noAutofit/>
          </a:bodyPr>
          <a:lstStyle/>
          <a:p>
            <a:pPr indent="0" lvl="0" marL="0" rtl="0" algn="l">
              <a:spcBef>
                <a:spcPts val="0"/>
              </a:spcBef>
              <a:spcAft>
                <a:spcPts val="0"/>
              </a:spcAft>
              <a:buNone/>
            </a:pPr>
            <a:r>
              <a:t/>
            </a:r>
            <a:endParaRPr/>
          </a:p>
        </p:txBody>
      </p:sp>
      <p:sp>
        <p:nvSpPr>
          <p:cNvPr id="583" name="Google Shape;583;g5c4ec387a1_0_220:notes"/>
          <p:cNvSpPr/>
          <p:nvPr>
            <p:ph idx="2" type="sldImg"/>
          </p:nvPr>
        </p:nvSpPr>
        <p:spPr>
          <a:xfrm>
            <a:off x="1143221" y="685795"/>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g51b033ce43_2_70:notes"/>
          <p:cNvSpPr txBox="1"/>
          <p:nvPr>
            <p:ph idx="1" type="body"/>
          </p:nvPr>
        </p:nvSpPr>
        <p:spPr>
          <a:xfrm>
            <a:off x="685787" y="4343386"/>
            <a:ext cx="5486382" cy="4114795"/>
          </a:xfrm>
          <a:prstGeom prst="rect">
            <a:avLst/>
          </a:prstGeom>
        </p:spPr>
        <p:txBody>
          <a:bodyPr anchorCtr="0" anchor="t" bIns="81475" lIns="81475" spcFirstLastPara="1" rIns="81475" wrap="square" tIns="81475">
            <a:noAutofit/>
          </a:bodyPr>
          <a:lstStyle/>
          <a:p>
            <a:pPr indent="0" lvl="0" marL="0" rtl="0" algn="l">
              <a:spcBef>
                <a:spcPts val="0"/>
              </a:spcBef>
              <a:spcAft>
                <a:spcPts val="0"/>
              </a:spcAft>
              <a:buNone/>
            </a:pPr>
            <a:r>
              <a:t/>
            </a:r>
            <a:endParaRPr/>
          </a:p>
        </p:txBody>
      </p:sp>
      <p:sp>
        <p:nvSpPr>
          <p:cNvPr id="132" name="Google Shape;132;g51b033ce43_2_70:notes"/>
          <p:cNvSpPr/>
          <p:nvPr>
            <p:ph idx="2" type="sldImg"/>
          </p:nvPr>
        </p:nvSpPr>
        <p:spPr>
          <a:xfrm>
            <a:off x="1143221" y="685795"/>
            <a:ext cx="4572221"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g51b033ce43_2_78:notes"/>
          <p:cNvSpPr txBox="1"/>
          <p:nvPr>
            <p:ph idx="1" type="body"/>
          </p:nvPr>
        </p:nvSpPr>
        <p:spPr>
          <a:xfrm>
            <a:off x="685787" y="4343386"/>
            <a:ext cx="5486382" cy="4114795"/>
          </a:xfrm>
          <a:prstGeom prst="rect">
            <a:avLst/>
          </a:prstGeom>
        </p:spPr>
        <p:txBody>
          <a:bodyPr anchorCtr="0" anchor="t" bIns="81475" lIns="81475" spcFirstLastPara="1" rIns="81475" wrap="square" tIns="81475">
            <a:noAutofit/>
          </a:bodyPr>
          <a:lstStyle/>
          <a:p>
            <a:pPr indent="0" lvl="0" marL="0" rtl="0" algn="l">
              <a:spcBef>
                <a:spcPts val="0"/>
              </a:spcBef>
              <a:spcAft>
                <a:spcPts val="0"/>
              </a:spcAft>
              <a:buNone/>
            </a:pPr>
            <a:r>
              <a:t/>
            </a:r>
            <a:endParaRPr/>
          </a:p>
        </p:txBody>
      </p:sp>
      <p:sp>
        <p:nvSpPr>
          <p:cNvPr id="142" name="Google Shape;142;g51b033ce43_2_78:notes"/>
          <p:cNvSpPr/>
          <p:nvPr>
            <p:ph idx="2" type="sldImg"/>
          </p:nvPr>
        </p:nvSpPr>
        <p:spPr>
          <a:xfrm>
            <a:off x="1143221" y="685795"/>
            <a:ext cx="4572221"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g51b033ce43_2_93:notes"/>
          <p:cNvSpPr txBox="1"/>
          <p:nvPr>
            <p:ph idx="1" type="body"/>
          </p:nvPr>
        </p:nvSpPr>
        <p:spPr>
          <a:xfrm>
            <a:off x="685787" y="4343386"/>
            <a:ext cx="5486382" cy="4114795"/>
          </a:xfrm>
          <a:prstGeom prst="rect">
            <a:avLst/>
          </a:prstGeom>
        </p:spPr>
        <p:txBody>
          <a:bodyPr anchorCtr="0" anchor="t" bIns="81475" lIns="81475" spcFirstLastPara="1" rIns="81475" wrap="square" tIns="81475">
            <a:noAutofit/>
          </a:bodyPr>
          <a:lstStyle/>
          <a:p>
            <a:pPr indent="0" lvl="0" marL="0" rtl="0" algn="l">
              <a:spcBef>
                <a:spcPts val="0"/>
              </a:spcBef>
              <a:spcAft>
                <a:spcPts val="0"/>
              </a:spcAft>
              <a:buNone/>
            </a:pPr>
            <a:r>
              <a:t/>
            </a:r>
            <a:endParaRPr/>
          </a:p>
        </p:txBody>
      </p:sp>
      <p:sp>
        <p:nvSpPr>
          <p:cNvPr id="159" name="Google Shape;159;g51b033ce43_2_93:notes"/>
          <p:cNvSpPr/>
          <p:nvPr>
            <p:ph idx="2" type="sldImg"/>
          </p:nvPr>
        </p:nvSpPr>
        <p:spPr>
          <a:xfrm>
            <a:off x="1143221" y="685795"/>
            <a:ext cx="4572221"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g5c4ec387a1_0_156:notes"/>
          <p:cNvSpPr txBox="1"/>
          <p:nvPr>
            <p:ph idx="1" type="body"/>
          </p:nvPr>
        </p:nvSpPr>
        <p:spPr>
          <a:xfrm>
            <a:off x="685787" y="4343386"/>
            <a:ext cx="5486400" cy="4114800"/>
          </a:xfrm>
          <a:prstGeom prst="rect">
            <a:avLst/>
          </a:prstGeom>
        </p:spPr>
        <p:txBody>
          <a:bodyPr anchorCtr="0" anchor="t" bIns="81475" lIns="81475" spcFirstLastPara="1" rIns="81475" wrap="square" tIns="81475">
            <a:noAutofit/>
          </a:bodyPr>
          <a:lstStyle/>
          <a:p>
            <a:pPr indent="0" lvl="0" marL="0" rtl="0" algn="l">
              <a:spcBef>
                <a:spcPts val="0"/>
              </a:spcBef>
              <a:spcAft>
                <a:spcPts val="0"/>
              </a:spcAft>
              <a:buNone/>
            </a:pPr>
            <a:r>
              <a:t/>
            </a:r>
            <a:endParaRPr/>
          </a:p>
        </p:txBody>
      </p:sp>
      <p:sp>
        <p:nvSpPr>
          <p:cNvPr id="173" name="Google Shape;173;g5c4ec387a1_0_156:notes"/>
          <p:cNvSpPr/>
          <p:nvPr>
            <p:ph idx="2" type="sldImg"/>
          </p:nvPr>
        </p:nvSpPr>
        <p:spPr>
          <a:xfrm>
            <a:off x="1143221" y="685795"/>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g5c4ec387a1_0_174:notes"/>
          <p:cNvSpPr txBox="1"/>
          <p:nvPr>
            <p:ph idx="1" type="body"/>
          </p:nvPr>
        </p:nvSpPr>
        <p:spPr>
          <a:xfrm>
            <a:off x="685787" y="4343386"/>
            <a:ext cx="5486400" cy="4114800"/>
          </a:xfrm>
          <a:prstGeom prst="rect">
            <a:avLst/>
          </a:prstGeom>
        </p:spPr>
        <p:txBody>
          <a:bodyPr anchorCtr="0" anchor="t" bIns="81475" lIns="81475" spcFirstLastPara="1" rIns="81475" wrap="square" tIns="81475">
            <a:noAutofit/>
          </a:bodyPr>
          <a:lstStyle/>
          <a:p>
            <a:pPr indent="0" lvl="0" marL="0" rtl="0" algn="l">
              <a:spcBef>
                <a:spcPts val="0"/>
              </a:spcBef>
              <a:spcAft>
                <a:spcPts val="0"/>
              </a:spcAft>
              <a:buNone/>
            </a:pPr>
            <a:r>
              <a:t/>
            </a:r>
            <a:endParaRPr/>
          </a:p>
        </p:txBody>
      </p:sp>
      <p:sp>
        <p:nvSpPr>
          <p:cNvPr id="183" name="Google Shape;183;g5c4ec387a1_0_174:notes"/>
          <p:cNvSpPr/>
          <p:nvPr>
            <p:ph idx="2" type="sldImg"/>
          </p:nvPr>
        </p:nvSpPr>
        <p:spPr>
          <a:xfrm>
            <a:off x="1143221" y="685795"/>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 name="Shape 195"/>
        <p:cNvGrpSpPr/>
        <p:nvPr/>
      </p:nvGrpSpPr>
      <p:grpSpPr>
        <a:xfrm>
          <a:off x="0" y="0"/>
          <a:ext cx="0" cy="0"/>
          <a:chOff x="0" y="0"/>
          <a:chExt cx="0" cy="0"/>
        </a:xfrm>
      </p:grpSpPr>
      <p:sp>
        <p:nvSpPr>
          <p:cNvPr id="196" name="Google Shape;196;g5c73d5ffde_0_184:notes"/>
          <p:cNvSpPr txBox="1"/>
          <p:nvPr>
            <p:ph idx="1" type="body"/>
          </p:nvPr>
        </p:nvSpPr>
        <p:spPr>
          <a:xfrm>
            <a:off x="685787" y="4343386"/>
            <a:ext cx="5486400" cy="4114800"/>
          </a:xfrm>
          <a:prstGeom prst="rect">
            <a:avLst/>
          </a:prstGeom>
        </p:spPr>
        <p:txBody>
          <a:bodyPr anchorCtr="0" anchor="t" bIns="81475" lIns="81475" spcFirstLastPara="1" rIns="81475" wrap="square" tIns="81475">
            <a:noAutofit/>
          </a:bodyPr>
          <a:lstStyle/>
          <a:p>
            <a:pPr indent="0" lvl="0" marL="0" rtl="0" algn="l">
              <a:spcBef>
                <a:spcPts val="0"/>
              </a:spcBef>
              <a:spcAft>
                <a:spcPts val="0"/>
              </a:spcAft>
              <a:buNone/>
            </a:pPr>
            <a:r>
              <a:t/>
            </a:r>
            <a:endParaRPr/>
          </a:p>
        </p:txBody>
      </p:sp>
      <p:sp>
        <p:nvSpPr>
          <p:cNvPr id="197" name="Google Shape;197;g5c73d5ffde_0_184:notes"/>
          <p:cNvSpPr/>
          <p:nvPr>
            <p:ph idx="2" type="sldImg"/>
          </p:nvPr>
        </p:nvSpPr>
        <p:spPr>
          <a:xfrm>
            <a:off x="1143221" y="685795"/>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264952" y="1456058"/>
            <a:ext cx="7242600" cy="40140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264945" y="5542289"/>
            <a:ext cx="7242600" cy="1550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264945" y="2163089"/>
            <a:ext cx="7242600" cy="38397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264945" y="6164351"/>
            <a:ext cx="7242600" cy="25437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obj">
  <p:cSld name="OBJECT">
    <p:spTree>
      <p:nvGrpSpPr>
        <p:cNvPr id="57" name="Shape 57"/>
        <p:cNvGrpSpPr/>
        <p:nvPr/>
      </p:nvGrpSpPr>
      <p:grpSpPr>
        <a:xfrm>
          <a:off x="0" y="0"/>
          <a:ext cx="0" cy="0"/>
          <a:chOff x="0" y="0"/>
          <a:chExt cx="0" cy="0"/>
        </a:xfrm>
      </p:grpSpPr>
      <p:sp>
        <p:nvSpPr>
          <p:cNvPr id="58" name="Google Shape;58;p14"/>
          <p:cNvSpPr txBox="1"/>
          <p:nvPr>
            <p:ph idx="11" type="ftr"/>
          </p:nvPr>
        </p:nvSpPr>
        <p:spPr>
          <a:xfrm>
            <a:off x="2642616" y="9354312"/>
            <a:ext cx="2487300" cy="502800"/>
          </a:xfrm>
          <a:prstGeom prst="rect">
            <a:avLst/>
          </a:prstGeom>
          <a:noFill/>
          <a:ln>
            <a:noFill/>
          </a:ln>
        </p:spPr>
        <p:txBody>
          <a:bodyPr anchorCtr="0" anchor="t" bIns="0" lIns="0" spcFirstLastPara="1" rIns="0" wrap="square" tIns="0">
            <a:noAutofit/>
          </a:bodyPr>
          <a:lstStyle>
            <a:lvl1pPr lvl="0" rtl="0" algn="ctr">
              <a:spcBef>
                <a:spcPts val="0"/>
              </a:spcBef>
              <a:spcAft>
                <a:spcPts val="0"/>
              </a:spcAft>
              <a:buSzPts val="1400"/>
              <a:buNone/>
              <a:defRPr>
                <a:solidFill>
                  <a:srgbClr val="888888"/>
                </a:solidFill>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59" name="Google Shape;59;p14"/>
          <p:cNvSpPr txBox="1"/>
          <p:nvPr>
            <p:ph idx="10" type="dt"/>
          </p:nvPr>
        </p:nvSpPr>
        <p:spPr>
          <a:xfrm>
            <a:off x="388620" y="9354312"/>
            <a:ext cx="1787700" cy="502800"/>
          </a:xfrm>
          <a:prstGeom prst="rect">
            <a:avLst/>
          </a:prstGeom>
          <a:noFill/>
          <a:ln>
            <a:noFill/>
          </a:ln>
        </p:spPr>
        <p:txBody>
          <a:bodyPr anchorCtr="0" anchor="t" bIns="0" lIns="0" spcFirstLastPara="1" rIns="0" wrap="square" tIns="0">
            <a:noAutofit/>
          </a:bodyPr>
          <a:lstStyle>
            <a:lvl1pPr lvl="0" rtl="0" algn="l">
              <a:spcBef>
                <a:spcPts val="0"/>
              </a:spcBef>
              <a:spcAft>
                <a:spcPts val="0"/>
              </a:spcAft>
              <a:buSzPts val="1400"/>
              <a:buNone/>
              <a:defRPr>
                <a:solidFill>
                  <a:srgbClr val="888888"/>
                </a:solidFill>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60" name="Google Shape;60;p14"/>
          <p:cNvSpPr txBox="1"/>
          <p:nvPr>
            <p:ph idx="12" type="sldNum"/>
          </p:nvPr>
        </p:nvSpPr>
        <p:spPr>
          <a:xfrm>
            <a:off x="5596128" y="9354312"/>
            <a:ext cx="1787700" cy="502800"/>
          </a:xfrm>
          <a:prstGeom prst="rect">
            <a:avLst/>
          </a:prstGeom>
          <a:noFill/>
          <a:ln>
            <a:noFill/>
          </a:ln>
        </p:spPr>
        <p:txBody>
          <a:bodyPr anchorCtr="0" anchor="t" bIns="0" lIns="0" spcFirstLastPara="1" rIns="0" wrap="square" tIns="0">
            <a:noAutofit/>
          </a:bodyPr>
          <a:lstStyle>
            <a:lvl1pPr indent="0" lvl="0" marL="0" rtl="0" algn="r">
              <a:spcBef>
                <a:spcPts val="0"/>
              </a:spcBef>
              <a:buNone/>
              <a:defRPr>
                <a:solidFill>
                  <a:srgbClr val="888888"/>
                </a:solidFill>
              </a:defRPr>
            </a:lvl1pPr>
            <a:lvl2pPr indent="0" lvl="1" marL="0" rtl="0" algn="r">
              <a:spcBef>
                <a:spcPts val="0"/>
              </a:spcBef>
              <a:buNone/>
              <a:defRPr>
                <a:solidFill>
                  <a:srgbClr val="888888"/>
                </a:solidFill>
              </a:defRPr>
            </a:lvl2pPr>
            <a:lvl3pPr indent="0" lvl="2" marL="0" rtl="0" algn="r">
              <a:spcBef>
                <a:spcPts val="0"/>
              </a:spcBef>
              <a:buNone/>
              <a:defRPr>
                <a:solidFill>
                  <a:srgbClr val="888888"/>
                </a:solidFill>
              </a:defRPr>
            </a:lvl3pPr>
            <a:lvl4pPr indent="0" lvl="3" marL="0" rtl="0" algn="r">
              <a:spcBef>
                <a:spcPts val="0"/>
              </a:spcBef>
              <a:buNone/>
              <a:defRPr>
                <a:solidFill>
                  <a:srgbClr val="888888"/>
                </a:solidFill>
              </a:defRPr>
            </a:lvl4pPr>
            <a:lvl5pPr indent="0" lvl="4" marL="0" rtl="0" algn="r">
              <a:spcBef>
                <a:spcPts val="0"/>
              </a:spcBef>
              <a:buNone/>
              <a:defRPr>
                <a:solidFill>
                  <a:srgbClr val="888888"/>
                </a:solidFill>
              </a:defRPr>
            </a:lvl5pPr>
            <a:lvl6pPr indent="0" lvl="5" marL="0" rtl="0" algn="r">
              <a:spcBef>
                <a:spcPts val="0"/>
              </a:spcBef>
              <a:buNone/>
              <a:defRPr>
                <a:solidFill>
                  <a:srgbClr val="888888"/>
                </a:solidFill>
              </a:defRPr>
            </a:lvl6pPr>
            <a:lvl7pPr indent="0" lvl="6" marL="0" rtl="0" algn="r">
              <a:spcBef>
                <a:spcPts val="0"/>
              </a:spcBef>
              <a:buNone/>
              <a:defRPr>
                <a:solidFill>
                  <a:srgbClr val="888888"/>
                </a:solidFill>
              </a:defRPr>
            </a:lvl7pPr>
            <a:lvl8pPr indent="0" lvl="7" marL="0" rtl="0" algn="r">
              <a:spcBef>
                <a:spcPts val="0"/>
              </a:spcBef>
              <a:buNone/>
              <a:defRPr>
                <a:solidFill>
                  <a:srgbClr val="888888"/>
                </a:solidFill>
              </a:defRPr>
            </a:lvl8pPr>
            <a:lvl9pPr indent="0" lvl="8" marL="0" rt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
              <a:t>‹#›</a:t>
            </a:fld>
            <a:endParaRPr sz="1800">
              <a:latin typeface="Calibri"/>
              <a:ea typeface="Calibri"/>
              <a:cs typeface="Calibri"/>
              <a:sym typeface="Calibri"/>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61" name="Shape 61"/>
        <p:cNvGrpSpPr/>
        <p:nvPr/>
      </p:nvGrpSpPr>
      <p:grpSpPr>
        <a:xfrm>
          <a:off x="0" y="0"/>
          <a:ext cx="0" cy="0"/>
          <a:chOff x="0" y="0"/>
          <a:chExt cx="0" cy="0"/>
        </a:xfrm>
      </p:grpSpPr>
      <p:sp>
        <p:nvSpPr>
          <p:cNvPr id="62" name="Google Shape;62;p15"/>
          <p:cNvSpPr txBox="1"/>
          <p:nvPr>
            <p:ph type="title"/>
          </p:nvPr>
        </p:nvSpPr>
        <p:spPr>
          <a:xfrm>
            <a:off x="673100" y="892137"/>
            <a:ext cx="3330600" cy="1427400"/>
          </a:xfrm>
          <a:prstGeom prst="rect">
            <a:avLst/>
          </a:prstGeom>
          <a:noFill/>
          <a:ln>
            <a:noFill/>
          </a:ln>
        </p:spPr>
        <p:txBody>
          <a:bodyPr anchorCtr="0" anchor="t" bIns="0" lIns="0" spcFirstLastPara="1" rIns="0" wrap="square" tIns="0">
            <a:noAutofit/>
          </a:bodyPr>
          <a:lstStyle>
            <a:lvl1pPr lvl="0" rtl="0" algn="l">
              <a:spcBef>
                <a:spcPts val="0"/>
              </a:spcBef>
              <a:spcAft>
                <a:spcPts val="0"/>
              </a:spcAft>
              <a:buSzPts val="1400"/>
              <a:buNone/>
              <a:defRPr b="1" i="0" sz="4600">
                <a:solidFill>
                  <a:srgbClr val="9B2269"/>
                </a:solidFill>
                <a:latin typeface="Arial"/>
                <a:ea typeface="Arial"/>
                <a:cs typeface="Arial"/>
                <a:sym typeface="Aria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63" name="Google Shape;63;p15"/>
          <p:cNvSpPr txBox="1"/>
          <p:nvPr>
            <p:ph idx="1" type="body"/>
          </p:nvPr>
        </p:nvSpPr>
        <p:spPr>
          <a:xfrm>
            <a:off x="1591153" y="1894839"/>
            <a:ext cx="4590000" cy="2159100"/>
          </a:xfrm>
          <a:prstGeom prst="rect">
            <a:avLst/>
          </a:prstGeom>
          <a:noFill/>
          <a:ln>
            <a:noFill/>
          </a:ln>
        </p:spPr>
        <p:txBody>
          <a:bodyPr anchorCtr="0" anchor="t" bIns="0" lIns="0" spcFirstLastPara="1" rIns="0" wrap="square" tIns="0">
            <a:noAutofit/>
          </a:bodyPr>
          <a:lstStyle>
            <a:lvl1pPr indent="-228600" lvl="0" marL="457200" rtl="0" algn="l">
              <a:spcBef>
                <a:spcPts val="0"/>
              </a:spcBef>
              <a:spcAft>
                <a:spcPts val="0"/>
              </a:spcAft>
              <a:buSzPts val="1400"/>
              <a:buNone/>
              <a:defRPr b="1" i="0" sz="1200">
                <a:solidFill>
                  <a:srgbClr val="232323"/>
                </a:solidFill>
                <a:latin typeface="Roboto"/>
                <a:ea typeface="Roboto"/>
                <a:cs typeface="Roboto"/>
                <a:sym typeface="Roboto"/>
              </a:defRPr>
            </a:lvl1pPr>
            <a:lvl2pPr indent="-228600" lvl="1" marL="914400" rtl="0" algn="l">
              <a:spcBef>
                <a:spcPts val="0"/>
              </a:spcBef>
              <a:spcAft>
                <a:spcPts val="0"/>
              </a:spcAft>
              <a:buSzPts val="1400"/>
              <a:buNone/>
              <a:defRPr/>
            </a:lvl2pPr>
            <a:lvl3pPr indent="-228600" lvl="2" marL="1371600" rtl="0" algn="l">
              <a:spcBef>
                <a:spcPts val="0"/>
              </a:spcBef>
              <a:spcAft>
                <a:spcPts val="0"/>
              </a:spcAft>
              <a:buSzPts val="1400"/>
              <a:buNone/>
              <a:defRPr/>
            </a:lvl3pPr>
            <a:lvl4pPr indent="-228600" lvl="3" marL="1828800" rtl="0" algn="l">
              <a:spcBef>
                <a:spcPts val="0"/>
              </a:spcBef>
              <a:spcAft>
                <a:spcPts val="0"/>
              </a:spcAft>
              <a:buSzPts val="1400"/>
              <a:buNone/>
              <a:defRPr/>
            </a:lvl4pPr>
            <a:lvl5pPr indent="-228600" lvl="4" marL="2286000" rtl="0" algn="l">
              <a:spcBef>
                <a:spcPts val="0"/>
              </a:spcBef>
              <a:spcAft>
                <a:spcPts val="0"/>
              </a:spcAft>
              <a:buSzPts val="1400"/>
              <a:buNone/>
              <a:defRPr/>
            </a:lvl5pPr>
            <a:lvl6pPr indent="-228600" lvl="5" marL="2743200" rtl="0" algn="l">
              <a:spcBef>
                <a:spcPts val="0"/>
              </a:spcBef>
              <a:spcAft>
                <a:spcPts val="0"/>
              </a:spcAft>
              <a:buSzPts val="1400"/>
              <a:buNone/>
              <a:defRPr/>
            </a:lvl6pPr>
            <a:lvl7pPr indent="-228600" lvl="6" marL="3200400" rtl="0" algn="l">
              <a:spcBef>
                <a:spcPts val="0"/>
              </a:spcBef>
              <a:spcAft>
                <a:spcPts val="0"/>
              </a:spcAft>
              <a:buSzPts val="1400"/>
              <a:buNone/>
              <a:defRPr/>
            </a:lvl7pPr>
            <a:lvl8pPr indent="-228600" lvl="7" marL="3657600" rtl="0" algn="l">
              <a:spcBef>
                <a:spcPts val="0"/>
              </a:spcBef>
              <a:spcAft>
                <a:spcPts val="0"/>
              </a:spcAft>
              <a:buSzPts val="1400"/>
              <a:buNone/>
              <a:defRPr/>
            </a:lvl8pPr>
            <a:lvl9pPr indent="-228600" lvl="8" marL="4114800" rtl="0" algn="l">
              <a:spcBef>
                <a:spcPts val="0"/>
              </a:spcBef>
              <a:spcAft>
                <a:spcPts val="0"/>
              </a:spcAft>
              <a:buSzPts val="1400"/>
              <a:buNone/>
              <a:defRPr/>
            </a:lvl9pPr>
          </a:lstStyle>
          <a:p/>
        </p:txBody>
      </p:sp>
      <p:sp>
        <p:nvSpPr>
          <p:cNvPr id="64" name="Google Shape;64;p15"/>
          <p:cNvSpPr txBox="1"/>
          <p:nvPr>
            <p:ph idx="11" type="ftr"/>
          </p:nvPr>
        </p:nvSpPr>
        <p:spPr>
          <a:xfrm>
            <a:off x="2642616" y="9354312"/>
            <a:ext cx="2487300" cy="502800"/>
          </a:xfrm>
          <a:prstGeom prst="rect">
            <a:avLst/>
          </a:prstGeom>
          <a:noFill/>
          <a:ln>
            <a:noFill/>
          </a:ln>
        </p:spPr>
        <p:txBody>
          <a:bodyPr anchorCtr="0" anchor="t" bIns="0" lIns="0" spcFirstLastPara="1" rIns="0" wrap="square" tIns="0">
            <a:noAutofit/>
          </a:bodyPr>
          <a:lstStyle>
            <a:lvl1pPr lvl="0" rtl="0" algn="ctr">
              <a:spcBef>
                <a:spcPts val="0"/>
              </a:spcBef>
              <a:spcAft>
                <a:spcPts val="0"/>
              </a:spcAft>
              <a:buSzPts val="1400"/>
              <a:buNone/>
              <a:defRPr>
                <a:solidFill>
                  <a:srgbClr val="888888"/>
                </a:solidFill>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65" name="Google Shape;65;p15"/>
          <p:cNvSpPr txBox="1"/>
          <p:nvPr>
            <p:ph idx="10" type="dt"/>
          </p:nvPr>
        </p:nvSpPr>
        <p:spPr>
          <a:xfrm>
            <a:off x="388620" y="9354312"/>
            <a:ext cx="1787700" cy="502800"/>
          </a:xfrm>
          <a:prstGeom prst="rect">
            <a:avLst/>
          </a:prstGeom>
          <a:noFill/>
          <a:ln>
            <a:noFill/>
          </a:ln>
        </p:spPr>
        <p:txBody>
          <a:bodyPr anchorCtr="0" anchor="t" bIns="0" lIns="0" spcFirstLastPara="1" rIns="0" wrap="square" tIns="0">
            <a:noAutofit/>
          </a:bodyPr>
          <a:lstStyle>
            <a:lvl1pPr lvl="0" rtl="0" algn="l">
              <a:spcBef>
                <a:spcPts val="0"/>
              </a:spcBef>
              <a:spcAft>
                <a:spcPts val="0"/>
              </a:spcAft>
              <a:buSzPts val="1400"/>
              <a:buNone/>
              <a:defRPr>
                <a:solidFill>
                  <a:srgbClr val="888888"/>
                </a:solidFill>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66" name="Google Shape;66;p15"/>
          <p:cNvSpPr txBox="1"/>
          <p:nvPr>
            <p:ph idx="12" type="sldNum"/>
          </p:nvPr>
        </p:nvSpPr>
        <p:spPr>
          <a:xfrm>
            <a:off x="5596128" y="9354312"/>
            <a:ext cx="1787700" cy="502800"/>
          </a:xfrm>
          <a:prstGeom prst="rect">
            <a:avLst/>
          </a:prstGeom>
          <a:noFill/>
          <a:ln>
            <a:noFill/>
          </a:ln>
        </p:spPr>
        <p:txBody>
          <a:bodyPr anchorCtr="0" anchor="t" bIns="0" lIns="0" spcFirstLastPara="1" rIns="0" wrap="square" tIns="0">
            <a:noAutofit/>
          </a:bodyPr>
          <a:lstStyle>
            <a:lvl1pPr indent="0" lvl="0" marL="0" rtl="0" algn="r">
              <a:spcBef>
                <a:spcPts val="0"/>
              </a:spcBef>
              <a:buNone/>
              <a:defRPr>
                <a:solidFill>
                  <a:srgbClr val="888888"/>
                </a:solidFill>
              </a:defRPr>
            </a:lvl1pPr>
            <a:lvl2pPr indent="0" lvl="1" marL="0" rtl="0" algn="r">
              <a:spcBef>
                <a:spcPts val="0"/>
              </a:spcBef>
              <a:buNone/>
              <a:defRPr>
                <a:solidFill>
                  <a:srgbClr val="888888"/>
                </a:solidFill>
              </a:defRPr>
            </a:lvl2pPr>
            <a:lvl3pPr indent="0" lvl="2" marL="0" rtl="0" algn="r">
              <a:spcBef>
                <a:spcPts val="0"/>
              </a:spcBef>
              <a:buNone/>
              <a:defRPr>
                <a:solidFill>
                  <a:srgbClr val="888888"/>
                </a:solidFill>
              </a:defRPr>
            </a:lvl3pPr>
            <a:lvl4pPr indent="0" lvl="3" marL="0" rtl="0" algn="r">
              <a:spcBef>
                <a:spcPts val="0"/>
              </a:spcBef>
              <a:buNone/>
              <a:defRPr>
                <a:solidFill>
                  <a:srgbClr val="888888"/>
                </a:solidFill>
              </a:defRPr>
            </a:lvl4pPr>
            <a:lvl5pPr indent="0" lvl="4" marL="0" rtl="0" algn="r">
              <a:spcBef>
                <a:spcPts val="0"/>
              </a:spcBef>
              <a:buNone/>
              <a:defRPr>
                <a:solidFill>
                  <a:srgbClr val="888888"/>
                </a:solidFill>
              </a:defRPr>
            </a:lvl5pPr>
            <a:lvl6pPr indent="0" lvl="5" marL="0" rtl="0" algn="r">
              <a:spcBef>
                <a:spcPts val="0"/>
              </a:spcBef>
              <a:buNone/>
              <a:defRPr>
                <a:solidFill>
                  <a:srgbClr val="888888"/>
                </a:solidFill>
              </a:defRPr>
            </a:lvl6pPr>
            <a:lvl7pPr indent="0" lvl="6" marL="0" rtl="0" algn="r">
              <a:spcBef>
                <a:spcPts val="0"/>
              </a:spcBef>
              <a:buNone/>
              <a:defRPr>
                <a:solidFill>
                  <a:srgbClr val="888888"/>
                </a:solidFill>
              </a:defRPr>
            </a:lvl7pPr>
            <a:lvl8pPr indent="0" lvl="7" marL="0" rtl="0" algn="r">
              <a:spcBef>
                <a:spcPts val="0"/>
              </a:spcBef>
              <a:buNone/>
              <a:defRPr>
                <a:solidFill>
                  <a:srgbClr val="888888"/>
                </a:solidFill>
              </a:defRPr>
            </a:lvl8pPr>
            <a:lvl9pPr indent="0" lvl="8" marL="0" rt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
              <a:t>‹#›</a:t>
            </a:fld>
            <a:endParaRPr sz="1800">
              <a:latin typeface="Calibri"/>
              <a:ea typeface="Calibri"/>
              <a:cs typeface="Calibri"/>
              <a:sym typeface="Calibri"/>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spTree>
      <p:nvGrpSpPr>
        <p:cNvPr id="67" name="Shape 67"/>
        <p:cNvGrpSpPr/>
        <p:nvPr/>
      </p:nvGrpSpPr>
      <p:grpSpPr>
        <a:xfrm>
          <a:off x="0" y="0"/>
          <a:ext cx="0" cy="0"/>
          <a:chOff x="0" y="0"/>
          <a:chExt cx="0" cy="0"/>
        </a:xfrm>
      </p:grpSpPr>
      <p:sp>
        <p:nvSpPr>
          <p:cNvPr id="68" name="Google Shape;68;p16"/>
          <p:cNvSpPr txBox="1"/>
          <p:nvPr>
            <p:ph type="title"/>
          </p:nvPr>
        </p:nvSpPr>
        <p:spPr>
          <a:xfrm>
            <a:off x="673100" y="892137"/>
            <a:ext cx="3330600" cy="1427400"/>
          </a:xfrm>
          <a:prstGeom prst="rect">
            <a:avLst/>
          </a:prstGeom>
          <a:noFill/>
          <a:ln>
            <a:noFill/>
          </a:ln>
        </p:spPr>
        <p:txBody>
          <a:bodyPr anchorCtr="0" anchor="t" bIns="0" lIns="0" spcFirstLastPara="1" rIns="0" wrap="square" tIns="0">
            <a:noAutofit/>
          </a:bodyPr>
          <a:lstStyle>
            <a:lvl1pPr lvl="0" rtl="0" algn="l">
              <a:spcBef>
                <a:spcPts val="0"/>
              </a:spcBef>
              <a:spcAft>
                <a:spcPts val="0"/>
              </a:spcAft>
              <a:buSzPts val="1400"/>
              <a:buNone/>
              <a:defRPr b="1" i="0" sz="4600">
                <a:solidFill>
                  <a:srgbClr val="9B2269"/>
                </a:solidFill>
                <a:latin typeface="Arial"/>
                <a:ea typeface="Arial"/>
                <a:cs typeface="Arial"/>
                <a:sym typeface="Aria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69" name="Google Shape;69;p16"/>
          <p:cNvSpPr txBox="1"/>
          <p:nvPr>
            <p:ph idx="1" type="body"/>
          </p:nvPr>
        </p:nvSpPr>
        <p:spPr>
          <a:xfrm>
            <a:off x="388620" y="2313432"/>
            <a:ext cx="3381000" cy="6638400"/>
          </a:xfrm>
          <a:prstGeom prst="rect">
            <a:avLst/>
          </a:prstGeom>
          <a:noFill/>
          <a:ln>
            <a:noFill/>
          </a:ln>
        </p:spPr>
        <p:txBody>
          <a:bodyPr anchorCtr="0" anchor="t" bIns="0" lIns="0" spcFirstLastPara="1" rIns="0" wrap="square" tIns="0">
            <a:noAutofit/>
          </a:bodyPr>
          <a:lstStyle>
            <a:lvl1pPr indent="-228600" lvl="0" marL="457200" rtl="0" algn="l">
              <a:spcBef>
                <a:spcPts val="0"/>
              </a:spcBef>
              <a:spcAft>
                <a:spcPts val="0"/>
              </a:spcAft>
              <a:buSzPts val="1400"/>
              <a:buNone/>
              <a:defRPr/>
            </a:lvl1pPr>
            <a:lvl2pPr indent="-228600" lvl="1" marL="914400" rtl="0" algn="l">
              <a:spcBef>
                <a:spcPts val="0"/>
              </a:spcBef>
              <a:spcAft>
                <a:spcPts val="0"/>
              </a:spcAft>
              <a:buSzPts val="1400"/>
              <a:buNone/>
              <a:defRPr/>
            </a:lvl2pPr>
            <a:lvl3pPr indent="-228600" lvl="2" marL="1371600" rtl="0" algn="l">
              <a:spcBef>
                <a:spcPts val="0"/>
              </a:spcBef>
              <a:spcAft>
                <a:spcPts val="0"/>
              </a:spcAft>
              <a:buSzPts val="1400"/>
              <a:buNone/>
              <a:defRPr/>
            </a:lvl3pPr>
            <a:lvl4pPr indent="-228600" lvl="3" marL="1828800" rtl="0" algn="l">
              <a:spcBef>
                <a:spcPts val="0"/>
              </a:spcBef>
              <a:spcAft>
                <a:spcPts val="0"/>
              </a:spcAft>
              <a:buSzPts val="1400"/>
              <a:buNone/>
              <a:defRPr/>
            </a:lvl4pPr>
            <a:lvl5pPr indent="-228600" lvl="4" marL="2286000" rtl="0" algn="l">
              <a:spcBef>
                <a:spcPts val="0"/>
              </a:spcBef>
              <a:spcAft>
                <a:spcPts val="0"/>
              </a:spcAft>
              <a:buSzPts val="1400"/>
              <a:buNone/>
              <a:defRPr/>
            </a:lvl5pPr>
            <a:lvl6pPr indent="-228600" lvl="5" marL="2743200" rtl="0" algn="l">
              <a:spcBef>
                <a:spcPts val="0"/>
              </a:spcBef>
              <a:spcAft>
                <a:spcPts val="0"/>
              </a:spcAft>
              <a:buSzPts val="1400"/>
              <a:buNone/>
              <a:defRPr/>
            </a:lvl6pPr>
            <a:lvl7pPr indent="-228600" lvl="6" marL="3200400" rtl="0" algn="l">
              <a:spcBef>
                <a:spcPts val="0"/>
              </a:spcBef>
              <a:spcAft>
                <a:spcPts val="0"/>
              </a:spcAft>
              <a:buSzPts val="1400"/>
              <a:buNone/>
              <a:defRPr/>
            </a:lvl7pPr>
            <a:lvl8pPr indent="-228600" lvl="7" marL="3657600" rtl="0" algn="l">
              <a:spcBef>
                <a:spcPts val="0"/>
              </a:spcBef>
              <a:spcAft>
                <a:spcPts val="0"/>
              </a:spcAft>
              <a:buSzPts val="1400"/>
              <a:buNone/>
              <a:defRPr/>
            </a:lvl8pPr>
            <a:lvl9pPr indent="-228600" lvl="8" marL="4114800" rtl="0" algn="l">
              <a:spcBef>
                <a:spcPts val="0"/>
              </a:spcBef>
              <a:spcAft>
                <a:spcPts val="0"/>
              </a:spcAft>
              <a:buSzPts val="1400"/>
              <a:buNone/>
              <a:defRPr/>
            </a:lvl9pPr>
          </a:lstStyle>
          <a:p/>
        </p:txBody>
      </p:sp>
      <p:sp>
        <p:nvSpPr>
          <p:cNvPr id="70" name="Google Shape;70;p16"/>
          <p:cNvSpPr txBox="1"/>
          <p:nvPr>
            <p:ph idx="2" type="body"/>
          </p:nvPr>
        </p:nvSpPr>
        <p:spPr>
          <a:xfrm>
            <a:off x="4002786" y="2313432"/>
            <a:ext cx="3381000" cy="6638400"/>
          </a:xfrm>
          <a:prstGeom prst="rect">
            <a:avLst/>
          </a:prstGeom>
          <a:noFill/>
          <a:ln>
            <a:noFill/>
          </a:ln>
        </p:spPr>
        <p:txBody>
          <a:bodyPr anchorCtr="0" anchor="t" bIns="0" lIns="0" spcFirstLastPara="1" rIns="0" wrap="square" tIns="0">
            <a:noAutofit/>
          </a:bodyPr>
          <a:lstStyle>
            <a:lvl1pPr indent="-228600" lvl="0" marL="457200" rtl="0" algn="l">
              <a:spcBef>
                <a:spcPts val="0"/>
              </a:spcBef>
              <a:spcAft>
                <a:spcPts val="0"/>
              </a:spcAft>
              <a:buSzPts val="1400"/>
              <a:buNone/>
              <a:defRPr/>
            </a:lvl1pPr>
            <a:lvl2pPr indent="-228600" lvl="1" marL="914400" rtl="0" algn="l">
              <a:spcBef>
                <a:spcPts val="0"/>
              </a:spcBef>
              <a:spcAft>
                <a:spcPts val="0"/>
              </a:spcAft>
              <a:buSzPts val="1400"/>
              <a:buNone/>
              <a:defRPr/>
            </a:lvl2pPr>
            <a:lvl3pPr indent="-228600" lvl="2" marL="1371600" rtl="0" algn="l">
              <a:spcBef>
                <a:spcPts val="0"/>
              </a:spcBef>
              <a:spcAft>
                <a:spcPts val="0"/>
              </a:spcAft>
              <a:buSzPts val="1400"/>
              <a:buNone/>
              <a:defRPr/>
            </a:lvl3pPr>
            <a:lvl4pPr indent="-228600" lvl="3" marL="1828800" rtl="0" algn="l">
              <a:spcBef>
                <a:spcPts val="0"/>
              </a:spcBef>
              <a:spcAft>
                <a:spcPts val="0"/>
              </a:spcAft>
              <a:buSzPts val="1400"/>
              <a:buNone/>
              <a:defRPr/>
            </a:lvl4pPr>
            <a:lvl5pPr indent="-228600" lvl="4" marL="2286000" rtl="0" algn="l">
              <a:spcBef>
                <a:spcPts val="0"/>
              </a:spcBef>
              <a:spcAft>
                <a:spcPts val="0"/>
              </a:spcAft>
              <a:buSzPts val="1400"/>
              <a:buNone/>
              <a:defRPr/>
            </a:lvl5pPr>
            <a:lvl6pPr indent="-228600" lvl="5" marL="2743200" rtl="0" algn="l">
              <a:spcBef>
                <a:spcPts val="0"/>
              </a:spcBef>
              <a:spcAft>
                <a:spcPts val="0"/>
              </a:spcAft>
              <a:buSzPts val="1400"/>
              <a:buNone/>
              <a:defRPr/>
            </a:lvl6pPr>
            <a:lvl7pPr indent="-228600" lvl="6" marL="3200400" rtl="0" algn="l">
              <a:spcBef>
                <a:spcPts val="0"/>
              </a:spcBef>
              <a:spcAft>
                <a:spcPts val="0"/>
              </a:spcAft>
              <a:buSzPts val="1400"/>
              <a:buNone/>
              <a:defRPr/>
            </a:lvl7pPr>
            <a:lvl8pPr indent="-228600" lvl="7" marL="3657600" rtl="0" algn="l">
              <a:spcBef>
                <a:spcPts val="0"/>
              </a:spcBef>
              <a:spcAft>
                <a:spcPts val="0"/>
              </a:spcAft>
              <a:buSzPts val="1400"/>
              <a:buNone/>
              <a:defRPr/>
            </a:lvl8pPr>
            <a:lvl9pPr indent="-228600" lvl="8" marL="4114800" rtl="0" algn="l">
              <a:spcBef>
                <a:spcPts val="0"/>
              </a:spcBef>
              <a:spcAft>
                <a:spcPts val="0"/>
              </a:spcAft>
              <a:buSzPts val="1400"/>
              <a:buNone/>
              <a:defRPr/>
            </a:lvl9pPr>
          </a:lstStyle>
          <a:p/>
        </p:txBody>
      </p:sp>
      <p:sp>
        <p:nvSpPr>
          <p:cNvPr id="71" name="Google Shape;71;p16"/>
          <p:cNvSpPr txBox="1"/>
          <p:nvPr>
            <p:ph idx="11" type="ftr"/>
          </p:nvPr>
        </p:nvSpPr>
        <p:spPr>
          <a:xfrm>
            <a:off x="2642616" y="9354312"/>
            <a:ext cx="2487300" cy="502800"/>
          </a:xfrm>
          <a:prstGeom prst="rect">
            <a:avLst/>
          </a:prstGeom>
          <a:noFill/>
          <a:ln>
            <a:noFill/>
          </a:ln>
        </p:spPr>
        <p:txBody>
          <a:bodyPr anchorCtr="0" anchor="t" bIns="0" lIns="0" spcFirstLastPara="1" rIns="0" wrap="square" tIns="0">
            <a:noAutofit/>
          </a:bodyPr>
          <a:lstStyle>
            <a:lvl1pPr lvl="0" rtl="0" algn="ctr">
              <a:spcBef>
                <a:spcPts val="0"/>
              </a:spcBef>
              <a:spcAft>
                <a:spcPts val="0"/>
              </a:spcAft>
              <a:buSzPts val="1400"/>
              <a:buNone/>
              <a:defRPr>
                <a:solidFill>
                  <a:srgbClr val="888888"/>
                </a:solidFill>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72" name="Google Shape;72;p16"/>
          <p:cNvSpPr txBox="1"/>
          <p:nvPr>
            <p:ph idx="10" type="dt"/>
          </p:nvPr>
        </p:nvSpPr>
        <p:spPr>
          <a:xfrm>
            <a:off x="388620" y="9354312"/>
            <a:ext cx="1787700" cy="502800"/>
          </a:xfrm>
          <a:prstGeom prst="rect">
            <a:avLst/>
          </a:prstGeom>
          <a:noFill/>
          <a:ln>
            <a:noFill/>
          </a:ln>
        </p:spPr>
        <p:txBody>
          <a:bodyPr anchorCtr="0" anchor="t" bIns="0" lIns="0" spcFirstLastPara="1" rIns="0" wrap="square" tIns="0">
            <a:noAutofit/>
          </a:bodyPr>
          <a:lstStyle>
            <a:lvl1pPr lvl="0" rtl="0" algn="l">
              <a:spcBef>
                <a:spcPts val="0"/>
              </a:spcBef>
              <a:spcAft>
                <a:spcPts val="0"/>
              </a:spcAft>
              <a:buSzPts val="1400"/>
              <a:buNone/>
              <a:defRPr>
                <a:solidFill>
                  <a:srgbClr val="888888"/>
                </a:solidFill>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73" name="Google Shape;73;p16"/>
          <p:cNvSpPr txBox="1"/>
          <p:nvPr>
            <p:ph idx="12" type="sldNum"/>
          </p:nvPr>
        </p:nvSpPr>
        <p:spPr>
          <a:xfrm>
            <a:off x="5596128" y="9354312"/>
            <a:ext cx="1787700" cy="502800"/>
          </a:xfrm>
          <a:prstGeom prst="rect">
            <a:avLst/>
          </a:prstGeom>
          <a:noFill/>
          <a:ln>
            <a:noFill/>
          </a:ln>
        </p:spPr>
        <p:txBody>
          <a:bodyPr anchorCtr="0" anchor="t" bIns="0" lIns="0" spcFirstLastPara="1" rIns="0" wrap="square" tIns="0">
            <a:noAutofit/>
          </a:bodyPr>
          <a:lstStyle>
            <a:lvl1pPr indent="0" lvl="0" marL="0" rtl="0" algn="r">
              <a:spcBef>
                <a:spcPts val="0"/>
              </a:spcBef>
              <a:buNone/>
              <a:defRPr>
                <a:solidFill>
                  <a:srgbClr val="888888"/>
                </a:solidFill>
              </a:defRPr>
            </a:lvl1pPr>
            <a:lvl2pPr indent="0" lvl="1" marL="0" rtl="0" algn="r">
              <a:spcBef>
                <a:spcPts val="0"/>
              </a:spcBef>
              <a:buNone/>
              <a:defRPr>
                <a:solidFill>
                  <a:srgbClr val="888888"/>
                </a:solidFill>
              </a:defRPr>
            </a:lvl2pPr>
            <a:lvl3pPr indent="0" lvl="2" marL="0" rtl="0" algn="r">
              <a:spcBef>
                <a:spcPts val="0"/>
              </a:spcBef>
              <a:buNone/>
              <a:defRPr>
                <a:solidFill>
                  <a:srgbClr val="888888"/>
                </a:solidFill>
              </a:defRPr>
            </a:lvl3pPr>
            <a:lvl4pPr indent="0" lvl="3" marL="0" rtl="0" algn="r">
              <a:spcBef>
                <a:spcPts val="0"/>
              </a:spcBef>
              <a:buNone/>
              <a:defRPr>
                <a:solidFill>
                  <a:srgbClr val="888888"/>
                </a:solidFill>
              </a:defRPr>
            </a:lvl4pPr>
            <a:lvl5pPr indent="0" lvl="4" marL="0" rtl="0" algn="r">
              <a:spcBef>
                <a:spcPts val="0"/>
              </a:spcBef>
              <a:buNone/>
              <a:defRPr>
                <a:solidFill>
                  <a:srgbClr val="888888"/>
                </a:solidFill>
              </a:defRPr>
            </a:lvl5pPr>
            <a:lvl6pPr indent="0" lvl="5" marL="0" rtl="0" algn="r">
              <a:spcBef>
                <a:spcPts val="0"/>
              </a:spcBef>
              <a:buNone/>
              <a:defRPr>
                <a:solidFill>
                  <a:srgbClr val="888888"/>
                </a:solidFill>
              </a:defRPr>
            </a:lvl6pPr>
            <a:lvl7pPr indent="0" lvl="6" marL="0" rtl="0" algn="r">
              <a:spcBef>
                <a:spcPts val="0"/>
              </a:spcBef>
              <a:buNone/>
              <a:defRPr>
                <a:solidFill>
                  <a:srgbClr val="888888"/>
                </a:solidFill>
              </a:defRPr>
            </a:lvl7pPr>
            <a:lvl8pPr indent="0" lvl="7" marL="0" rtl="0" algn="r">
              <a:spcBef>
                <a:spcPts val="0"/>
              </a:spcBef>
              <a:buNone/>
              <a:defRPr>
                <a:solidFill>
                  <a:srgbClr val="888888"/>
                </a:solidFill>
              </a:defRPr>
            </a:lvl8pPr>
            <a:lvl9pPr indent="0" lvl="8" marL="0" rt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
              <a:t>‹#›</a:t>
            </a:fld>
            <a:endParaRPr sz="1800">
              <a:latin typeface="Calibri"/>
              <a:ea typeface="Calibri"/>
              <a:cs typeface="Calibri"/>
              <a:sym typeface="Calibri"/>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74" name="Shape 74"/>
        <p:cNvGrpSpPr/>
        <p:nvPr/>
      </p:nvGrpSpPr>
      <p:grpSpPr>
        <a:xfrm>
          <a:off x="0" y="0"/>
          <a:ext cx="0" cy="0"/>
          <a:chOff x="0" y="0"/>
          <a:chExt cx="0" cy="0"/>
        </a:xfrm>
      </p:grpSpPr>
      <p:sp>
        <p:nvSpPr>
          <p:cNvPr id="75" name="Google Shape;75;p17"/>
          <p:cNvSpPr txBox="1"/>
          <p:nvPr>
            <p:ph type="ctrTitle"/>
          </p:nvPr>
        </p:nvSpPr>
        <p:spPr>
          <a:xfrm>
            <a:off x="582930" y="3118104"/>
            <a:ext cx="6606600" cy="2112300"/>
          </a:xfrm>
          <a:prstGeom prst="rect">
            <a:avLst/>
          </a:prstGeom>
          <a:noFill/>
          <a:ln>
            <a:noFill/>
          </a:ln>
        </p:spPr>
        <p:txBody>
          <a:bodyPr anchorCtr="0" anchor="t" bIns="0" lIns="0" spcFirstLastPara="1" rIns="0" wrap="square" tIns="0">
            <a:noAutofit/>
          </a:bodyPr>
          <a:lstStyle>
            <a:lvl1pPr lvl="0" rtl="0" algn="l">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76" name="Google Shape;76;p17"/>
          <p:cNvSpPr txBox="1"/>
          <p:nvPr>
            <p:ph idx="1" type="subTitle"/>
          </p:nvPr>
        </p:nvSpPr>
        <p:spPr>
          <a:xfrm>
            <a:off x="1165860" y="5632704"/>
            <a:ext cx="5440800" cy="2514600"/>
          </a:xfrm>
          <a:prstGeom prst="rect">
            <a:avLst/>
          </a:prstGeom>
          <a:noFill/>
          <a:ln>
            <a:noFill/>
          </a:ln>
        </p:spPr>
        <p:txBody>
          <a:bodyPr anchorCtr="0" anchor="t" bIns="0" lIns="0" spcFirstLastPara="1" rIns="0" wrap="square" tIns="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77" name="Google Shape;77;p17"/>
          <p:cNvSpPr txBox="1"/>
          <p:nvPr>
            <p:ph idx="11" type="ftr"/>
          </p:nvPr>
        </p:nvSpPr>
        <p:spPr>
          <a:xfrm>
            <a:off x="2642616" y="9354312"/>
            <a:ext cx="2487300" cy="502800"/>
          </a:xfrm>
          <a:prstGeom prst="rect">
            <a:avLst/>
          </a:prstGeom>
          <a:noFill/>
          <a:ln>
            <a:noFill/>
          </a:ln>
        </p:spPr>
        <p:txBody>
          <a:bodyPr anchorCtr="0" anchor="t" bIns="0" lIns="0" spcFirstLastPara="1" rIns="0" wrap="square" tIns="0">
            <a:noAutofit/>
          </a:bodyPr>
          <a:lstStyle>
            <a:lvl1pPr lvl="0" rtl="0" algn="ctr">
              <a:spcBef>
                <a:spcPts val="0"/>
              </a:spcBef>
              <a:spcAft>
                <a:spcPts val="0"/>
              </a:spcAft>
              <a:buSzPts val="1400"/>
              <a:buNone/>
              <a:defRPr>
                <a:solidFill>
                  <a:srgbClr val="888888"/>
                </a:solidFill>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78" name="Google Shape;78;p17"/>
          <p:cNvSpPr txBox="1"/>
          <p:nvPr>
            <p:ph idx="10" type="dt"/>
          </p:nvPr>
        </p:nvSpPr>
        <p:spPr>
          <a:xfrm>
            <a:off x="388620" y="9354312"/>
            <a:ext cx="1787700" cy="502800"/>
          </a:xfrm>
          <a:prstGeom prst="rect">
            <a:avLst/>
          </a:prstGeom>
          <a:noFill/>
          <a:ln>
            <a:noFill/>
          </a:ln>
        </p:spPr>
        <p:txBody>
          <a:bodyPr anchorCtr="0" anchor="t" bIns="0" lIns="0" spcFirstLastPara="1" rIns="0" wrap="square" tIns="0">
            <a:noAutofit/>
          </a:bodyPr>
          <a:lstStyle>
            <a:lvl1pPr lvl="0" rtl="0" algn="l">
              <a:spcBef>
                <a:spcPts val="0"/>
              </a:spcBef>
              <a:spcAft>
                <a:spcPts val="0"/>
              </a:spcAft>
              <a:buSzPts val="1400"/>
              <a:buNone/>
              <a:defRPr>
                <a:solidFill>
                  <a:srgbClr val="888888"/>
                </a:solidFill>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79" name="Google Shape;79;p17"/>
          <p:cNvSpPr txBox="1"/>
          <p:nvPr>
            <p:ph idx="12" type="sldNum"/>
          </p:nvPr>
        </p:nvSpPr>
        <p:spPr>
          <a:xfrm>
            <a:off x="5596128" y="9354312"/>
            <a:ext cx="1787700" cy="502800"/>
          </a:xfrm>
          <a:prstGeom prst="rect">
            <a:avLst/>
          </a:prstGeom>
          <a:noFill/>
          <a:ln>
            <a:noFill/>
          </a:ln>
        </p:spPr>
        <p:txBody>
          <a:bodyPr anchorCtr="0" anchor="t" bIns="0" lIns="0" spcFirstLastPara="1" rIns="0" wrap="square" tIns="0">
            <a:noAutofit/>
          </a:bodyPr>
          <a:lstStyle>
            <a:lvl1pPr indent="0" lvl="0" marL="0" rtl="0" algn="r">
              <a:spcBef>
                <a:spcPts val="0"/>
              </a:spcBef>
              <a:buNone/>
              <a:defRPr>
                <a:solidFill>
                  <a:srgbClr val="888888"/>
                </a:solidFill>
              </a:defRPr>
            </a:lvl1pPr>
            <a:lvl2pPr indent="0" lvl="1" marL="0" rtl="0" algn="r">
              <a:spcBef>
                <a:spcPts val="0"/>
              </a:spcBef>
              <a:buNone/>
              <a:defRPr>
                <a:solidFill>
                  <a:srgbClr val="888888"/>
                </a:solidFill>
              </a:defRPr>
            </a:lvl2pPr>
            <a:lvl3pPr indent="0" lvl="2" marL="0" rtl="0" algn="r">
              <a:spcBef>
                <a:spcPts val="0"/>
              </a:spcBef>
              <a:buNone/>
              <a:defRPr>
                <a:solidFill>
                  <a:srgbClr val="888888"/>
                </a:solidFill>
              </a:defRPr>
            </a:lvl3pPr>
            <a:lvl4pPr indent="0" lvl="3" marL="0" rtl="0" algn="r">
              <a:spcBef>
                <a:spcPts val="0"/>
              </a:spcBef>
              <a:buNone/>
              <a:defRPr>
                <a:solidFill>
                  <a:srgbClr val="888888"/>
                </a:solidFill>
              </a:defRPr>
            </a:lvl4pPr>
            <a:lvl5pPr indent="0" lvl="4" marL="0" rtl="0" algn="r">
              <a:spcBef>
                <a:spcPts val="0"/>
              </a:spcBef>
              <a:buNone/>
              <a:defRPr>
                <a:solidFill>
                  <a:srgbClr val="888888"/>
                </a:solidFill>
              </a:defRPr>
            </a:lvl5pPr>
            <a:lvl6pPr indent="0" lvl="5" marL="0" rtl="0" algn="r">
              <a:spcBef>
                <a:spcPts val="0"/>
              </a:spcBef>
              <a:buNone/>
              <a:defRPr>
                <a:solidFill>
                  <a:srgbClr val="888888"/>
                </a:solidFill>
              </a:defRPr>
            </a:lvl6pPr>
            <a:lvl7pPr indent="0" lvl="6" marL="0" rtl="0" algn="r">
              <a:spcBef>
                <a:spcPts val="0"/>
              </a:spcBef>
              <a:buNone/>
              <a:defRPr>
                <a:solidFill>
                  <a:srgbClr val="888888"/>
                </a:solidFill>
              </a:defRPr>
            </a:lvl7pPr>
            <a:lvl8pPr indent="0" lvl="7" marL="0" rtl="0" algn="r">
              <a:spcBef>
                <a:spcPts val="0"/>
              </a:spcBef>
              <a:buNone/>
              <a:defRPr>
                <a:solidFill>
                  <a:srgbClr val="888888"/>
                </a:solidFill>
              </a:defRPr>
            </a:lvl8pPr>
            <a:lvl9pPr indent="0" lvl="8" marL="0" rt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
              <a:t>‹#›</a:t>
            </a:fld>
            <a:endParaRPr sz="1800">
              <a:latin typeface="Calibri"/>
              <a:ea typeface="Calibri"/>
              <a:cs typeface="Calibri"/>
              <a:sym typeface="Calibri"/>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80" name="Shape 80"/>
        <p:cNvGrpSpPr/>
        <p:nvPr/>
      </p:nvGrpSpPr>
      <p:grpSpPr>
        <a:xfrm>
          <a:off x="0" y="0"/>
          <a:ext cx="0" cy="0"/>
          <a:chOff x="0" y="0"/>
          <a:chExt cx="0" cy="0"/>
        </a:xfrm>
      </p:grpSpPr>
      <p:sp>
        <p:nvSpPr>
          <p:cNvPr id="81" name="Google Shape;81;p18"/>
          <p:cNvSpPr txBox="1"/>
          <p:nvPr>
            <p:ph type="title"/>
          </p:nvPr>
        </p:nvSpPr>
        <p:spPr>
          <a:xfrm>
            <a:off x="673100" y="892137"/>
            <a:ext cx="3330600" cy="1427400"/>
          </a:xfrm>
          <a:prstGeom prst="rect">
            <a:avLst/>
          </a:prstGeom>
          <a:noFill/>
          <a:ln>
            <a:noFill/>
          </a:ln>
        </p:spPr>
        <p:txBody>
          <a:bodyPr anchorCtr="0" anchor="t" bIns="0" lIns="0" spcFirstLastPara="1" rIns="0" wrap="square" tIns="0">
            <a:noAutofit/>
          </a:bodyPr>
          <a:lstStyle>
            <a:lvl1pPr lvl="0" rtl="0" algn="l">
              <a:spcBef>
                <a:spcPts val="0"/>
              </a:spcBef>
              <a:spcAft>
                <a:spcPts val="0"/>
              </a:spcAft>
              <a:buSzPts val="1400"/>
              <a:buNone/>
              <a:defRPr b="1" i="0" sz="4600">
                <a:solidFill>
                  <a:srgbClr val="9B2269"/>
                </a:solidFill>
                <a:latin typeface="Arial"/>
                <a:ea typeface="Arial"/>
                <a:cs typeface="Arial"/>
                <a:sym typeface="Aria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82" name="Google Shape;82;p18"/>
          <p:cNvSpPr txBox="1"/>
          <p:nvPr>
            <p:ph idx="11" type="ftr"/>
          </p:nvPr>
        </p:nvSpPr>
        <p:spPr>
          <a:xfrm>
            <a:off x="2642616" y="9354312"/>
            <a:ext cx="2487300" cy="502800"/>
          </a:xfrm>
          <a:prstGeom prst="rect">
            <a:avLst/>
          </a:prstGeom>
          <a:noFill/>
          <a:ln>
            <a:noFill/>
          </a:ln>
        </p:spPr>
        <p:txBody>
          <a:bodyPr anchorCtr="0" anchor="t" bIns="0" lIns="0" spcFirstLastPara="1" rIns="0" wrap="square" tIns="0">
            <a:noAutofit/>
          </a:bodyPr>
          <a:lstStyle>
            <a:lvl1pPr lvl="0" rtl="0" algn="ctr">
              <a:spcBef>
                <a:spcPts val="0"/>
              </a:spcBef>
              <a:spcAft>
                <a:spcPts val="0"/>
              </a:spcAft>
              <a:buSzPts val="1400"/>
              <a:buNone/>
              <a:defRPr>
                <a:solidFill>
                  <a:srgbClr val="888888"/>
                </a:solidFill>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83" name="Google Shape;83;p18"/>
          <p:cNvSpPr txBox="1"/>
          <p:nvPr>
            <p:ph idx="10" type="dt"/>
          </p:nvPr>
        </p:nvSpPr>
        <p:spPr>
          <a:xfrm>
            <a:off x="388620" y="9354312"/>
            <a:ext cx="1787700" cy="502800"/>
          </a:xfrm>
          <a:prstGeom prst="rect">
            <a:avLst/>
          </a:prstGeom>
          <a:noFill/>
          <a:ln>
            <a:noFill/>
          </a:ln>
        </p:spPr>
        <p:txBody>
          <a:bodyPr anchorCtr="0" anchor="t" bIns="0" lIns="0" spcFirstLastPara="1" rIns="0" wrap="square" tIns="0">
            <a:noAutofit/>
          </a:bodyPr>
          <a:lstStyle>
            <a:lvl1pPr lvl="0" rtl="0" algn="l">
              <a:spcBef>
                <a:spcPts val="0"/>
              </a:spcBef>
              <a:spcAft>
                <a:spcPts val="0"/>
              </a:spcAft>
              <a:buSzPts val="1400"/>
              <a:buNone/>
              <a:defRPr>
                <a:solidFill>
                  <a:srgbClr val="888888"/>
                </a:solidFill>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84" name="Google Shape;84;p18"/>
          <p:cNvSpPr txBox="1"/>
          <p:nvPr>
            <p:ph idx="12" type="sldNum"/>
          </p:nvPr>
        </p:nvSpPr>
        <p:spPr>
          <a:xfrm>
            <a:off x="5596128" y="9354312"/>
            <a:ext cx="1787700" cy="502800"/>
          </a:xfrm>
          <a:prstGeom prst="rect">
            <a:avLst/>
          </a:prstGeom>
          <a:noFill/>
          <a:ln>
            <a:noFill/>
          </a:ln>
        </p:spPr>
        <p:txBody>
          <a:bodyPr anchorCtr="0" anchor="t" bIns="0" lIns="0" spcFirstLastPara="1" rIns="0" wrap="square" tIns="0">
            <a:noAutofit/>
          </a:bodyPr>
          <a:lstStyle>
            <a:lvl1pPr indent="0" lvl="0" marL="0" rtl="0" algn="r">
              <a:spcBef>
                <a:spcPts val="0"/>
              </a:spcBef>
              <a:buNone/>
              <a:defRPr>
                <a:solidFill>
                  <a:srgbClr val="888888"/>
                </a:solidFill>
              </a:defRPr>
            </a:lvl1pPr>
            <a:lvl2pPr indent="0" lvl="1" marL="0" rtl="0" algn="r">
              <a:spcBef>
                <a:spcPts val="0"/>
              </a:spcBef>
              <a:buNone/>
              <a:defRPr>
                <a:solidFill>
                  <a:srgbClr val="888888"/>
                </a:solidFill>
              </a:defRPr>
            </a:lvl2pPr>
            <a:lvl3pPr indent="0" lvl="2" marL="0" rtl="0" algn="r">
              <a:spcBef>
                <a:spcPts val="0"/>
              </a:spcBef>
              <a:buNone/>
              <a:defRPr>
                <a:solidFill>
                  <a:srgbClr val="888888"/>
                </a:solidFill>
              </a:defRPr>
            </a:lvl3pPr>
            <a:lvl4pPr indent="0" lvl="3" marL="0" rtl="0" algn="r">
              <a:spcBef>
                <a:spcPts val="0"/>
              </a:spcBef>
              <a:buNone/>
              <a:defRPr>
                <a:solidFill>
                  <a:srgbClr val="888888"/>
                </a:solidFill>
              </a:defRPr>
            </a:lvl4pPr>
            <a:lvl5pPr indent="0" lvl="4" marL="0" rtl="0" algn="r">
              <a:spcBef>
                <a:spcPts val="0"/>
              </a:spcBef>
              <a:buNone/>
              <a:defRPr>
                <a:solidFill>
                  <a:srgbClr val="888888"/>
                </a:solidFill>
              </a:defRPr>
            </a:lvl5pPr>
            <a:lvl6pPr indent="0" lvl="5" marL="0" rtl="0" algn="r">
              <a:spcBef>
                <a:spcPts val="0"/>
              </a:spcBef>
              <a:buNone/>
              <a:defRPr>
                <a:solidFill>
                  <a:srgbClr val="888888"/>
                </a:solidFill>
              </a:defRPr>
            </a:lvl6pPr>
            <a:lvl7pPr indent="0" lvl="6" marL="0" rtl="0" algn="r">
              <a:spcBef>
                <a:spcPts val="0"/>
              </a:spcBef>
              <a:buNone/>
              <a:defRPr>
                <a:solidFill>
                  <a:srgbClr val="888888"/>
                </a:solidFill>
              </a:defRPr>
            </a:lvl7pPr>
            <a:lvl8pPr indent="0" lvl="7" marL="0" rtl="0" algn="r">
              <a:spcBef>
                <a:spcPts val="0"/>
              </a:spcBef>
              <a:buNone/>
              <a:defRPr>
                <a:solidFill>
                  <a:srgbClr val="888888"/>
                </a:solidFill>
              </a:defRPr>
            </a:lvl8pPr>
            <a:lvl9pPr indent="0" lvl="8" marL="0" rt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
              <a:t>‹#›</a:t>
            </a:fld>
            <a:endParaRPr sz="1800">
              <a:latin typeface="Calibri"/>
              <a:ea typeface="Calibri"/>
              <a:cs typeface="Calibri"/>
              <a:sym typeface="Calibri"/>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264945" y="4206107"/>
            <a:ext cx="7242600" cy="16461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264945" y="870271"/>
            <a:ext cx="7242600" cy="11199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264945" y="2253729"/>
            <a:ext cx="7242600" cy="66810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264945" y="870271"/>
            <a:ext cx="7242600" cy="11199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264945" y="2253729"/>
            <a:ext cx="3399900" cy="66810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107540" y="2253729"/>
            <a:ext cx="3399900" cy="66810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264945" y="870271"/>
            <a:ext cx="7242600" cy="11199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264945" y="1086507"/>
            <a:ext cx="2386800" cy="14778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264945" y="2717440"/>
            <a:ext cx="2386800" cy="62175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16713" y="880293"/>
            <a:ext cx="5412600" cy="7999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3886200" y="-244"/>
            <a:ext cx="3886200" cy="100584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25675" y="2411542"/>
            <a:ext cx="3438300" cy="28986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25675" y="5481569"/>
            <a:ext cx="3438300" cy="24153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198575" y="1415969"/>
            <a:ext cx="3261300" cy="7226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264945" y="8273124"/>
            <a:ext cx="5099100" cy="11832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264945" y="870271"/>
            <a:ext cx="7242600" cy="11199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264945" y="2253729"/>
            <a:ext cx="7242600" cy="66810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7201589" y="9119180"/>
            <a:ext cx="466500" cy="7698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0" name="Shape 50"/>
        <p:cNvGrpSpPr/>
        <p:nvPr/>
      </p:nvGrpSpPr>
      <p:grpSpPr>
        <a:xfrm>
          <a:off x="0" y="0"/>
          <a:ext cx="0" cy="0"/>
          <a:chOff x="0" y="0"/>
          <a:chExt cx="0" cy="0"/>
        </a:xfrm>
      </p:grpSpPr>
      <p:sp>
        <p:nvSpPr>
          <p:cNvPr id="51" name="Google Shape;51;p13"/>
          <p:cNvSpPr/>
          <p:nvPr/>
        </p:nvSpPr>
        <p:spPr>
          <a:xfrm>
            <a:off x="410819" y="9556750"/>
            <a:ext cx="6965315" cy="0"/>
          </a:xfrm>
          <a:custGeom>
            <a:rect b="b" l="l" r="r" t="t"/>
            <a:pathLst>
              <a:path extrusionOk="0" h="120000" w="6965315">
                <a:moveTo>
                  <a:pt x="0" y="0"/>
                </a:moveTo>
                <a:lnTo>
                  <a:pt x="6964984" y="0"/>
                </a:lnTo>
              </a:path>
            </a:pathLst>
          </a:custGeom>
          <a:noFill/>
          <a:ln cap="flat" cmpd="sng" w="12700">
            <a:solidFill>
              <a:srgbClr val="EFEFE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2" name="Google Shape;52;p13"/>
          <p:cNvSpPr txBox="1"/>
          <p:nvPr>
            <p:ph type="title"/>
          </p:nvPr>
        </p:nvSpPr>
        <p:spPr>
          <a:xfrm>
            <a:off x="673100" y="892137"/>
            <a:ext cx="3330600" cy="1427400"/>
          </a:xfrm>
          <a:prstGeom prst="rect">
            <a:avLst/>
          </a:prstGeom>
          <a:noFill/>
          <a:ln>
            <a:noFill/>
          </a:ln>
        </p:spPr>
        <p:txBody>
          <a:bodyPr anchorCtr="0" anchor="t" bIns="0" lIns="0" spcFirstLastPara="1" rIns="0" wrap="square" tIns="0">
            <a:noAutofit/>
          </a:bodyPr>
          <a:lstStyle>
            <a:lvl1pPr lvl="0" marR="0" rtl="0" algn="l">
              <a:spcBef>
                <a:spcPts val="0"/>
              </a:spcBef>
              <a:spcAft>
                <a:spcPts val="0"/>
              </a:spcAft>
              <a:buSzPts val="1400"/>
              <a:buNone/>
              <a:defRPr b="1" i="0" sz="4600" u="none" cap="none" strike="noStrike">
                <a:solidFill>
                  <a:srgbClr val="9B2269"/>
                </a:solidFill>
                <a:latin typeface="Arial"/>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53" name="Google Shape;53;p13"/>
          <p:cNvSpPr txBox="1"/>
          <p:nvPr>
            <p:ph idx="1" type="body"/>
          </p:nvPr>
        </p:nvSpPr>
        <p:spPr>
          <a:xfrm>
            <a:off x="1591153" y="1894839"/>
            <a:ext cx="4590000" cy="2159100"/>
          </a:xfrm>
          <a:prstGeom prst="rect">
            <a:avLst/>
          </a:prstGeom>
          <a:noFill/>
          <a:ln>
            <a:noFill/>
          </a:ln>
        </p:spPr>
        <p:txBody>
          <a:bodyPr anchorCtr="0" anchor="t" bIns="0" lIns="0" spcFirstLastPara="1" rIns="0" wrap="square" tIns="0">
            <a:noAutofit/>
          </a:bodyPr>
          <a:lstStyle>
            <a:lvl1pPr indent="-228600" lvl="0" marL="457200" marR="0" rtl="0" algn="l">
              <a:spcBef>
                <a:spcPts val="0"/>
              </a:spcBef>
              <a:spcAft>
                <a:spcPts val="0"/>
              </a:spcAft>
              <a:buSzPts val="1400"/>
              <a:buNone/>
              <a:defRPr b="1" i="0" sz="1200" u="none" cap="none" strike="noStrike">
                <a:solidFill>
                  <a:srgbClr val="232323"/>
                </a:solidFill>
                <a:latin typeface="Roboto"/>
                <a:ea typeface="Roboto"/>
                <a:cs typeface="Roboto"/>
                <a:sym typeface="Roboto"/>
              </a:defRPr>
            </a:lvl1pPr>
            <a:lvl2pPr indent="-228600" lvl="1" marL="914400" marR="0" rtl="0" algn="l">
              <a:spcBef>
                <a:spcPts val="0"/>
              </a:spcBef>
              <a:spcAft>
                <a:spcPts val="0"/>
              </a:spcAft>
              <a:buSzPts val="1400"/>
              <a:buNone/>
              <a:defRPr b="0" i="0" sz="1800" u="none" cap="none" strike="noStrike">
                <a:latin typeface="Calibri"/>
                <a:ea typeface="Calibri"/>
                <a:cs typeface="Calibri"/>
                <a:sym typeface="Calibri"/>
              </a:defRPr>
            </a:lvl2pPr>
            <a:lvl3pPr indent="-228600" lvl="2" marL="1371600" marR="0" rtl="0" algn="l">
              <a:spcBef>
                <a:spcPts val="0"/>
              </a:spcBef>
              <a:spcAft>
                <a:spcPts val="0"/>
              </a:spcAft>
              <a:buSzPts val="1400"/>
              <a:buNone/>
              <a:defRPr b="0" i="0" sz="1800" u="none" cap="none" strike="noStrike">
                <a:latin typeface="Calibri"/>
                <a:ea typeface="Calibri"/>
                <a:cs typeface="Calibri"/>
                <a:sym typeface="Calibri"/>
              </a:defRPr>
            </a:lvl3pPr>
            <a:lvl4pPr indent="-228600" lvl="3" marL="1828800" marR="0" rtl="0" algn="l">
              <a:spcBef>
                <a:spcPts val="0"/>
              </a:spcBef>
              <a:spcAft>
                <a:spcPts val="0"/>
              </a:spcAft>
              <a:buSzPts val="1400"/>
              <a:buNone/>
              <a:defRPr b="0" i="0" sz="1800" u="none" cap="none" strike="noStrike">
                <a:latin typeface="Calibri"/>
                <a:ea typeface="Calibri"/>
                <a:cs typeface="Calibri"/>
                <a:sym typeface="Calibri"/>
              </a:defRPr>
            </a:lvl4pPr>
            <a:lvl5pPr indent="-228600" lvl="4" marL="2286000" marR="0" rtl="0" algn="l">
              <a:spcBef>
                <a:spcPts val="0"/>
              </a:spcBef>
              <a:spcAft>
                <a:spcPts val="0"/>
              </a:spcAft>
              <a:buSzPts val="1400"/>
              <a:buNone/>
              <a:defRPr b="0" i="0" sz="1800" u="none" cap="none" strike="noStrike">
                <a:latin typeface="Calibri"/>
                <a:ea typeface="Calibri"/>
                <a:cs typeface="Calibri"/>
                <a:sym typeface="Calibri"/>
              </a:defRPr>
            </a:lvl5pPr>
            <a:lvl6pPr indent="-228600" lvl="5" marL="2743200" marR="0" rtl="0" algn="l">
              <a:spcBef>
                <a:spcPts val="0"/>
              </a:spcBef>
              <a:spcAft>
                <a:spcPts val="0"/>
              </a:spcAft>
              <a:buSzPts val="1400"/>
              <a:buNone/>
              <a:defRPr b="0" i="0" sz="1800" u="none" cap="none" strike="noStrike">
                <a:latin typeface="Calibri"/>
                <a:ea typeface="Calibri"/>
                <a:cs typeface="Calibri"/>
                <a:sym typeface="Calibri"/>
              </a:defRPr>
            </a:lvl6pPr>
            <a:lvl7pPr indent="-228600" lvl="6" marL="3200400" marR="0" rtl="0" algn="l">
              <a:spcBef>
                <a:spcPts val="0"/>
              </a:spcBef>
              <a:spcAft>
                <a:spcPts val="0"/>
              </a:spcAft>
              <a:buSzPts val="1400"/>
              <a:buNone/>
              <a:defRPr b="0" i="0" sz="1800" u="none" cap="none" strike="noStrike">
                <a:latin typeface="Calibri"/>
                <a:ea typeface="Calibri"/>
                <a:cs typeface="Calibri"/>
                <a:sym typeface="Calibri"/>
              </a:defRPr>
            </a:lvl7pPr>
            <a:lvl8pPr indent="-228600" lvl="7" marL="3657600" marR="0" rtl="0" algn="l">
              <a:spcBef>
                <a:spcPts val="0"/>
              </a:spcBef>
              <a:spcAft>
                <a:spcPts val="0"/>
              </a:spcAft>
              <a:buSzPts val="1400"/>
              <a:buNone/>
              <a:defRPr b="0" i="0" sz="1800" u="none" cap="none" strike="noStrike">
                <a:latin typeface="Calibri"/>
                <a:ea typeface="Calibri"/>
                <a:cs typeface="Calibri"/>
                <a:sym typeface="Calibri"/>
              </a:defRPr>
            </a:lvl8pPr>
            <a:lvl9pPr indent="-228600" lvl="8" marL="4114800" marR="0" rtl="0" algn="l">
              <a:spcBef>
                <a:spcPts val="0"/>
              </a:spcBef>
              <a:spcAft>
                <a:spcPts val="0"/>
              </a:spcAft>
              <a:buSzPts val="1400"/>
              <a:buNone/>
              <a:defRPr b="0" i="0" sz="1800" u="none" cap="none" strike="noStrike">
                <a:latin typeface="Calibri"/>
                <a:ea typeface="Calibri"/>
                <a:cs typeface="Calibri"/>
                <a:sym typeface="Calibri"/>
              </a:defRPr>
            </a:lvl9pPr>
          </a:lstStyle>
          <a:p/>
        </p:txBody>
      </p:sp>
      <p:sp>
        <p:nvSpPr>
          <p:cNvPr id="54" name="Google Shape;54;p13"/>
          <p:cNvSpPr txBox="1"/>
          <p:nvPr>
            <p:ph idx="11" type="ftr"/>
          </p:nvPr>
        </p:nvSpPr>
        <p:spPr>
          <a:xfrm>
            <a:off x="2642616" y="9354312"/>
            <a:ext cx="2487300" cy="502800"/>
          </a:xfrm>
          <a:prstGeom prst="rect">
            <a:avLst/>
          </a:prstGeom>
          <a:noFill/>
          <a:ln>
            <a:noFill/>
          </a:ln>
        </p:spPr>
        <p:txBody>
          <a:bodyPr anchorCtr="0" anchor="t" bIns="0" lIns="0" spcFirstLastPara="1" rIns="0" wrap="square" tIns="0">
            <a:noAutofit/>
          </a:bodyPr>
          <a:lstStyle>
            <a:lvl1pPr lvl="0" marR="0" rtl="0" algn="ctr">
              <a:spcBef>
                <a:spcPts val="0"/>
              </a:spcBef>
              <a:spcAft>
                <a:spcPts val="0"/>
              </a:spcAft>
              <a:buSzPts val="1400"/>
              <a:buNone/>
              <a:defRPr sz="18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5" name="Google Shape;55;p13"/>
          <p:cNvSpPr txBox="1"/>
          <p:nvPr>
            <p:ph idx="10" type="dt"/>
          </p:nvPr>
        </p:nvSpPr>
        <p:spPr>
          <a:xfrm>
            <a:off x="388620" y="9354312"/>
            <a:ext cx="1787700" cy="502800"/>
          </a:xfrm>
          <a:prstGeom prst="rect">
            <a:avLst/>
          </a:prstGeom>
          <a:noFill/>
          <a:ln>
            <a:noFill/>
          </a:ln>
        </p:spPr>
        <p:txBody>
          <a:bodyPr anchorCtr="0" anchor="t" bIns="0" lIns="0" spcFirstLastPara="1" rIns="0" wrap="square" tIns="0">
            <a:noAutofit/>
          </a:bodyPr>
          <a:lstStyle>
            <a:lvl1pPr lvl="0" marR="0" rtl="0" algn="l">
              <a:spcBef>
                <a:spcPts val="0"/>
              </a:spcBef>
              <a:spcAft>
                <a:spcPts val="0"/>
              </a:spcAft>
              <a:buSzPts val="1400"/>
              <a:buNone/>
              <a:defRPr sz="18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6" name="Google Shape;56;p13"/>
          <p:cNvSpPr txBox="1"/>
          <p:nvPr>
            <p:ph idx="12" type="sldNum"/>
          </p:nvPr>
        </p:nvSpPr>
        <p:spPr>
          <a:xfrm>
            <a:off x="5596128" y="9354312"/>
            <a:ext cx="1787700" cy="502800"/>
          </a:xfrm>
          <a:prstGeom prst="rect">
            <a:avLst/>
          </a:prstGeom>
          <a:noFill/>
          <a:ln>
            <a:noFill/>
          </a:ln>
        </p:spPr>
        <p:txBody>
          <a:bodyPr anchorCtr="0" anchor="t" bIns="0" lIns="0" spcFirstLastPara="1" rIns="0" wrap="square" tIns="0">
            <a:noAutofit/>
          </a:bodyPr>
          <a:lstStyle>
            <a:lvl1pPr indent="0" lvl="0" marL="0" marR="0" rtl="0" algn="r">
              <a:spcBef>
                <a:spcPts val="0"/>
              </a:spcBef>
              <a:buNone/>
              <a:defRPr sz="1800">
                <a:solidFill>
                  <a:srgbClr val="888888"/>
                </a:solidFill>
                <a:latin typeface="Calibri"/>
                <a:ea typeface="Calibri"/>
                <a:cs typeface="Calibri"/>
                <a:sym typeface="Calibri"/>
              </a:defRPr>
            </a:lvl1pPr>
            <a:lvl2pPr indent="0" lvl="1" marL="0" marR="0" rtl="0" algn="r">
              <a:spcBef>
                <a:spcPts val="0"/>
              </a:spcBef>
              <a:buNone/>
              <a:defRPr sz="1800">
                <a:solidFill>
                  <a:srgbClr val="888888"/>
                </a:solidFill>
                <a:latin typeface="Calibri"/>
                <a:ea typeface="Calibri"/>
                <a:cs typeface="Calibri"/>
                <a:sym typeface="Calibri"/>
              </a:defRPr>
            </a:lvl2pPr>
            <a:lvl3pPr indent="0" lvl="2" marL="0" marR="0" rtl="0" algn="r">
              <a:spcBef>
                <a:spcPts val="0"/>
              </a:spcBef>
              <a:buNone/>
              <a:defRPr sz="1800">
                <a:solidFill>
                  <a:srgbClr val="888888"/>
                </a:solidFill>
                <a:latin typeface="Calibri"/>
                <a:ea typeface="Calibri"/>
                <a:cs typeface="Calibri"/>
                <a:sym typeface="Calibri"/>
              </a:defRPr>
            </a:lvl3pPr>
            <a:lvl4pPr indent="0" lvl="3" marL="0" marR="0" rtl="0" algn="r">
              <a:spcBef>
                <a:spcPts val="0"/>
              </a:spcBef>
              <a:buNone/>
              <a:defRPr sz="1800">
                <a:solidFill>
                  <a:srgbClr val="888888"/>
                </a:solidFill>
                <a:latin typeface="Calibri"/>
                <a:ea typeface="Calibri"/>
                <a:cs typeface="Calibri"/>
                <a:sym typeface="Calibri"/>
              </a:defRPr>
            </a:lvl4pPr>
            <a:lvl5pPr indent="0" lvl="4" marL="0" marR="0" rtl="0" algn="r">
              <a:spcBef>
                <a:spcPts val="0"/>
              </a:spcBef>
              <a:buNone/>
              <a:defRPr sz="1800">
                <a:solidFill>
                  <a:srgbClr val="888888"/>
                </a:solidFill>
                <a:latin typeface="Calibri"/>
                <a:ea typeface="Calibri"/>
                <a:cs typeface="Calibri"/>
                <a:sym typeface="Calibri"/>
              </a:defRPr>
            </a:lvl5pPr>
            <a:lvl6pPr indent="0" lvl="5" marL="0" marR="0" rtl="0" algn="r">
              <a:spcBef>
                <a:spcPts val="0"/>
              </a:spcBef>
              <a:buNone/>
              <a:defRPr sz="1800">
                <a:solidFill>
                  <a:srgbClr val="888888"/>
                </a:solidFill>
                <a:latin typeface="Calibri"/>
                <a:ea typeface="Calibri"/>
                <a:cs typeface="Calibri"/>
                <a:sym typeface="Calibri"/>
              </a:defRPr>
            </a:lvl6pPr>
            <a:lvl7pPr indent="0" lvl="6" marL="0" marR="0" rtl="0" algn="r">
              <a:spcBef>
                <a:spcPts val="0"/>
              </a:spcBef>
              <a:buNone/>
              <a:defRPr sz="1800">
                <a:solidFill>
                  <a:srgbClr val="888888"/>
                </a:solidFill>
                <a:latin typeface="Calibri"/>
                <a:ea typeface="Calibri"/>
                <a:cs typeface="Calibri"/>
                <a:sym typeface="Calibri"/>
              </a:defRPr>
            </a:lvl7pPr>
            <a:lvl8pPr indent="0" lvl="7" marL="0" marR="0" rtl="0" algn="r">
              <a:spcBef>
                <a:spcPts val="0"/>
              </a:spcBef>
              <a:buNone/>
              <a:defRPr sz="1800">
                <a:solidFill>
                  <a:srgbClr val="888888"/>
                </a:solidFill>
                <a:latin typeface="Calibri"/>
                <a:ea typeface="Calibri"/>
                <a:cs typeface="Calibri"/>
                <a:sym typeface="Calibri"/>
              </a:defRPr>
            </a:lvl8pPr>
            <a:lvl9pPr indent="0" lvl="8" marL="0" marR="0" rtl="0" algn="r">
              <a:spcBef>
                <a:spcPts val="0"/>
              </a:spcBef>
              <a:buNone/>
              <a:defRPr sz="18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b="0" u="none"/>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4.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0.xml"/><Relationship Id="rId3" Type="http://schemas.openxmlformats.org/officeDocument/2006/relationships/image" Target="../media/image7.jpg"/><Relationship Id="rId4" Type="http://schemas.openxmlformats.org/officeDocument/2006/relationships/image" Target="../media/image27.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1.xml"/><Relationship Id="rId3" Type="http://schemas.openxmlformats.org/officeDocument/2006/relationships/image" Target="../media/image21.jpg"/><Relationship Id="rId4" Type="http://schemas.openxmlformats.org/officeDocument/2006/relationships/image" Target="../media/image7.jpg"/><Relationship Id="rId5" Type="http://schemas.openxmlformats.org/officeDocument/2006/relationships/image" Target="../media/image28.jpg"/><Relationship Id="rId6" Type="http://schemas.openxmlformats.org/officeDocument/2006/relationships/image" Target="../media/image26.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2.xml"/><Relationship Id="rId3" Type="http://schemas.openxmlformats.org/officeDocument/2006/relationships/image" Target="../media/image2.png"/><Relationship Id="rId4" Type="http://schemas.openxmlformats.org/officeDocument/2006/relationships/image" Target="../media/image7.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3.xml"/><Relationship Id="rId3" Type="http://schemas.openxmlformats.org/officeDocument/2006/relationships/image" Target="../media/image23.jpg"/><Relationship Id="rId4" Type="http://schemas.openxmlformats.org/officeDocument/2006/relationships/image" Target="../media/image7.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4.xml"/><Relationship Id="rId3" Type="http://schemas.openxmlformats.org/officeDocument/2006/relationships/image" Target="../media/image25.jpg"/><Relationship Id="rId4" Type="http://schemas.openxmlformats.org/officeDocument/2006/relationships/image" Target="../media/image7.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5.xml"/><Relationship Id="rId3" Type="http://schemas.openxmlformats.org/officeDocument/2006/relationships/image" Target="../media/image7.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6.xml"/><Relationship Id="rId3" Type="http://schemas.openxmlformats.org/officeDocument/2006/relationships/image" Target="../media/image30.jpg"/><Relationship Id="rId4" Type="http://schemas.openxmlformats.org/officeDocument/2006/relationships/image" Target="../media/image7.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7.xml"/><Relationship Id="rId3" Type="http://schemas.openxmlformats.org/officeDocument/2006/relationships/image" Target="../media/image7.jpg"/><Relationship Id="rId4" Type="http://schemas.openxmlformats.org/officeDocument/2006/relationships/image" Target="../media/image12.png"/><Relationship Id="rId5" Type="http://schemas.openxmlformats.org/officeDocument/2006/relationships/image" Target="../media/image1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8.xml"/><Relationship Id="rId3" Type="http://schemas.openxmlformats.org/officeDocument/2006/relationships/image" Target="../media/image7.jpg"/><Relationship Id="rId4" Type="http://schemas.openxmlformats.org/officeDocument/2006/relationships/image" Target="../media/image18.jpg"/><Relationship Id="rId5" Type="http://schemas.openxmlformats.org/officeDocument/2006/relationships/image" Target="../media/image10.png"/><Relationship Id="rId6" Type="http://schemas.openxmlformats.org/officeDocument/2006/relationships/image" Target="../media/image14.png"/><Relationship Id="rId7" Type="http://schemas.openxmlformats.org/officeDocument/2006/relationships/image" Target="../media/image1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9.xml"/><Relationship Id="rId3" Type="http://schemas.openxmlformats.org/officeDocument/2006/relationships/image" Target="../media/image7.jpg"/><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xml"/><Relationship Id="rId3" Type="http://schemas.openxmlformats.org/officeDocument/2006/relationships/image" Target="../media/image5.png"/><Relationship Id="rId4" Type="http://schemas.openxmlformats.org/officeDocument/2006/relationships/image" Target="../media/image1.png"/><Relationship Id="rId5" Type="http://schemas.openxmlformats.org/officeDocument/2006/relationships/image" Target="../media/image3.png"/><Relationship Id="rId6" Type="http://schemas.openxmlformats.org/officeDocument/2006/relationships/image" Target="../media/image8.png"/><Relationship Id="rId7" Type="http://schemas.openxmlformats.org/officeDocument/2006/relationships/image" Target="../media/image7.jpg"/><Relationship Id="rId8" Type="http://schemas.openxmlformats.org/officeDocument/2006/relationships/image" Target="../media/image20.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0.xml"/><Relationship Id="rId3" Type="http://schemas.openxmlformats.org/officeDocument/2006/relationships/image" Target="../media/image41.jpg"/><Relationship Id="rId4" Type="http://schemas.openxmlformats.org/officeDocument/2006/relationships/image" Target="../media/image7.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1.xml"/><Relationship Id="rId3" Type="http://schemas.openxmlformats.org/officeDocument/2006/relationships/image" Target="../media/image7.jpg"/><Relationship Id="rId4" Type="http://schemas.openxmlformats.org/officeDocument/2006/relationships/image" Target="../media/image34.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2.xml"/><Relationship Id="rId3" Type="http://schemas.openxmlformats.org/officeDocument/2006/relationships/image" Target="../media/image7.jpg"/><Relationship Id="rId4" Type="http://schemas.openxmlformats.org/officeDocument/2006/relationships/image" Target="../media/image29.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3.xml"/><Relationship Id="rId3" Type="http://schemas.openxmlformats.org/officeDocument/2006/relationships/image" Target="../media/image38.jpg"/><Relationship Id="rId4" Type="http://schemas.openxmlformats.org/officeDocument/2006/relationships/image" Target="../media/image7.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4.xml"/><Relationship Id="rId3" Type="http://schemas.openxmlformats.org/officeDocument/2006/relationships/image" Target="../media/image2.png"/><Relationship Id="rId4" Type="http://schemas.openxmlformats.org/officeDocument/2006/relationships/image" Target="../media/image7.jpg"/><Relationship Id="rId5" Type="http://schemas.openxmlformats.org/officeDocument/2006/relationships/image" Target="../media/image31.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5.xml"/><Relationship Id="rId3" Type="http://schemas.openxmlformats.org/officeDocument/2006/relationships/image" Target="../media/image35.jpg"/><Relationship Id="rId4" Type="http://schemas.openxmlformats.org/officeDocument/2006/relationships/image" Target="../media/image7.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6.xml"/><Relationship Id="rId3" Type="http://schemas.openxmlformats.org/officeDocument/2006/relationships/image" Target="../media/image2.png"/><Relationship Id="rId4" Type="http://schemas.openxmlformats.org/officeDocument/2006/relationships/image" Target="../media/image7.jpg"/><Relationship Id="rId5" Type="http://schemas.openxmlformats.org/officeDocument/2006/relationships/image" Target="../media/image45.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7.xml"/><Relationship Id="rId3" Type="http://schemas.openxmlformats.org/officeDocument/2006/relationships/image" Target="../media/image2.png"/><Relationship Id="rId4" Type="http://schemas.openxmlformats.org/officeDocument/2006/relationships/image" Target="../media/image7.jpg"/><Relationship Id="rId5" Type="http://schemas.openxmlformats.org/officeDocument/2006/relationships/image" Target="../media/image36.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8.xml"/><Relationship Id="rId3" Type="http://schemas.openxmlformats.org/officeDocument/2006/relationships/image" Target="../media/image2.png"/><Relationship Id="rId4" Type="http://schemas.openxmlformats.org/officeDocument/2006/relationships/image" Target="../media/image7.jpg"/><Relationship Id="rId5" Type="http://schemas.openxmlformats.org/officeDocument/2006/relationships/image" Target="../media/image37.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9.xml"/><Relationship Id="rId3" Type="http://schemas.openxmlformats.org/officeDocument/2006/relationships/image" Target="../media/image2.png"/><Relationship Id="rId4" Type="http://schemas.openxmlformats.org/officeDocument/2006/relationships/hyperlink" Target="https://integrativewomenshealthinstitute.com/public-resources/" TargetMode="External"/><Relationship Id="rId5" Type="http://schemas.openxmlformats.org/officeDocument/2006/relationships/image" Target="../media/image7.jpg"/><Relationship Id="rId6" Type="http://schemas.openxmlformats.org/officeDocument/2006/relationships/image" Target="../media/image33.jpg"/><Relationship Id="rId7" Type="http://schemas.openxmlformats.org/officeDocument/2006/relationships/image" Target="../media/image42.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xml"/><Relationship Id="rId3" Type="http://schemas.openxmlformats.org/officeDocument/2006/relationships/image" Target="../media/image7.jpg"/><Relationship Id="rId4" Type="http://schemas.openxmlformats.org/officeDocument/2006/relationships/image" Target="../media/image15.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0.xml"/><Relationship Id="rId3" Type="http://schemas.openxmlformats.org/officeDocument/2006/relationships/image" Target="../media/image46.jpg"/><Relationship Id="rId4" Type="http://schemas.openxmlformats.org/officeDocument/2006/relationships/image" Target="../media/image7.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1.xml"/><Relationship Id="rId3" Type="http://schemas.openxmlformats.org/officeDocument/2006/relationships/image" Target="../media/image2.png"/><Relationship Id="rId4" Type="http://schemas.openxmlformats.org/officeDocument/2006/relationships/image" Target="../media/image7.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2.xml"/><Relationship Id="rId3" Type="http://schemas.openxmlformats.org/officeDocument/2006/relationships/image" Target="../media/image2.png"/><Relationship Id="rId4" Type="http://schemas.openxmlformats.org/officeDocument/2006/relationships/image" Target="../media/image7.jpg"/><Relationship Id="rId5" Type="http://schemas.openxmlformats.org/officeDocument/2006/relationships/image" Target="../media/image43.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3.xml"/><Relationship Id="rId3" Type="http://schemas.openxmlformats.org/officeDocument/2006/relationships/image" Target="../media/image32.jpg"/><Relationship Id="rId4" Type="http://schemas.openxmlformats.org/officeDocument/2006/relationships/image" Target="../media/image7.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4.xml"/><Relationship Id="rId3" Type="http://schemas.openxmlformats.org/officeDocument/2006/relationships/image" Target="../media/image2.png"/><Relationship Id="rId4" Type="http://schemas.openxmlformats.org/officeDocument/2006/relationships/image" Target="../media/image7.jpg"/><Relationship Id="rId5" Type="http://schemas.openxmlformats.org/officeDocument/2006/relationships/image" Target="../media/image39.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5.xml"/><Relationship Id="rId3" Type="http://schemas.openxmlformats.org/officeDocument/2006/relationships/image" Target="../media/image7.jpg"/><Relationship Id="rId4" Type="http://schemas.openxmlformats.org/officeDocument/2006/relationships/image" Target="../media/image44.jpg"/></Relationships>
</file>

<file path=ppt/slides/_rels/slide36.xml.rels><?xml version="1.0" encoding="UTF-8" standalone="yes"?><Relationships xmlns="http://schemas.openxmlformats.org/package/2006/relationships"><Relationship Id="rId20" Type="http://schemas.openxmlformats.org/officeDocument/2006/relationships/hyperlink" Target="http://www.pudendalassociation.org/" TargetMode="External"/><Relationship Id="rId11" Type="http://schemas.openxmlformats.org/officeDocument/2006/relationships/hyperlink" Target="http://www.ichelp.org/" TargetMode="External"/><Relationship Id="rId22" Type="http://schemas.openxmlformats.org/officeDocument/2006/relationships/hyperlink" Target="http://swhr.org/" TargetMode="External"/><Relationship Id="rId10" Type="http://schemas.openxmlformats.org/officeDocument/2006/relationships/hyperlink" Target="http://www.endometriosisassn.org/" TargetMode="External"/><Relationship Id="rId21" Type="http://schemas.openxmlformats.org/officeDocument/2006/relationships/hyperlink" Target="http://www.sstarnet.org/" TargetMode="External"/><Relationship Id="rId13" Type="http://schemas.openxmlformats.org/officeDocument/2006/relationships/hyperlink" Target="http://www.issvd.org/" TargetMode="External"/><Relationship Id="rId24" Type="http://schemas.openxmlformats.org/officeDocument/2006/relationships/image" Target="../media/image7.jpg"/><Relationship Id="rId12" Type="http://schemas.openxmlformats.org/officeDocument/2006/relationships/hyperlink" Target="http://www.pelvicpain.org/" TargetMode="External"/><Relationship Id="rId23" Type="http://schemas.openxmlformats.org/officeDocument/2006/relationships/hyperlink" Target="http://www.vulvalpainsociety.org/" TargetMode="External"/><Relationship Id="rId1" Type="http://schemas.openxmlformats.org/officeDocument/2006/relationships/slideLayout" Target="../slideLayouts/slideLayout14.xml"/><Relationship Id="rId2" Type="http://schemas.openxmlformats.org/officeDocument/2006/relationships/notesSlide" Target="../notesSlides/notesSlide36.xml"/><Relationship Id="rId3" Type="http://schemas.openxmlformats.org/officeDocument/2006/relationships/hyperlink" Target="https://player.fm/series/pt-below-the-waist" TargetMode="External"/><Relationship Id="rId4" Type="http://schemas.openxmlformats.org/officeDocument/2006/relationships/hyperlink" Target="https://player.fm/series/pelvic-pain-podcastthe-real-story-about-chronic-pelvic-pain" TargetMode="External"/><Relationship Id="rId9" Type="http://schemas.openxmlformats.org/officeDocument/2006/relationships/hyperlink" Target="http://www.asccp.org/" TargetMode="External"/><Relationship Id="rId15" Type="http://schemas.openxmlformats.org/officeDocument/2006/relationships/hyperlink" Target="http://www.isswsh.org/" TargetMode="External"/><Relationship Id="rId14" Type="http://schemas.openxmlformats.org/officeDocument/2006/relationships/hyperlink" Target="http://www.painful-bladder.org/" TargetMode="External"/><Relationship Id="rId17" Type="http://schemas.openxmlformats.org/officeDocument/2006/relationships/hyperlink" Target="http://www.healthywomen.org/" TargetMode="External"/><Relationship Id="rId16" Type="http://schemas.openxmlformats.org/officeDocument/2006/relationships/hyperlink" Target="http://www.nafc.org/" TargetMode="External"/><Relationship Id="rId5" Type="http://schemas.openxmlformats.org/officeDocument/2006/relationships/hyperlink" Target="https://www.pelvicpain.org/" TargetMode="External"/><Relationship Id="rId19" Type="http://schemas.openxmlformats.org/officeDocument/2006/relationships/hyperlink" Target="http://www.pudendalhope.info/" TargetMode="External"/><Relationship Id="rId6" Type="http://schemas.openxmlformats.org/officeDocument/2006/relationships/hyperlink" Target="http://www.acog.com/" TargetMode="External"/><Relationship Id="rId18" Type="http://schemas.openxmlformats.org/officeDocument/2006/relationships/hyperlink" Target="http://www.thenationalpainfoundation.org/" TargetMode="External"/><Relationship Id="rId7" Type="http://schemas.openxmlformats.org/officeDocument/2006/relationships/hyperlink" Target="https://theacpa.org/" TargetMode="External"/><Relationship Id="rId8" Type="http://schemas.openxmlformats.org/officeDocument/2006/relationships/hyperlink" Target="https://www.nva.org/" TargetMode="Externa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7.xml"/><Relationship Id="rId3" Type="http://schemas.openxmlformats.org/officeDocument/2006/relationships/hyperlink" Target="https://pelvicguru.com/directory/" TargetMode="External"/><Relationship Id="rId4" Type="http://schemas.openxmlformats.org/officeDocument/2006/relationships/hyperlink" Target="https://ptl.womenshealthapta.org/" TargetMode="External"/><Relationship Id="rId5" Type="http://schemas.openxmlformats.org/officeDocument/2006/relationships/hyperlink" Target="https://pelvicrehab.com/" TargetMode="External"/><Relationship Id="rId6" Type="http://schemas.openxmlformats.org/officeDocument/2006/relationships/image" Target="../media/image40.jpg"/><Relationship Id="rId7" Type="http://schemas.openxmlformats.org/officeDocument/2006/relationships/image" Target="../media/image7.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8.xml"/><Relationship Id="rId3" Type="http://schemas.openxmlformats.org/officeDocument/2006/relationships/image" Target="../media/image7.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xml"/><Relationship Id="rId3" Type="http://schemas.openxmlformats.org/officeDocument/2006/relationships/image" Target="../media/image22.jpg"/><Relationship Id="rId4" Type="http://schemas.openxmlformats.org/officeDocument/2006/relationships/image" Target="../media/image7.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xml"/><Relationship Id="rId3" Type="http://schemas.openxmlformats.org/officeDocument/2006/relationships/image" Target="../media/image2.png"/><Relationship Id="rId4" Type="http://schemas.openxmlformats.org/officeDocument/2006/relationships/image" Target="../media/image7.jpg"/><Relationship Id="rId5" Type="http://schemas.openxmlformats.org/officeDocument/2006/relationships/image" Target="../media/image31.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xml"/><Relationship Id="rId3" Type="http://schemas.openxmlformats.org/officeDocument/2006/relationships/image" Target="../media/image7.jpg"/><Relationship Id="rId4" Type="http://schemas.openxmlformats.org/officeDocument/2006/relationships/image" Target="../media/image9.jpg"/><Relationship Id="rId5" Type="http://schemas.openxmlformats.org/officeDocument/2006/relationships/image" Target="../media/image13.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xml"/><Relationship Id="rId3" Type="http://schemas.openxmlformats.org/officeDocument/2006/relationships/image" Target="../media/image16.jpg"/><Relationship Id="rId4" Type="http://schemas.openxmlformats.org/officeDocument/2006/relationships/image" Target="../media/image7.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8.xml"/><Relationship Id="rId3" Type="http://schemas.openxmlformats.org/officeDocument/2006/relationships/image" Target="../media/image2.png"/><Relationship Id="rId4" Type="http://schemas.openxmlformats.org/officeDocument/2006/relationships/image" Target="../media/image7.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9.xml"/><Relationship Id="rId3" Type="http://schemas.openxmlformats.org/officeDocument/2006/relationships/image" Target="../media/image2.png"/><Relationship Id="rId4" Type="http://schemas.openxmlformats.org/officeDocument/2006/relationships/image" Target="../media/image7.jpg"/><Relationship Id="rId5" Type="http://schemas.openxmlformats.org/officeDocument/2006/relationships/image" Target="../media/image24.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88" name="Shape 88"/>
        <p:cNvGrpSpPr/>
        <p:nvPr/>
      </p:nvGrpSpPr>
      <p:grpSpPr>
        <a:xfrm>
          <a:off x="0" y="0"/>
          <a:ext cx="0" cy="0"/>
          <a:chOff x="0" y="0"/>
          <a:chExt cx="0" cy="0"/>
        </a:xfrm>
      </p:grpSpPr>
      <p:sp>
        <p:nvSpPr>
          <p:cNvPr id="89" name="Google Shape;89;p19"/>
          <p:cNvSpPr txBox="1"/>
          <p:nvPr/>
        </p:nvSpPr>
        <p:spPr>
          <a:xfrm>
            <a:off x="7320129" y="9634931"/>
            <a:ext cx="59100" cy="1392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None/>
            </a:pPr>
            <a:r>
              <a:rPr lang="en" sz="800">
                <a:solidFill>
                  <a:schemeClr val="dk1"/>
                </a:solidFill>
                <a:latin typeface="Avenir"/>
                <a:ea typeface="Avenir"/>
                <a:cs typeface="Avenir"/>
                <a:sym typeface="Avenir"/>
              </a:rPr>
              <a:t>1</a:t>
            </a:r>
            <a:endParaRPr sz="800">
              <a:solidFill>
                <a:schemeClr val="dk1"/>
              </a:solidFill>
              <a:latin typeface="Avenir"/>
              <a:ea typeface="Avenir"/>
              <a:cs typeface="Avenir"/>
              <a:sym typeface="Avenir"/>
            </a:endParaRPr>
          </a:p>
        </p:txBody>
      </p:sp>
      <p:sp>
        <p:nvSpPr>
          <p:cNvPr id="90" name="Google Shape;90;p19"/>
          <p:cNvSpPr/>
          <p:nvPr/>
        </p:nvSpPr>
        <p:spPr>
          <a:xfrm>
            <a:off x="161657" y="8414217"/>
            <a:ext cx="7553325" cy="585470"/>
          </a:xfrm>
          <a:custGeom>
            <a:rect b="b" l="l" r="r" t="t"/>
            <a:pathLst>
              <a:path extrusionOk="0" h="585470" w="7553325">
                <a:moveTo>
                  <a:pt x="0" y="585216"/>
                </a:moveTo>
                <a:lnTo>
                  <a:pt x="7552944" y="585216"/>
                </a:lnTo>
                <a:lnTo>
                  <a:pt x="7552944" y="0"/>
                </a:lnTo>
                <a:lnTo>
                  <a:pt x="0" y="0"/>
                </a:lnTo>
                <a:lnTo>
                  <a:pt x="0" y="585216"/>
                </a:lnTo>
                <a:close/>
              </a:path>
            </a:pathLst>
          </a:custGeom>
          <a:solidFill>
            <a:srgbClr val="FFFFFF"/>
          </a:solid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91" name="Google Shape;91;p19"/>
          <p:cNvSpPr txBox="1"/>
          <p:nvPr/>
        </p:nvSpPr>
        <p:spPr>
          <a:xfrm>
            <a:off x="0" y="7509275"/>
            <a:ext cx="7772400" cy="1490400"/>
          </a:xfrm>
          <a:prstGeom prst="rect">
            <a:avLst/>
          </a:prstGeom>
          <a:noFill/>
          <a:ln>
            <a:noFill/>
          </a:ln>
        </p:spPr>
        <p:txBody>
          <a:bodyPr anchorCtr="0" anchor="t" bIns="0" lIns="0" spcFirstLastPara="1" rIns="0" wrap="square" tIns="12700">
            <a:spAutoFit/>
          </a:bodyPr>
          <a:lstStyle/>
          <a:p>
            <a:pPr indent="0" lvl="0" marL="12700" marR="0" rtl="0" algn="ctr">
              <a:lnSpc>
                <a:spcPct val="100000"/>
              </a:lnSpc>
              <a:spcBef>
                <a:spcPts val="0"/>
              </a:spcBef>
              <a:spcAft>
                <a:spcPts val="0"/>
              </a:spcAft>
              <a:buNone/>
            </a:pPr>
            <a:r>
              <a:rPr lang="en" sz="4800">
                <a:solidFill>
                  <a:srgbClr val="FF9900"/>
                </a:solidFill>
                <a:latin typeface="Roboto"/>
                <a:ea typeface="Roboto"/>
                <a:cs typeface="Roboto"/>
                <a:sym typeface="Roboto"/>
              </a:rPr>
              <a:t>Pain With Sex: </a:t>
            </a:r>
            <a:r>
              <a:rPr i="1" lang="en" sz="4800">
                <a:solidFill>
                  <a:srgbClr val="FF9900"/>
                </a:solidFill>
                <a:latin typeface="Roboto"/>
                <a:ea typeface="Roboto"/>
                <a:cs typeface="Roboto"/>
                <a:sym typeface="Roboto"/>
              </a:rPr>
              <a:t>Women</a:t>
            </a:r>
            <a:r>
              <a:rPr i="1" lang="en" sz="4800">
                <a:solidFill>
                  <a:srgbClr val="FF9900"/>
                </a:solidFill>
                <a:latin typeface="Roboto"/>
                <a:ea typeface="Roboto"/>
                <a:cs typeface="Roboto"/>
                <a:sym typeface="Roboto"/>
              </a:rPr>
              <a:t> </a:t>
            </a:r>
            <a:endParaRPr i="1" sz="4800">
              <a:solidFill>
                <a:srgbClr val="FF9900"/>
              </a:solidFill>
              <a:latin typeface="Roboto"/>
              <a:ea typeface="Roboto"/>
              <a:cs typeface="Roboto"/>
              <a:sym typeface="Roboto"/>
            </a:endParaRPr>
          </a:p>
          <a:p>
            <a:pPr indent="0" lvl="0" marL="12700" marR="0" rtl="0" algn="ctr">
              <a:lnSpc>
                <a:spcPct val="100000"/>
              </a:lnSpc>
              <a:spcBef>
                <a:spcPts val="0"/>
              </a:spcBef>
              <a:spcAft>
                <a:spcPts val="0"/>
              </a:spcAft>
              <a:buNone/>
            </a:pPr>
            <a:r>
              <a:rPr lang="en" sz="4800">
                <a:solidFill>
                  <a:srgbClr val="FF9900"/>
                </a:solidFill>
                <a:latin typeface="Roboto"/>
                <a:ea typeface="Roboto"/>
                <a:cs typeface="Roboto"/>
                <a:sym typeface="Roboto"/>
              </a:rPr>
              <a:t> </a:t>
            </a:r>
            <a:endParaRPr sz="4800">
              <a:solidFill>
                <a:srgbClr val="FF9900"/>
              </a:solidFill>
              <a:latin typeface="Roboto"/>
              <a:ea typeface="Roboto"/>
              <a:cs typeface="Roboto"/>
              <a:sym typeface="Roboto"/>
            </a:endParaRPr>
          </a:p>
        </p:txBody>
      </p:sp>
      <p:sp>
        <p:nvSpPr>
          <p:cNvPr id="92" name="Google Shape;92;p19"/>
          <p:cNvSpPr txBox="1"/>
          <p:nvPr/>
        </p:nvSpPr>
        <p:spPr>
          <a:xfrm>
            <a:off x="0" y="8260200"/>
            <a:ext cx="7772400" cy="1798200"/>
          </a:xfrm>
          <a:prstGeom prst="rect">
            <a:avLst/>
          </a:prstGeom>
          <a:noFill/>
          <a:ln>
            <a:noFill/>
          </a:ln>
        </p:spPr>
        <p:txBody>
          <a:bodyPr anchorCtr="0" anchor="t" bIns="0" lIns="0" spcFirstLastPara="1" rIns="0" wrap="square" tIns="12700">
            <a:spAutoFit/>
          </a:bodyPr>
          <a:lstStyle/>
          <a:p>
            <a:pPr indent="0" lvl="0" marL="0" marR="0" rtl="0" algn="l">
              <a:lnSpc>
                <a:spcPct val="100000"/>
              </a:lnSpc>
              <a:spcBef>
                <a:spcPts val="0"/>
              </a:spcBef>
              <a:spcAft>
                <a:spcPts val="0"/>
              </a:spcAft>
              <a:buNone/>
            </a:pPr>
            <a:r>
              <a:rPr b="1" lang="en" sz="3000">
                <a:solidFill>
                  <a:srgbClr val="FF9900"/>
                </a:solidFill>
                <a:latin typeface="Quicksand"/>
                <a:ea typeface="Quicksand"/>
                <a:cs typeface="Quicksand"/>
                <a:sym typeface="Quicksand"/>
              </a:rPr>
              <a:t>             </a:t>
            </a:r>
            <a:r>
              <a:rPr b="1" i="1" lang="en" sz="3000">
                <a:solidFill>
                  <a:srgbClr val="FF9900"/>
                </a:solidFill>
                <a:latin typeface="Quicksand"/>
                <a:ea typeface="Quicksand"/>
                <a:cs typeface="Quicksand"/>
                <a:sym typeface="Quicksand"/>
              </a:rPr>
              <a:t>Healing</a:t>
            </a:r>
            <a:r>
              <a:rPr b="1" i="1" lang="en" sz="3000">
                <a:solidFill>
                  <a:srgbClr val="FF9900"/>
                </a:solidFill>
                <a:latin typeface="Quicksand"/>
                <a:ea typeface="Quicksand"/>
                <a:cs typeface="Quicksand"/>
                <a:sym typeface="Quicksand"/>
              </a:rPr>
              <a:t> Through A</a:t>
            </a:r>
            <a:r>
              <a:rPr b="1" i="1" lang="en" sz="3000">
                <a:solidFill>
                  <a:srgbClr val="FF9900"/>
                </a:solidFill>
                <a:latin typeface="Quicksand"/>
                <a:ea typeface="Quicksand"/>
                <a:cs typeface="Quicksand"/>
                <a:sym typeface="Quicksand"/>
              </a:rPr>
              <a:t>wareness</a:t>
            </a:r>
            <a:endParaRPr b="1" i="1" sz="3000">
              <a:solidFill>
                <a:srgbClr val="FF9900"/>
              </a:solidFill>
              <a:latin typeface="Quicksand"/>
              <a:ea typeface="Quicksand"/>
              <a:cs typeface="Quicksand"/>
              <a:sym typeface="Quicksand"/>
            </a:endParaRPr>
          </a:p>
          <a:p>
            <a:pPr indent="0" lvl="0" marL="0" marR="0" rtl="0" algn="ctr">
              <a:lnSpc>
                <a:spcPct val="100000"/>
              </a:lnSpc>
              <a:spcBef>
                <a:spcPts val="0"/>
              </a:spcBef>
              <a:spcAft>
                <a:spcPts val="0"/>
              </a:spcAft>
              <a:buNone/>
            </a:pPr>
            <a:r>
              <a:t/>
            </a:r>
            <a:endParaRPr b="1" i="1" sz="1600">
              <a:solidFill>
                <a:srgbClr val="B45F06"/>
              </a:solidFill>
              <a:latin typeface="Quicksand"/>
              <a:ea typeface="Quicksand"/>
              <a:cs typeface="Quicksand"/>
              <a:sym typeface="Quicksand"/>
            </a:endParaRPr>
          </a:p>
          <a:p>
            <a:pPr indent="0" lvl="0" marL="0" marR="0" rtl="0" algn="ctr">
              <a:lnSpc>
                <a:spcPct val="125000"/>
              </a:lnSpc>
              <a:spcBef>
                <a:spcPts val="0"/>
              </a:spcBef>
              <a:spcAft>
                <a:spcPts val="0"/>
              </a:spcAft>
              <a:buNone/>
            </a:pPr>
            <a:r>
              <a:rPr b="1" i="1" lang="en" sz="1600">
                <a:solidFill>
                  <a:srgbClr val="B45F06"/>
                </a:solidFill>
                <a:latin typeface="Quicksand"/>
                <a:ea typeface="Quicksand"/>
                <a:cs typeface="Quicksand"/>
                <a:sym typeface="Quicksand"/>
              </a:rPr>
              <a:t>Written by:</a:t>
            </a:r>
            <a:r>
              <a:rPr b="1" lang="en" sz="1600">
                <a:solidFill>
                  <a:srgbClr val="B45F06"/>
                </a:solidFill>
                <a:latin typeface="Quicksand"/>
                <a:ea typeface="Quicksand"/>
                <a:cs typeface="Quicksand"/>
                <a:sym typeface="Quicksand"/>
              </a:rPr>
              <a:t> Serenity Serafini, PT, DPT and Keely Faridi, PT, DPT</a:t>
            </a:r>
            <a:endParaRPr b="1" sz="1600">
              <a:solidFill>
                <a:srgbClr val="B45F06"/>
              </a:solidFill>
              <a:latin typeface="Quicksand"/>
              <a:ea typeface="Quicksand"/>
              <a:cs typeface="Quicksand"/>
              <a:sym typeface="Quicksand"/>
            </a:endParaRPr>
          </a:p>
          <a:p>
            <a:pPr indent="0" lvl="0" marL="0" marR="0" rtl="0" algn="ctr">
              <a:lnSpc>
                <a:spcPct val="125000"/>
              </a:lnSpc>
              <a:spcBef>
                <a:spcPts val="0"/>
              </a:spcBef>
              <a:spcAft>
                <a:spcPts val="0"/>
              </a:spcAft>
              <a:buNone/>
            </a:pPr>
            <a:r>
              <a:rPr b="1" i="1" lang="en" sz="1600">
                <a:solidFill>
                  <a:srgbClr val="B45F06"/>
                </a:solidFill>
                <a:latin typeface="Quicksand"/>
                <a:ea typeface="Quicksand"/>
                <a:cs typeface="Quicksand"/>
                <a:sym typeface="Quicksand"/>
              </a:rPr>
              <a:t>Edited by:</a:t>
            </a:r>
            <a:r>
              <a:rPr b="1" lang="en" sz="1600">
                <a:solidFill>
                  <a:srgbClr val="B45F06"/>
                </a:solidFill>
                <a:latin typeface="Quicksand"/>
                <a:ea typeface="Quicksand"/>
                <a:cs typeface="Quicksand"/>
                <a:sym typeface="Quicksand"/>
              </a:rPr>
              <a:t> Alyssa Hariprashad, PT, DPT and Nazneen Vasi, PT, DPT</a:t>
            </a:r>
            <a:endParaRPr b="1" sz="1600">
              <a:solidFill>
                <a:srgbClr val="B45F06"/>
              </a:solidFill>
              <a:latin typeface="Quicksand"/>
              <a:ea typeface="Quicksand"/>
              <a:cs typeface="Quicksand"/>
              <a:sym typeface="Quicksand"/>
            </a:endParaRPr>
          </a:p>
          <a:p>
            <a:pPr indent="0" lvl="0" marL="0" marR="0" rtl="0" algn="l">
              <a:lnSpc>
                <a:spcPct val="100000"/>
              </a:lnSpc>
              <a:spcBef>
                <a:spcPts val="0"/>
              </a:spcBef>
              <a:spcAft>
                <a:spcPts val="0"/>
              </a:spcAft>
              <a:buNone/>
            </a:pPr>
            <a:r>
              <a:t/>
            </a:r>
            <a:endParaRPr b="1" i="1" sz="3000">
              <a:solidFill>
                <a:srgbClr val="FF9900"/>
              </a:solidFill>
              <a:latin typeface="Quicksand"/>
              <a:ea typeface="Quicksand"/>
              <a:cs typeface="Quicksand"/>
              <a:sym typeface="Quicksand"/>
            </a:endParaRPr>
          </a:p>
        </p:txBody>
      </p:sp>
      <p:pic>
        <p:nvPicPr>
          <p:cNvPr id="93" name="Google Shape;93;p19"/>
          <p:cNvPicPr preferRelativeResize="0"/>
          <p:nvPr/>
        </p:nvPicPr>
        <p:blipFill>
          <a:blip r:embed="rId3">
            <a:alphaModFix/>
          </a:blip>
          <a:stretch>
            <a:fillRect/>
          </a:stretch>
        </p:blipFill>
        <p:spPr>
          <a:xfrm>
            <a:off x="0" y="3065305"/>
            <a:ext cx="7772400" cy="4127532"/>
          </a:xfrm>
          <a:prstGeom prst="rect">
            <a:avLst/>
          </a:prstGeom>
          <a:noFill/>
          <a:ln>
            <a:noFill/>
          </a:ln>
        </p:spPr>
      </p:pic>
      <p:pic>
        <p:nvPicPr>
          <p:cNvPr id="94" name="Google Shape;94;p19"/>
          <p:cNvPicPr preferRelativeResize="0"/>
          <p:nvPr/>
        </p:nvPicPr>
        <p:blipFill>
          <a:blip r:embed="rId4">
            <a:alphaModFix/>
          </a:blip>
          <a:stretch>
            <a:fillRect/>
          </a:stretch>
        </p:blipFill>
        <p:spPr>
          <a:xfrm>
            <a:off x="161650" y="66425"/>
            <a:ext cx="2724808" cy="2760504"/>
          </a:xfrm>
          <a:prstGeom prst="rect">
            <a:avLst/>
          </a:prstGeom>
          <a:noFill/>
          <a:ln>
            <a:noFill/>
          </a:ln>
        </p:spPr>
      </p:pic>
      <p:sp>
        <p:nvSpPr>
          <p:cNvPr id="95" name="Google Shape;95;p19"/>
          <p:cNvSpPr txBox="1"/>
          <p:nvPr/>
        </p:nvSpPr>
        <p:spPr>
          <a:xfrm>
            <a:off x="2983675" y="276825"/>
            <a:ext cx="4731300" cy="2339700"/>
          </a:xfrm>
          <a:prstGeom prst="rect">
            <a:avLst/>
          </a:prstGeom>
          <a:noFill/>
          <a:ln>
            <a:noFill/>
          </a:ln>
        </p:spPr>
        <p:txBody>
          <a:bodyPr anchorCtr="0" anchor="t" bIns="91425" lIns="91425" spcFirstLastPara="1" rIns="91425" wrap="square" tIns="91425">
            <a:spAutoFit/>
          </a:bodyPr>
          <a:lstStyle/>
          <a:p>
            <a:pPr indent="0" lvl="0" marL="12700" rtl="0" algn="ctr">
              <a:spcBef>
                <a:spcPts val="0"/>
              </a:spcBef>
              <a:spcAft>
                <a:spcPts val="0"/>
              </a:spcAft>
              <a:buNone/>
            </a:pPr>
            <a:r>
              <a:rPr b="1" lang="en" sz="2000">
                <a:solidFill>
                  <a:srgbClr val="B45F06"/>
                </a:solidFill>
                <a:latin typeface="Roboto"/>
                <a:ea typeface="Roboto"/>
                <a:cs typeface="Roboto"/>
                <a:sym typeface="Roboto"/>
              </a:rPr>
              <a:t>Body Harmony Physical Therapy, PLLC</a:t>
            </a:r>
            <a:endParaRPr b="1" sz="2000">
              <a:solidFill>
                <a:srgbClr val="B45F06"/>
              </a:solidFill>
              <a:latin typeface="Roboto"/>
              <a:ea typeface="Roboto"/>
              <a:cs typeface="Roboto"/>
              <a:sym typeface="Roboto"/>
            </a:endParaRPr>
          </a:p>
          <a:p>
            <a:pPr indent="0" lvl="0" marL="12700" rtl="0" algn="ctr">
              <a:spcBef>
                <a:spcPts val="0"/>
              </a:spcBef>
              <a:spcAft>
                <a:spcPts val="0"/>
              </a:spcAft>
              <a:buNone/>
            </a:pPr>
            <a:r>
              <a:rPr b="1" lang="en" sz="2000">
                <a:solidFill>
                  <a:srgbClr val="B45F06"/>
                </a:solidFill>
                <a:latin typeface="Roboto"/>
                <a:ea typeface="Roboto"/>
                <a:cs typeface="Roboto"/>
                <a:sym typeface="Roboto"/>
              </a:rPr>
              <a:t>233 Broadway, Suite 1410</a:t>
            </a:r>
            <a:endParaRPr b="1" sz="2000">
              <a:solidFill>
                <a:srgbClr val="B45F06"/>
              </a:solidFill>
              <a:latin typeface="Roboto"/>
              <a:ea typeface="Roboto"/>
              <a:cs typeface="Roboto"/>
              <a:sym typeface="Roboto"/>
            </a:endParaRPr>
          </a:p>
          <a:p>
            <a:pPr indent="0" lvl="0" marL="12700" rtl="0" algn="ctr">
              <a:spcBef>
                <a:spcPts val="0"/>
              </a:spcBef>
              <a:spcAft>
                <a:spcPts val="0"/>
              </a:spcAft>
              <a:buClr>
                <a:schemeClr val="dk1"/>
              </a:buClr>
              <a:buFont typeface="Arial"/>
              <a:buNone/>
            </a:pPr>
            <a:r>
              <a:rPr b="1" lang="en" sz="2000">
                <a:solidFill>
                  <a:srgbClr val="B45F06"/>
                </a:solidFill>
                <a:latin typeface="Roboto"/>
                <a:ea typeface="Roboto"/>
                <a:cs typeface="Roboto"/>
                <a:sym typeface="Roboto"/>
              </a:rPr>
              <a:t>NY, NY 10279</a:t>
            </a:r>
            <a:endParaRPr b="1" sz="2000">
              <a:solidFill>
                <a:srgbClr val="B45F06"/>
              </a:solidFill>
              <a:latin typeface="Roboto"/>
              <a:ea typeface="Roboto"/>
              <a:cs typeface="Roboto"/>
              <a:sym typeface="Roboto"/>
            </a:endParaRPr>
          </a:p>
          <a:p>
            <a:pPr indent="0" lvl="0" marL="12700" rtl="0" algn="ctr">
              <a:spcBef>
                <a:spcPts val="0"/>
              </a:spcBef>
              <a:spcAft>
                <a:spcPts val="0"/>
              </a:spcAft>
              <a:buNone/>
            </a:pPr>
            <a:r>
              <a:t/>
            </a:r>
            <a:endParaRPr b="1" sz="2000">
              <a:solidFill>
                <a:srgbClr val="B45F06"/>
              </a:solidFill>
              <a:latin typeface="Roboto"/>
              <a:ea typeface="Roboto"/>
              <a:cs typeface="Roboto"/>
              <a:sym typeface="Roboto"/>
            </a:endParaRPr>
          </a:p>
          <a:p>
            <a:pPr indent="0" lvl="0" marL="12700" rtl="0" algn="ctr">
              <a:spcBef>
                <a:spcPts val="0"/>
              </a:spcBef>
              <a:spcAft>
                <a:spcPts val="0"/>
              </a:spcAft>
              <a:buNone/>
            </a:pPr>
            <a:r>
              <a:rPr b="1" lang="en" sz="2000">
                <a:solidFill>
                  <a:srgbClr val="B45F06"/>
                </a:solidFill>
                <a:latin typeface="Roboto"/>
                <a:ea typeface="Roboto"/>
                <a:cs typeface="Roboto"/>
                <a:sym typeface="Roboto"/>
              </a:rPr>
              <a:t>T: 212 233 9494</a:t>
            </a:r>
            <a:endParaRPr b="1" sz="2000">
              <a:solidFill>
                <a:srgbClr val="B45F06"/>
              </a:solidFill>
              <a:latin typeface="Roboto"/>
              <a:ea typeface="Roboto"/>
              <a:cs typeface="Roboto"/>
              <a:sym typeface="Roboto"/>
            </a:endParaRPr>
          </a:p>
          <a:p>
            <a:pPr indent="0" lvl="0" marL="12700" rtl="0" algn="ctr">
              <a:spcBef>
                <a:spcPts val="0"/>
              </a:spcBef>
              <a:spcAft>
                <a:spcPts val="0"/>
              </a:spcAft>
              <a:buNone/>
            </a:pPr>
            <a:r>
              <a:t/>
            </a:r>
            <a:endParaRPr b="1" sz="2000">
              <a:solidFill>
                <a:srgbClr val="B45F06"/>
              </a:solidFill>
              <a:latin typeface="Roboto"/>
              <a:ea typeface="Roboto"/>
              <a:cs typeface="Roboto"/>
              <a:sym typeface="Roboto"/>
            </a:endParaRPr>
          </a:p>
          <a:p>
            <a:pPr indent="0" lvl="0" marL="12700" rtl="0" algn="ctr">
              <a:spcBef>
                <a:spcPts val="0"/>
              </a:spcBef>
              <a:spcAft>
                <a:spcPts val="0"/>
              </a:spcAft>
              <a:buClr>
                <a:schemeClr val="dk1"/>
              </a:buClr>
              <a:buFont typeface="Arial"/>
              <a:buNone/>
            </a:pPr>
            <a:r>
              <a:rPr b="1" lang="en" sz="2000">
                <a:solidFill>
                  <a:srgbClr val="B45F06"/>
                </a:solidFill>
                <a:latin typeface="Roboto"/>
                <a:ea typeface="Roboto"/>
                <a:cs typeface="Roboto"/>
                <a:sym typeface="Roboto"/>
              </a:rPr>
              <a:t>www.bodyharmonypt.com</a:t>
            </a:r>
            <a:endParaRPr b="1" sz="2000">
              <a:solidFill>
                <a:srgbClr val="B45F06"/>
              </a:solidFill>
              <a:latin typeface="Roboto"/>
              <a:ea typeface="Roboto"/>
              <a:cs typeface="Roboto"/>
              <a:sym typeface="Roboto"/>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215" name="Shape 215"/>
        <p:cNvGrpSpPr/>
        <p:nvPr/>
      </p:nvGrpSpPr>
      <p:grpSpPr>
        <a:xfrm>
          <a:off x="0" y="0"/>
          <a:ext cx="0" cy="0"/>
          <a:chOff x="0" y="0"/>
          <a:chExt cx="0" cy="0"/>
        </a:xfrm>
      </p:grpSpPr>
      <p:sp>
        <p:nvSpPr>
          <p:cNvPr id="216" name="Google Shape;216;p28"/>
          <p:cNvSpPr/>
          <p:nvPr/>
        </p:nvSpPr>
        <p:spPr>
          <a:xfrm>
            <a:off x="0" y="-75"/>
            <a:ext cx="6462300" cy="1351800"/>
          </a:xfrm>
          <a:prstGeom prst="rect">
            <a:avLst/>
          </a:prstGeom>
          <a:solidFill>
            <a:srgbClr val="EAD1D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 name="Google Shape;217;p28"/>
          <p:cNvSpPr/>
          <p:nvPr/>
        </p:nvSpPr>
        <p:spPr>
          <a:xfrm>
            <a:off x="410819" y="9556750"/>
            <a:ext cx="2358390" cy="0"/>
          </a:xfrm>
          <a:custGeom>
            <a:rect b="b" l="l" r="r" t="t"/>
            <a:pathLst>
              <a:path extrusionOk="0" h="120000" w="2358390">
                <a:moveTo>
                  <a:pt x="0" y="0"/>
                </a:moveTo>
                <a:lnTo>
                  <a:pt x="2357780" y="0"/>
                </a:lnTo>
              </a:path>
            </a:pathLst>
          </a:custGeom>
          <a:noFill/>
          <a:ln cap="flat" cmpd="sng" w="12700">
            <a:solidFill>
              <a:srgbClr val="EFEFE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18" name="Google Shape;218;p28"/>
          <p:cNvSpPr txBox="1"/>
          <p:nvPr/>
        </p:nvSpPr>
        <p:spPr>
          <a:xfrm>
            <a:off x="7162803" y="9634925"/>
            <a:ext cx="216300" cy="1392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None/>
            </a:pPr>
            <a:r>
              <a:rPr lang="en" sz="800">
                <a:solidFill>
                  <a:schemeClr val="dk1"/>
                </a:solidFill>
                <a:latin typeface="Avenir"/>
                <a:ea typeface="Avenir"/>
                <a:cs typeface="Avenir"/>
                <a:sym typeface="Avenir"/>
              </a:rPr>
              <a:t>10</a:t>
            </a:r>
            <a:endParaRPr sz="800">
              <a:solidFill>
                <a:schemeClr val="dk1"/>
              </a:solidFill>
              <a:latin typeface="Avenir"/>
              <a:ea typeface="Avenir"/>
              <a:cs typeface="Avenir"/>
              <a:sym typeface="Avenir"/>
            </a:endParaRPr>
          </a:p>
        </p:txBody>
      </p:sp>
      <p:sp>
        <p:nvSpPr>
          <p:cNvPr id="219" name="Google Shape;219;p28"/>
          <p:cNvSpPr txBox="1"/>
          <p:nvPr>
            <p:ph type="title"/>
          </p:nvPr>
        </p:nvSpPr>
        <p:spPr>
          <a:xfrm>
            <a:off x="175050" y="625425"/>
            <a:ext cx="6644700" cy="726300"/>
          </a:xfrm>
          <a:prstGeom prst="rect">
            <a:avLst/>
          </a:prstGeom>
          <a:noFill/>
          <a:ln>
            <a:noFill/>
          </a:ln>
        </p:spPr>
        <p:txBody>
          <a:bodyPr anchorCtr="0" anchor="t" bIns="0" lIns="0" spcFirstLastPara="1" rIns="0" wrap="square" tIns="12700">
            <a:noAutofit/>
          </a:bodyPr>
          <a:lstStyle/>
          <a:p>
            <a:pPr indent="0" lvl="0" marL="12700" rtl="0" algn="l">
              <a:lnSpc>
                <a:spcPct val="100000"/>
              </a:lnSpc>
              <a:spcBef>
                <a:spcPts val="0"/>
              </a:spcBef>
              <a:spcAft>
                <a:spcPts val="0"/>
              </a:spcAft>
              <a:buNone/>
            </a:pPr>
            <a:r>
              <a:rPr b="0" lang="en" sz="3600">
                <a:solidFill>
                  <a:srgbClr val="B45F06"/>
                </a:solidFill>
                <a:latin typeface="Quicksand"/>
                <a:ea typeface="Quicksand"/>
                <a:cs typeface="Quicksand"/>
                <a:sym typeface="Quicksand"/>
              </a:rPr>
              <a:t>Relaxation Techniques</a:t>
            </a:r>
            <a:endParaRPr b="0" sz="3600">
              <a:solidFill>
                <a:srgbClr val="B45F06"/>
              </a:solidFill>
              <a:latin typeface="Quicksand"/>
              <a:ea typeface="Quicksand"/>
              <a:cs typeface="Quicksand"/>
              <a:sym typeface="Quicksand"/>
            </a:endParaRPr>
          </a:p>
        </p:txBody>
      </p:sp>
      <p:sp>
        <p:nvSpPr>
          <p:cNvPr id="220" name="Google Shape;220;p28"/>
          <p:cNvSpPr txBox="1"/>
          <p:nvPr/>
        </p:nvSpPr>
        <p:spPr>
          <a:xfrm>
            <a:off x="514350" y="1795575"/>
            <a:ext cx="6115200" cy="5587500"/>
          </a:xfrm>
          <a:prstGeom prst="rect">
            <a:avLst/>
          </a:prstGeom>
          <a:noFill/>
          <a:ln>
            <a:noFill/>
          </a:ln>
        </p:spPr>
        <p:txBody>
          <a:bodyPr anchorCtr="0" anchor="t" bIns="0" lIns="0" spcFirstLastPara="1" rIns="0" wrap="square" tIns="12700">
            <a:noAutofit/>
          </a:bodyPr>
          <a:lstStyle/>
          <a:p>
            <a:pPr indent="-307975" lvl="0" marL="457200" rtl="0" algn="l">
              <a:spcBef>
                <a:spcPts val="0"/>
              </a:spcBef>
              <a:spcAft>
                <a:spcPts val="0"/>
              </a:spcAft>
              <a:buClr>
                <a:schemeClr val="dk1"/>
              </a:buClr>
              <a:buSzPts val="1250"/>
              <a:buFont typeface="Montserrat"/>
              <a:buChar char="●"/>
            </a:pPr>
            <a:r>
              <a:rPr b="1" lang="en" sz="1250">
                <a:solidFill>
                  <a:schemeClr val="dk1"/>
                </a:solidFill>
                <a:latin typeface="Montserrat"/>
                <a:ea typeface="Montserrat"/>
                <a:cs typeface="Montserrat"/>
                <a:sym typeface="Montserrat"/>
              </a:rPr>
              <a:t>Mindfulness</a:t>
            </a:r>
            <a:r>
              <a:rPr lang="en" sz="1250">
                <a:solidFill>
                  <a:schemeClr val="dk1"/>
                </a:solidFill>
                <a:latin typeface="Montserrat"/>
                <a:ea typeface="Montserrat"/>
                <a:cs typeface="Montserrat"/>
                <a:sym typeface="Montserrat"/>
              </a:rPr>
              <a:t>: Mindfulness is the conscious practice of being fully present in the moment and allowing ourselves to become aware of where we are, what we’re doing, what’s happening within our bodies, and not become overwhelmed by what’s happening around us. Body scanning is a helpful technique that allows us to practice mindfulness within the context of body awareness and encourages relaxation in a systematic way. First, lay in a comfortable position and focus on the sensations of your breathing or your heart beat- don’t try to change them, just become aware of them. Then, starting from your head, begin to notice the muscles of your face and jaw. How do they feel?  Are they gripping or holding any tension? Slowly start to let go of each muscle by </a:t>
            </a:r>
            <a:r>
              <a:rPr b="1" lang="en" sz="1250">
                <a:solidFill>
                  <a:schemeClr val="dk1"/>
                </a:solidFill>
                <a:latin typeface="Montserrat"/>
                <a:ea typeface="Montserrat"/>
                <a:cs typeface="Montserrat"/>
                <a:sym typeface="Montserrat"/>
              </a:rPr>
              <a:t>picturing your body as w</a:t>
            </a:r>
            <a:r>
              <a:rPr b="1" i="1" lang="en" sz="1250">
                <a:solidFill>
                  <a:schemeClr val="dk1"/>
                </a:solidFill>
                <a:latin typeface="Montserrat"/>
                <a:ea typeface="Montserrat"/>
                <a:cs typeface="Montserrat"/>
                <a:sym typeface="Montserrat"/>
              </a:rPr>
              <a:t>arm, heavy, and relaxed</a:t>
            </a:r>
            <a:r>
              <a:rPr lang="en" sz="1250">
                <a:solidFill>
                  <a:schemeClr val="dk1"/>
                </a:solidFill>
                <a:latin typeface="Montserrat"/>
                <a:ea typeface="Montserrat"/>
                <a:cs typeface="Montserrat"/>
                <a:sym typeface="Montserrat"/>
              </a:rPr>
              <a:t>. Continue this body scanning process until you have relaxed each part of your body. </a:t>
            </a:r>
            <a:r>
              <a:rPr lang="en" sz="1250">
                <a:solidFill>
                  <a:schemeClr val="dk1"/>
                </a:solidFill>
                <a:latin typeface="Montserrat"/>
                <a:ea typeface="Montserrat"/>
                <a:cs typeface="Montserrat"/>
                <a:sym typeface="Montserrat"/>
              </a:rPr>
              <a:t>Remain lying quietly for </a:t>
            </a:r>
            <a:r>
              <a:rPr lang="en" sz="1250">
                <a:solidFill>
                  <a:schemeClr val="dk1"/>
                </a:solidFill>
                <a:latin typeface="Montserrat"/>
                <a:ea typeface="Montserrat"/>
                <a:cs typeface="Montserrat"/>
                <a:sym typeface="Montserrat"/>
              </a:rPr>
              <a:t>as long as you like. </a:t>
            </a:r>
            <a:endParaRPr sz="125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sz="1250">
              <a:solidFill>
                <a:schemeClr val="dk1"/>
              </a:solidFill>
              <a:latin typeface="Montserrat"/>
              <a:ea typeface="Montserrat"/>
              <a:cs typeface="Montserrat"/>
              <a:sym typeface="Montserrat"/>
            </a:endParaRPr>
          </a:p>
          <a:p>
            <a:pPr indent="-307975" lvl="0" marL="457200" rtl="0" algn="l">
              <a:spcBef>
                <a:spcPts val="0"/>
              </a:spcBef>
              <a:spcAft>
                <a:spcPts val="0"/>
              </a:spcAft>
              <a:buClr>
                <a:schemeClr val="dk1"/>
              </a:buClr>
              <a:buSzPts val="1250"/>
              <a:buChar char="●"/>
            </a:pPr>
            <a:r>
              <a:rPr b="1" i="1" lang="en" sz="1250">
                <a:solidFill>
                  <a:schemeClr val="dk1"/>
                </a:solidFill>
                <a:latin typeface="Montserrat"/>
                <a:ea typeface="Montserrat"/>
                <a:cs typeface="Montserrat"/>
                <a:sym typeface="Montserrat"/>
              </a:rPr>
              <a:t>Warm baths</a:t>
            </a:r>
            <a:r>
              <a:rPr lang="en" sz="1250">
                <a:solidFill>
                  <a:schemeClr val="dk1"/>
                </a:solidFill>
                <a:latin typeface="Montserrat"/>
                <a:ea typeface="Montserrat"/>
                <a:cs typeface="Montserrat"/>
                <a:sym typeface="Montserrat"/>
              </a:rPr>
              <a:t>: Can you think of a more ultimate home indulgence than being able to sink deep into a calm, warm bath? Heat helps to relax tight, sore muscles and relieve pain. Try adding 1-2 cups of epsom salt for extra relief! A warm bath can also promote a mental state of</a:t>
            </a:r>
            <a:r>
              <a:rPr lang="en" sz="1250">
                <a:solidFill>
                  <a:schemeClr val="dk1"/>
                </a:solidFill>
                <a:latin typeface="Montserrat"/>
                <a:ea typeface="Montserrat"/>
                <a:cs typeface="Montserrat"/>
                <a:sym typeface="Montserrat"/>
              </a:rPr>
              <a:t> relaxation and decrease feelings of stress and anxiety. </a:t>
            </a:r>
            <a:endParaRPr sz="125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sz="125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sz="125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sz="125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sz="125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sz="125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sz="125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sz="125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sz="125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sz="125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sz="125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sz="125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sz="125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sz="125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sz="1250">
              <a:solidFill>
                <a:schemeClr val="dk1"/>
              </a:solidFill>
              <a:latin typeface="Montserrat"/>
              <a:ea typeface="Montserrat"/>
              <a:cs typeface="Montserrat"/>
              <a:sym typeface="Montserrat"/>
            </a:endParaRPr>
          </a:p>
          <a:p>
            <a:pPr indent="-307975" lvl="0" marL="457200" rtl="0" algn="l">
              <a:spcBef>
                <a:spcPts val="0"/>
              </a:spcBef>
              <a:spcAft>
                <a:spcPts val="0"/>
              </a:spcAft>
              <a:buClr>
                <a:schemeClr val="dk1"/>
              </a:buClr>
              <a:buSzPts val="1250"/>
              <a:buFont typeface="Montserrat"/>
              <a:buChar char="●"/>
            </a:pPr>
            <a:r>
              <a:rPr b="1" i="1" lang="en" sz="1250">
                <a:solidFill>
                  <a:schemeClr val="dk1"/>
                </a:solidFill>
                <a:latin typeface="Montserrat"/>
                <a:ea typeface="Montserrat"/>
                <a:cs typeface="Montserrat"/>
                <a:sym typeface="Montserrat"/>
              </a:rPr>
              <a:t>“Me Time”:</a:t>
            </a:r>
            <a:r>
              <a:rPr lang="en" sz="1250">
                <a:solidFill>
                  <a:schemeClr val="dk1"/>
                </a:solidFill>
                <a:latin typeface="Montserrat"/>
                <a:ea typeface="Montserrat"/>
                <a:cs typeface="Montserrat"/>
                <a:sym typeface="Montserrat"/>
              </a:rPr>
              <a:t> Make time for something that brings you joy. We have to </a:t>
            </a:r>
            <a:r>
              <a:rPr lang="en" sz="1250">
                <a:solidFill>
                  <a:schemeClr val="dk1"/>
                </a:solidFill>
                <a:latin typeface="Montserrat"/>
                <a:ea typeface="Montserrat"/>
                <a:cs typeface="Montserrat"/>
                <a:sym typeface="Montserrat"/>
              </a:rPr>
              <a:t>prioritize</a:t>
            </a:r>
            <a:r>
              <a:rPr lang="en" sz="1250">
                <a:solidFill>
                  <a:schemeClr val="dk1"/>
                </a:solidFill>
                <a:latin typeface="Montserrat"/>
                <a:ea typeface="Montserrat"/>
                <a:cs typeface="Montserrat"/>
                <a:sym typeface="Montserrat"/>
              </a:rPr>
              <a:t> our mental and physical well-being. Block a slot on your </a:t>
            </a:r>
            <a:r>
              <a:rPr lang="en" sz="1250">
                <a:solidFill>
                  <a:schemeClr val="dk1"/>
                </a:solidFill>
                <a:latin typeface="Montserrat"/>
                <a:ea typeface="Montserrat"/>
                <a:cs typeface="Montserrat"/>
                <a:sym typeface="Montserrat"/>
              </a:rPr>
              <a:t>calendar</a:t>
            </a:r>
            <a:r>
              <a:rPr lang="en" sz="1250">
                <a:solidFill>
                  <a:schemeClr val="dk1"/>
                </a:solidFill>
                <a:latin typeface="Montserrat"/>
                <a:ea typeface="Montserrat"/>
                <a:cs typeface="Montserrat"/>
                <a:sym typeface="Montserrat"/>
              </a:rPr>
              <a:t> like you would for any other meeting or task that HAS TO BE DONE and treat it as such. You are a priority. Your health and well-being is a priority. Not only is it okay to put aside a little time for yourself, it is necessary. </a:t>
            </a:r>
            <a:endParaRPr sz="125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sz="125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sz="1250">
              <a:solidFill>
                <a:srgbClr val="232323"/>
              </a:solidFill>
              <a:latin typeface="Montserrat"/>
              <a:ea typeface="Montserrat"/>
              <a:cs typeface="Montserrat"/>
              <a:sym typeface="Montserrat"/>
            </a:endParaRPr>
          </a:p>
        </p:txBody>
      </p:sp>
      <p:pic>
        <p:nvPicPr>
          <p:cNvPr id="221" name="Google Shape;221;p28"/>
          <p:cNvPicPr preferRelativeResize="0"/>
          <p:nvPr/>
        </p:nvPicPr>
        <p:blipFill>
          <a:blip r:embed="rId3">
            <a:alphaModFix/>
          </a:blip>
          <a:stretch>
            <a:fillRect/>
          </a:stretch>
        </p:blipFill>
        <p:spPr>
          <a:xfrm>
            <a:off x="175050" y="9521028"/>
            <a:ext cx="434550" cy="434550"/>
          </a:xfrm>
          <a:prstGeom prst="rect">
            <a:avLst/>
          </a:prstGeom>
          <a:noFill/>
          <a:ln>
            <a:noFill/>
          </a:ln>
        </p:spPr>
      </p:pic>
      <p:sp>
        <p:nvSpPr>
          <p:cNvPr id="222" name="Google Shape;222;p28"/>
          <p:cNvSpPr txBox="1"/>
          <p:nvPr/>
        </p:nvSpPr>
        <p:spPr>
          <a:xfrm>
            <a:off x="609600" y="9634925"/>
            <a:ext cx="4602900" cy="388500"/>
          </a:xfrm>
          <a:prstGeom prst="rect">
            <a:avLst/>
          </a:prstGeom>
          <a:noFill/>
          <a:ln>
            <a:noFill/>
          </a:ln>
        </p:spPr>
        <p:txBody>
          <a:bodyPr anchorCtr="0" anchor="t" bIns="91425" lIns="91425" spcFirstLastPara="1" rIns="91425" wrap="square" tIns="91425">
            <a:noAutofit/>
          </a:bodyPr>
          <a:lstStyle/>
          <a:p>
            <a:pPr indent="0" lvl="0" marL="12700" rtl="0" algn="l">
              <a:spcBef>
                <a:spcPts val="0"/>
              </a:spcBef>
              <a:spcAft>
                <a:spcPts val="0"/>
              </a:spcAft>
              <a:buClr>
                <a:schemeClr val="dk1"/>
              </a:buClr>
              <a:buSzPts val="1100"/>
              <a:buFont typeface="Arial"/>
              <a:buNone/>
            </a:pPr>
            <a:r>
              <a:rPr lang="en" sz="1000">
                <a:solidFill>
                  <a:schemeClr val="hlink"/>
                </a:solidFill>
                <a:latin typeface="Roboto"/>
                <a:ea typeface="Roboto"/>
                <a:cs typeface="Roboto"/>
                <a:sym typeface="Roboto"/>
              </a:rPr>
              <a:t>©  Body Harmony Physical Therapy, PLLC (2021) - All Rights Reserved</a:t>
            </a:r>
            <a:endParaRPr sz="1000">
              <a:solidFill>
                <a:schemeClr val="dk1"/>
              </a:solidFill>
              <a:latin typeface="Roboto"/>
              <a:ea typeface="Roboto"/>
              <a:cs typeface="Roboto"/>
              <a:sym typeface="Roboto"/>
            </a:endParaRPr>
          </a:p>
          <a:p>
            <a:pPr indent="0" lvl="0" marL="12700" rtl="0" algn="l">
              <a:spcBef>
                <a:spcPts val="0"/>
              </a:spcBef>
              <a:spcAft>
                <a:spcPts val="0"/>
              </a:spcAft>
              <a:buNone/>
            </a:pPr>
            <a:r>
              <a:t/>
            </a:r>
            <a:endParaRPr sz="1000">
              <a:solidFill>
                <a:schemeClr val="hlink"/>
              </a:solidFill>
              <a:latin typeface="Roboto"/>
              <a:ea typeface="Roboto"/>
              <a:cs typeface="Roboto"/>
              <a:sym typeface="Roboto"/>
            </a:endParaRPr>
          </a:p>
        </p:txBody>
      </p:sp>
      <p:pic>
        <p:nvPicPr>
          <p:cNvPr id="223" name="Google Shape;223;p28"/>
          <p:cNvPicPr preferRelativeResize="0"/>
          <p:nvPr/>
        </p:nvPicPr>
        <p:blipFill>
          <a:blip r:embed="rId4">
            <a:alphaModFix/>
          </a:blip>
          <a:stretch>
            <a:fillRect/>
          </a:stretch>
        </p:blipFill>
        <p:spPr>
          <a:xfrm>
            <a:off x="1889300" y="5710838"/>
            <a:ext cx="3555788" cy="237052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227" name="Shape 227"/>
        <p:cNvGrpSpPr/>
        <p:nvPr/>
      </p:nvGrpSpPr>
      <p:grpSpPr>
        <a:xfrm>
          <a:off x="0" y="0"/>
          <a:ext cx="0" cy="0"/>
          <a:chOff x="0" y="0"/>
          <a:chExt cx="0" cy="0"/>
        </a:xfrm>
      </p:grpSpPr>
      <p:pic>
        <p:nvPicPr>
          <p:cNvPr id="228" name="Google Shape;228;p29"/>
          <p:cNvPicPr preferRelativeResize="0"/>
          <p:nvPr/>
        </p:nvPicPr>
        <p:blipFill>
          <a:blip r:embed="rId3">
            <a:alphaModFix/>
          </a:blip>
          <a:stretch>
            <a:fillRect/>
          </a:stretch>
        </p:blipFill>
        <p:spPr>
          <a:xfrm>
            <a:off x="1392314" y="5308799"/>
            <a:ext cx="1671626" cy="2503879"/>
          </a:xfrm>
          <a:prstGeom prst="rect">
            <a:avLst/>
          </a:prstGeom>
          <a:noFill/>
          <a:ln>
            <a:noFill/>
          </a:ln>
        </p:spPr>
      </p:pic>
      <p:sp>
        <p:nvSpPr>
          <p:cNvPr id="229" name="Google Shape;229;p29"/>
          <p:cNvSpPr/>
          <p:nvPr/>
        </p:nvSpPr>
        <p:spPr>
          <a:xfrm>
            <a:off x="0" y="-75"/>
            <a:ext cx="6462300" cy="1351800"/>
          </a:xfrm>
          <a:prstGeom prst="rect">
            <a:avLst/>
          </a:prstGeom>
          <a:solidFill>
            <a:srgbClr val="EAD1D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 name="Google Shape;230;p29"/>
          <p:cNvSpPr/>
          <p:nvPr/>
        </p:nvSpPr>
        <p:spPr>
          <a:xfrm>
            <a:off x="410819" y="9556750"/>
            <a:ext cx="2358390" cy="0"/>
          </a:xfrm>
          <a:custGeom>
            <a:rect b="b" l="l" r="r" t="t"/>
            <a:pathLst>
              <a:path extrusionOk="0" h="120000" w="2358390">
                <a:moveTo>
                  <a:pt x="0" y="0"/>
                </a:moveTo>
                <a:lnTo>
                  <a:pt x="2357780" y="0"/>
                </a:lnTo>
              </a:path>
            </a:pathLst>
          </a:custGeom>
          <a:noFill/>
          <a:ln cap="flat" cmpd="sng" w="12700">
            <a:solidFill>
              <a:srgbClr val="EFEFE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31" name="Google Shape;231;p29"/>
          <p:cNvSpPr txBox="1"/>
          <p:nvPr/>
        </p:nvSpPr>
        <p:spPr>
          <a:xfrm>
            <a:off x="7153264" y="9634925"/>
            <a:ext cx="225900" cy="1392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800">
                <a:solidFill>
                  <a:schemeClr val="dk1"/>
                </a:solidFill>
                <a:latin typeface="Avenir"/>
                <a:ea typeface="Avenir"/>
                <a:cs typeface="Avenir"/>
                <a:sym typeface="Avenir"/>
              </a:rPr>
              <a:t>11</a:t>
            </a:r>
            <a:endParaRPr sz="800">
              <a:solidFill>
                <a:schemeClr val="dk1"/>
              </a:solidFill>
              <a:latin typeface="Avenir"/>
              <a:ea typeface="Avenir"/>
              <a:cs typeface="Avenir"/>
              <a:sym typeface="Avenir"/>
            </a:endParaRPr>
          </a:p>
        </p:txBody>
      </p:sp>
      <p:sp>
        <p:nvSpPr>
          <p:cNvPr id="232" name="Google Shape;232;p29"/>
          <p:cNvSpPr txBox="1"/>
          <p:nvPr>
            <p:ph type="title"/>
          </p:nvPr>
        </p:nvSpPr>
        <p:spPr>
          <a:xfrm>
            <a:off x="175050" y="625425"/>
            <a:ext cx="6644700" cy="726300"/>
          </a:xfrm>
          <a:prstGeom prst="rect">
            <a:avLst/>
          </a:prstGeom>
          <a:noFill/>
          <a:ln>
            <a:noFill/>
          </a:ln>
        </p:spPr>
        <p:txBody>
          <a:bodyPr anchorCtr="0" anchor="t" bIns="0" lIns="0" spcFirstLastPara="1" rIns="0" wrap="square" tIns="12700">
            <a:noAutofit/>
          </a:bodyPr>
          <a:lstStyle/>
          <a:p>
            <a:pPr indent="0" lvl="0" marL="12700" rtl="0" algn="l">
              <a:lnSpc>
                <a:spcPct val="100000"/>
              </a:lnSpc>
              <a:spcBef>
                <a:spcPts val="0"/>
              </a:spcBef>
              <a:spcAft>
                <a:spcPts val="0"/>
              </a:spcAft>
              <a:buNone/>
            </a:pPr>
            <a:r>
              <a:rPr b="0" lang="en" sz="3600">
                <a:solidFill>
                  <a:srgbClr val="B45F06"/>
                </a:solidFill>
                <a:latin typeface="Quicksand"/>
                <a:ea typeface="Quicksand"/>
                <a:cs typeface="Quicksand"/>
                <a:sym typeface="Quicksand"/>
              </a:rPr>
              <a:t>Take Care of Yourself</a:t>
            </a:r>
            <a:endParaRPr b="0" sz="3600">
              <a:solidFill>
                <a:srgbClr val="B45F06"/>
              </a:solidFill>
              <a:latin typeface="Quicksand"/>
              <a:ea typeface="Quicksand"/>
              <a:cs typeface="Quicksand"/>
              <a:sym typeface="Quicksand"/>
            </a:endParaRPr>
          </a:p>
        </p:txBody>
      </p:sp>
      <p:sp>
        <p:nvSpPr>
          <p:cNvPr id="233" name="Google Shape;233;p29"/>
          <p:cNvSpPr txBox="1"/>
          <p:nvPr/>
        </p:nvSpPr>
        <p:spPr>
          <a:xfrm>
            <a:off x="609600" y="1578900"/>
            <a:ext cx="5886600" cy="3567600"/>
          </a:xfrm>
          <a:prstGeom prst="rect">
            <a:avLst/>
          </a:prstGeom>
          <a:noFill/>
          <a:ln>
            <a:noFill/>
          </a:ln>
        </p:spPr>
        <p:txBody>
          <a:bodyPr anchorCtr="0" anchor="t" bIns="0" lIns="0" spcFirstLastPara="1" rIns="0" wrap="square" tIns="12700">
            <a:noAutofit/>
          </a:bodyPr>
          <a:lstStyle/>
          <a:p>
            <a:pPr indent="0" lvl="0" marL="0" rtl="0" algn="l">
              <a:spcBef>
                <a:spcPts val="0"/>
              </a:spcBef>
              <a:spcAft>
                <a:spcPts val="0"/>
              </a:spcAft>
              <a:buNone/>
            </a:pPr>
            <a:r>
              <a:t/>
            </a:r>
            <a:endParaRPr sz="1250">
              <a:solidFill>
                <a:schemeClr val="dk1"/>
              </a:solidFill>
              <a:latin typeface="Montserrat"/>
              <a:ea typeface="Montserrat"/>
              <a:cs typeface="Montserrat"/>
              <a:sym typeface="Montserrat"/>
            </a:endParaRPr>
          </a:p>
          <a:p>
            <a:pPr indent="0" lvl="0" marL="0" rtl="0" algn="l">
              <a:spcBef>
                <a:spcPts val="0"/>
              </a:spcBef>
              <a:spcAft>
                <a:spcPts val="0"/>
              </a:spcAft>
              <a:buNone/>
            </a:pPr>
            <a:r>
              <a:rPr lang="en" sz="1250">
                <a:solidFill>
                  <a:schemeClr val="dk1"/>
                </a:solidFill>
                <a:latin typeface="Montserrat"/>
                <a:ea typeface="Montserrat"/>
                <a:cs typeface="Montserrat"/>
                <a:sym typeface="Montserrat"/>
              </a:rPr>
              <a:t>It is important to </a:t>
            </a:r>
            <a:r>
              <a:rPr lang="en" sz="1250">
                <a:solidFill>
                  <a:schemeClr val="dk1"/>
                </a:solidFill>
                <a:latin typeface="Montserrat"/>
                <a:ea typeface="Montserrat"/>
                <a:cs typeface="Montserrat"/>
                <a:sym typeface="Montserrat"/>
              </a:rPr>
              <a:t>set aside a minimum of 5 minutes per day to practice the self care technique that works best for you to help your body better cope with stress. </a:t>
            </a:r>
            <a:endParaRPr sz="125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sz="1250">
              <a:solidFill>
                <a:schemeClr val="dk1"/>
              </a:solidFill>
              <a:latin typeface="Montserrat"/>
              <a:ea typeface="Montserrat"/>
              <a:cs typeface="Montserrat"/>
              <a:sym typeface="Montserrat"/>
            </a:endParaRPr>
          </a:p>
          <a:p>
            <a:pPr indent="0" lvl="0" marL="0" rtl="0" algn="l">
              <a:spcBef>
                <a:spcPts val="0"/>
              </a:spcBef>
              <a:spcAft>
                <a:spcPts val="0"/>
              </a:spcAft>
              <a:buSzPts val="1100"/>
              <a:buNone/>
            </a:pPr>
            <a:r>
              <a:rPr lang="en" sz="1250">
                <a:solidFill>
                  <a:schemeClr val="dk1"/>
                </a:solidFill>
                <a:latin typeface="Montserrat"/>
                <a:ea typeface="Montserrat"/>
                <a:cs typeface="Montserrat"/>
                <a:sym typeface="Montserrat"/>
              </a:rPr>
              <a:t>It is important to note that practicing relaxation techniques and letting go of stress can sometimes lead to an emotional release. This can be different for each person. You may feel angry, anxious, sad, peaceful, joyful, or any other wide range of emotions. Simply try to notice your thoughts without judgement, and allow yourself to feel however it is that you are feeling in the moment. Be gentle with yourself. </a:t>
            </a:r>
            <a:endParaRPr sz="1250">
              <a:solidFill>
                <a:schemeClr val="dk1"/>
              </a:solidFill>
              <a:latin typeface="Montserrat"/>
              <a:ea typeface="Montserrat"/>
              <a:cs typeface="Montserrat"/>
              <a:sym typeface="Montserrat"/>
            </a:endParaRPr>
          </a:p>
          <a:p>
            <a:pPr indent="0" lvl="0" marL="0" rtl="0" algn="l">
              <a:spcBef>
                <a:spcPts val="0"/>
              </a:spcBef>
              <a:spcAft>
                <a:spcPts val="0"/>
              </a:spcAft>
              <a:buSzPts val="1100"/>
              <a:buNone/>
            </a:pPr>
            <a:r>
              <a:t/>
            </a:r>
            <a:endParaRPr sz="1250">
              <a:solidFill>
                <a:schemeClr val="dk1"/>
              </a:solidFill>
              <a:latin typeface="Montserrat"/>
              <a:ea typeface="Montserrat"/>
              <a:cs typeface="Montserrat"/>
              <a:sym typeface="Montserrat"/>
            </a:endParaRPr>
          </a:p>
          <a:p>
            <a:pPr indent="0" lvl="0" marL="0" rtl="0" algn="l">
              <a:spcBef>
                <a:spcPts val="0"/>
              </a:spcBef>
              <a:spcAft>
                <a:spcPts val="0"/>
              </a:spcAft>
              <a:buSzPts val="1100"/>
              <a:buNone/>
            </a:pPr>
            <a:r>
              <a:rPr lang="en" sz="1250">
                <a:solidFill>
                  <a:schemeClr val="dk1"/>
                </a:solidFill>
                <a:latin typeface="Montserrat"/>
                <a:ea typeface="Montserrat"/>
                <a:cs typeface="Montserrat"/>
                <a:sym typeface="Montserrat"/>
              </a:rPr>
              <a:t>Also, it may take time to find the technique or combination that works for you. Keep in mind, these techniques help some people, but they might not work for you. Please don’t stress or feel that you’ve failed if these techniques do not end your pain. They are simply an option to explore. Talk to a pelvic floor PT to learn about other ways to manage your pain. </a:t>
            </a:r>
            <a:endParaRPr sz="1250">
              <a:solidFill>
                <a:srgbClr val="232323"/>
              </a:solidFill>
              <a:latin typeface="Montserrat"/>
              <a:ea typeface="Montserrat"/>
              <a:cs typeface="Montserrat"/>
              <a:sym typeface="Montserrat"/>
            </a:endParaRPr>
          </a:p>
        </p:txBody>
      </p:sp>
      <p:pic>
        <p:nvPicPr>
          <p:cNvPr id="234" name="Google Shape;234;p29"/>
          <p:cNvPicPr preferRelativeResize="0"/>
          <p:nvPr/>
        </p:nvPicPr>
        <p:blipFill>
          <a:blip r:embed="rId4">
            <a:alphaModFix/>
          </a:blip>
          <a:stretch>
            <a:fillRect/>
          </a:stretch>
        </p:blipFill>
        <p:spPr>
          <a:xfrm>
            <a:off x="175050" y="9521028"/>
            <a:ext cx="434550" cy="434550"/>
          </a:xfrm>
          <a:prstGeom prst="rect">
            <a:avLst/>
          </a:prstGeom>
          <a:noFill/>
          <a:ln>
            <a:noFill/>
          </a:ln>
        </p:spPr>
      </p:pic>
      <p:sp>
        <p:nvSpPr>
          <p:cNvPr id="235" name="Google Shape;235;p29"/>
          <p:cNvSpPr txBox="1"/>
          <p:nvPr/>
        </p:nvSpPr>
        <p:spPr>
          <a:xfrm>
            <a:off x="609600" y="9634925"/>
            <a:ext cx="4806600" cy="388500"/>
          </a:xfrm>
          <a:prstGeom prst="rect">
            <a:avLst/>
          </a:prstGeom>
          <a:noFill/>
          <a:ln>
            <a:noFill/>
          </a:ln>
        </p:spPr>
        <p:txBody>
          <a:bodyPr anchorCtr="0" anchor="t" bIns="91425" lIns="91425" spcFirstLastPara="1" rIns="91425" wrap="square" tIns="91425">
            <a:noAutofit/>
          </a:bodyPr>
          <a:lstStyle/>
          <a:p>
            <a:pPr indent="0" lvl="0" marL="12700" rtl="0" algn="l">
              <a:spcBef>
                <a:spcPts val="0"/>
              </a:spcBef>
              <a:spcAft>
                <a:spcPts val="0"/>
              </a:spcAft>
              <a:buClr>
                <a:schemeClr val="dk1"/>
              </a:buClr>
              <a:buSzPts val="1100"/>
              <a:buFont typeface="Arial"/>
              <a:buNone/>
            </a:pPr>
            <a:r>
              <a:rPr lang="en" sz="1000">
                <a:solidFill>
                  <a:schemeClr val="hlink"/>
                </a:solidFill>
                <a:latin typeface="Roboto"/>
                <a:ea typeface="Roboto"/>
                <a:cs typeface="Roboto"/>
                <a:sym typeface="Roboto"/>
              </a:rPr>
              <a:t>©  Body Harmony Physical Therapy, PLLC (2021) - All Rights Reserved</a:t>
            </a:r>
            <a:endParaRPr sz="1000">
              <a:solidFill>
                <a:schemeClr val="dk1"/>
              </a:solidFill>
              <a:latin typeface="Roboto"/>
              <a:ea typeface="Roboto"/>
              <a:cs typeface="Roboto"/>
              <a:sym typeface="Roboto"/>
            </a:endParaRPr>
          </a:p>
          <a:p>
            <a:pPr indent="0" lvl="0" marL="12700" rtl="0" algn="l">
              <a:spcBef>
                <a:spcPts val="0"/>
              </a:spcBef>
              <a:spcAft>
                <a:spcPts val="0"/>
              </a:spcAft>
              <a:buNone/>
            </a:pPr>
            <a:r>
              <a:t/>
            </a:r>
            <a:endParaRPr sz="1000">
              <a:solidFill>
                <a:schemeClr val="hlink"/>
              </a:solidFill>
              <a:latin typeface="Roboto"/>
              <a:ea typeface="Roboto"/>
              <a:cs typeface="Roboto"/>
              <a:sym typeface="Roboto"/>
            </a:endParaRPr>
          </a:p>
        </p:txBody>
      </p:sp>
      <p:pic>
        <p:nvPicPr>
          <p:cNvPr id="236" name="Google Shape;236;p29"/>
          <p:cNvPicPr preferRelativeResize="0"/>
          <p:nvPr/>
        </p:nvPicPr>
        <p:blipFill>
          <a:blip r:embed="rId5">
            <a:alphaModFix/>
          </a:blip>
          <a:stretch>
            <a:fillRect/>
          </a:stretch>
        </p:blipFill>
        <p:spPr>
          <a:xfrm>
            <a:off x="3063950" y="6411525"/>
            <a:ext cx="3755808" cy="2503872"/>
          </a:xfrm>
          <a:prstGeom prst="rect">
            <a:avLst/>
          </a:prstGeom>
          <a:noFill/>
          <a:ln>
            <a:noFill/>
          </a:ln>
        </p:spPr>
      </p:pic>
      <p:pic>
        <p:nvPicPr>
          <p:cNvPr id="237" name="Google Shape;237;p29"/>
          <p:cNvPicPr preferRelativeResize="0"/>
          <p:nvPr/>
        </p:nvPicPr>
        <p:blipFill>
          <a:blip r:embed="rId6">
            <a:alphaModFix/>
          </a:blip>
          <a:stretch>
            <a:fillRect/>
          </a:stretch>
        </p:blipFill>
        <p:spPr>
          <a:xfrm>
            <a:off x="609600" y="7393585"/>
            <a:ext cx="3028957" cy="2019305"/>
          </a:xfrm>
          <a:prstGeom prst="rect">
            <a:avLst/>
          </a:prstGeom>
          <a:noFill/>
          <a:ln>
            <a:noFill/>
          </a:ln>
        </p:spPr>
      </p:pic>
      <p:sp>
        <p:nvSpPr>
          <p:cNvPr id="238" name="Google Shape;238;p29"/>
          <p:cNvSpPr txBox="1"/>
          <p:nvPr/>
        </p:nvSpPr>
        <p:spPr>
          <a:xfrm>
            <a:off x="3276725" y="5146500"/>
            <a:ext cx="4102500" cy="1351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n" sz="2200">
                <a:solidFill>
                  <a:srgbClr val="741B47"/>
                </a:solidFill>
                <a:latin typeface="Cookie"/>
                <a:ea typeface="Cookie"/>
                <a:cs typeface="Cookie"/>
                <a:sym typeface="Cookie"/>
              </a:rPr>
              <a:t>“Sometimes the most important thing we do in a whole day is the rest between two breaths.”</a:t>
            </a:r>
            <a:endParaRPr i="1" sz="2200">
              <a:solidFill>
                <a:srgbClr val="741B47"/>
              </a:solidFill>
              <a:latin typeface="Cookie"/>
              <a:ea typeface="Cookie"/>
              <a:cs typeface="Cookie"/>
              <a:sym typeface="Cookie"/>
            </a:endParaRPr>
          </a:p>
          <a:p>
            <a:pPr indent="0" lvl="0" marL="0" rtl="0" algn="l">
              <a:spcBef>
                <a:spcPts val="0"/>
              </a:spcBef>
              <a:spcAft>
                <a:spcPts val="0"/>
              </a:spcAft>
              <a:buNone/>
            </a:pPr>
            <a:r>
              <a:rPr i="1" lang="en" sz="2200">
                <a:solidFill>
                  <a:srgbClr val="741B47"/>
                </a:solidFill>
                <a:latin typeface="Cookie"/>
                <a:ea typeface="Cookie"/>
                <a:cs typeface="Cookie"/>
                <a:sym typeface="Cookie"/>
              </a:rPr>
              <a:t>-Etty Helesum</a:t>
            </a:r>
            <a:endParaRPr i="1" sz="2200">
              <a:solidFill>
                <a:srgbClr val="741B47"/>
              </a:solidFill>
              <a:latin typeface="Cookie"/>
              <a:ea typeface="Cookie"/>
              <a:cs typeface="Cookie"/>
              <a:sym typeface="Cookie"/>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242" name="Shape 242"/>
        <p:cNvGrpSpPr/>
        <p:nvPr/>
      </p:nvGrpSpPr>
      <p:grpSpPr>
        <a:xfrm>
          <a:off x="0" y="0"/>
          <a:ext cx="0" cy="0"/>
          <a:chOff x="0" y="0"/>
          <a:chExt cx="0" cy="0"/>
        </a:xfrm>
      </p:grpSpPr>
      <p:sp>
        <p:nvSpPr>
          <p:cNvPr id="243" name="Google Shape;243;p30"/>
          <p:cNvSpPr/>
          <p:nvPr/>
        </p:nvSpPr>
        <p:spPr>
          <a:xfrm rot="-9829318">
            <a:off x="-1736007" y="353741"/>
            <a:ext cx="6485107" cy="6244819"/>
          </a:xfrm>
          <a:prstGeom prst="chord">
            <a:avLst>
              <a:gd fmla="val 2700000" name="adj1"/>
              <a:gd fmla="val 16922193" name="adj2"/>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 name="Google Shape;244;p30"/>
          <p:cNvSpPr/>
          <p:nvPr/>
        </p:nvSpPr>
        <p:spPr>
          <a:xfrm>
            <a:off x="0" y="-75"/>
            <a:ext cx="6462300" cy="1351800"/>
          </a:xfrm>
          <a:prstGeom prst="rect">
            <a:avLst/>
          </a:prstGeom>
          <a:solidFill>
            <a:srgbClr val="EAD1D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 name="Google Shape;245;p30"/>
          <p:cNvSpPr/>
          <p:nvPr/>
        </p:nvSpPr>
        <p:spPr>
          <a:xfrm>
            <a:off x="410819" y="9556750"/>
            <a:ext cx="2358390" cy="0"/>
          </a:xfrm>
          <a:custGeom>
            <a:rect b="b" l="l" r="r" t="t"/>
            <a:pathLst>
              <a:path extrusionOk="0" h="120000" w="2358390">
                <a:moveTo>
                  <a:pt x="0" y="0"/>
                </a:moveTo>
                <a:lnTo>
                  <a:pt x="2357780" y="0"/>
                </a:lnTo>
              </a:path>
            </a:pathLst>
          </a:custGeom>
          <a:noFill/>
          <a:ln cap="flat" cmpd="sng" w="12700">
            <a:solidFill>
              <a:srgbClr val="EFEFE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46" name="Google Shape;246;p30"/>
          <p:cNvSpPr txBox="1"/>
          <p:nvPr/>
        </p:nvSpPr>
        <p:spPr>
          <a:xfrm>
            <a:off x="7134229" y="9634925"/>
            <a:ext cx="244800" cy="1392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None/>
            </a:pPr>
            <a:r>
              <a:rPr lang="en" sz="800">
                <a:solidFill>
                  <a:schemeClr val="dk1"/>
                </a:solidFill>
                <a:latin typeface="Avenir"/>
                <a:ea typeface="Avenir"/>
                <a:cs typeface="Avenir"/>
                <a:sym typeface="Avenir"/>
              </a:rPr>
              <a:t>12</a:t>
            </a:r>
            <a:endParaRPr sz="800">
              <a:solidFill>
                <a:schemeClr val="dk1"/>
              </a:solidFill>
              <a:latin typeface="Avenir"/>
              <a:ea typeface="Avenir"/>
              <a:cs typeface="Avenir"/>
              <a:sym typeface="Avenir"/>
            </a:endParaRPr>
          </a:p>
        </p:txBody>
      </p:sp>
      <p:sp>
        <p:nvSpPr>
          <p:cNvPr id="247" name="Google Shape;247;p30"/>
          <p:cNvSpPr/>
          <p:nvPr/>
        </p:nvSpPr>
        <p:spPr>
          <a:xfrm>
            <a:off x="25848" y="7529071"/>
            <a:ext cx="3556500" cy="16914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48" name="Google Shape;248;p30"/>
          <p:cNvSpPr txBox="1"/>
          <p:nvPr>
            <p:ph type="title"/>
          </p:nvPr>
        </p:nvSpPr>
        <p:spPr>
          <a:xfrm>
            <a:off x="175050" y="465075"/>
            <a:ext cx="6644700" cy="726300"/>
          </a:xfrm>
          <a:prstGeom prst="rect">
            <a:avLst/>
          </a:prstGeom>
          <a:noFill/>
          <a:ln>
            <a:noFill/>
          </a:ln>
        </p:spPr>
        <p:txBody>
          <a:bodyPr anchorCtr="0" anchor="t" bIns="0" lIns="0" spcFirstLastPara="1" rIns="0" wrap="square" tIns="12700">
            <a:noAutofit/>
          </a:bodyPr>
          <a:lstStyle/>
          <a:p>
            <a:pPr indent="0" lvl="0" marL="12700" rtl="0" algn="l">
              <a:lnSpc>
                <a:spcPct val="100000"/>
              </a:lnSpc>
              <a:spcBef>
                <a:spcPts val="0"/>
              </a:spcBef>
              <a:spcAft>
                <a:spcPts val="0"/>
              </a:spcAft>
              <a:buNone/>
            </a:pPr>
            <a:r>
              <a:rPr b="0" lang="en" sz="3600">
                <a:solidFill>
                  <a:srgbClr val="B45F06"/>
                </a:solidFill>
                <a:latin typeface="Quicksand"/>
                <a:ea typeface="Quicksand"/>
                <a:cs typeface="Quicksand"/>
                <a:sym typeface="Quicksand"/>
              </a:rPr>
              <a:t>Vulvar Care and Hygiene</a:t>
            </a:r>
            <a:endParaRPr b="0" sz="3600">
              <a:solidFill>
                <a:srgbClr val="B45F06"/>
              </a:solidFill>
              <a:latin typeface="Quicksand"/>
              <a:ea typeface="Quicksand"/>
              <a:cs typeface="Quicksand"/>
              <a:sym typeface="Quicksand"/>
            </a:endParaRPr>
          </a:p>
        </p:txBody>
      </p:sp>
      <p:sp>
        <p:nvSpPr>
          <p:cNvPr id="249" name="Google Shape;249;p30"/>
          <p:cNvSpPr txBox="1"/>
          <p:nvPr/>
        </p:nvSpPr>
        <p:spPr>
          <a:xfrm>
            <a:off x="3985475" y="2066525"/>
            <a:ext cx="3087000" cy="4026000"/>
          </a:xfrm>
          <a:prstGeom prst="rect">
            <a:avLst/>
          </a:prstGeom>
          <a:noFill/>
          <a:ln>
            <a:noFill/>
          </a:ln>
        </p:spPr>
        <p:txBody>
          <a:bodyPr anchorCtr="0" anchor="t" bIns="0" lIns="0" spcFirstLastPara="1" rIns="0" wrap="square" tIns="12700">
            <a:noAutofit/>
          </a:bodyPr>
          <a:lstStyle/>
          <a:p>
            <a:pPr indent="-307975" lvl="0" marL="457200" rtl="0" algn="l">
              <a:spcBef>
                <a:spcPts val="0"/>
              </a:spcBef>
              <a:spcAft>
                <a:spcPts val="0"/>
              </a:spcAft>
              <a:buClr>
                <a:schemeClr val="dk1"/>
              </a:buClr>
              <a:buSzPts val="1250"/>
              <a:buFont typeface="Roboto"/>
              <a:buChar char="●"/>
            </a:pPr>
            <a:r>
              <a:rPr b="1" i="1" lang="en" sz="1250">
                <a:solidFill>
                  <a:schemeClr val="dk1"/>
                </a:solidFill>
                <a:latin typeface="Montserrat"/>
                <a:ea typeface="Montserrat"/>
                <a:cs typeface="Montserrat"/>
                <a:sym typeface="Montserrat"/>
              </a:rPr>
              <a:t>S</a:t>
            </a:r>
            <a:r>
              <a:rPr b="1" i="1" lang="en" sz="1250">
                <a:solidFill>
                  <a:schemeClr val="dk1"/>
                </a:solidFill>
                <a:latin typeface="Montserrat"/>
                <a:ea typeface="Montserrat"/>
                <a:cs typeface="Montserrat"/>
                <a:sym typeface="Montserrat"/>
              </a:rPr>
              <a:t>ynthetic materials </a:t>
            </a:r>
            <a:r>
              <a:rPr lang="en" sz="1250">
                <a:solidFill>
                  <a:schemeClr val="dk1"/>
                </a:solidFill>
                <a:latin typeface="Montserrat"/>
                <a:ea typeface="Montserrat"/>
                <a:cs typeface="Montserrat"/>
                <a:sym typeface="Montserrat"/>
              </a:rPr>
              <a:t>for underwear, pantyhose and tights, menstrual products.</a:t>
            </a:r>
            <a:endParaRPr sz="1250">
              <a:solidFill>
                <a:schemeClr val="dk1"/>
              </a:solidFill>
              <a:latin typeface="Montserrat"/>
              <a:ea typeface="Montserrat"/>
              <a:cs typeface="Montserrat"/>
              <a:sym typeface="Montserrat"/>
            </a:endParaRPr>
          </a:p>
          <a:p>
            <a:pPr indent="0" lvl="0" marL="457200" rtl="0" algn="l">
              <a:spcBef>
                <a:spcPts val="0"/>
              </a:spcBef>
              <a:spcAft>
                <a:spcPts val="0"/>
              </a:spcAft>
              <a:buNone/>
            </a:pPr>
            <a:r>
              <a:t/>
            </a:r>
            <a:endParaRPr sz="1250">
              <a:solidFill>
                <a:schemeClr val="dk1"/>
              </a:solidFill>
              <a:latin typeface="Montserrat"/>
              <a:ea typeface="Montserrat"/>
              <a:cs typeface="Montserrat"/>
              <a:sym typeface="Montserrat"/>
            </a:endParaRPr>
          </a:p>
          <a:p>
            <a:pPr indent="-307975" lvl="0" marL="457200" rtl="0" algn="l">
              <a:spcBef>
                <a:spcPts val="0"/>
              </a:spcBef>
              <a:spcAft>
                <a:spcPts val="0"/>
              </a:spcAft>
              <a:buClr>
                <a:schemeClr val="dk1"/>
              </a:buClr>
              <a:buSzPts val="1250"/>
              <a:buFont typeface="Roboto"/>
              <a:buChar char="●"/>
            </a:pPr>
            <a:r>
              <a:rPr lang="en" sz="1250">
                <a:solidFill>
                  <a:schemeClr val="dk1"/>
                </a:solidFill>
                <a:latin typeface="Montserrat"/>
                <a:ea typeface="Montserrat"/>
                <a:cs typeface="Montserrat"/>
                <a:sym typeface="Montserrat"/>
              </a:rPr>
              <a:t>Wearing </a:t>
            </a:r>
            <a:r>
              <a:rPr b="1" i="1" lang="en" sz="1250">
                <a:solidFill>
                  <a:schemeClr val="dk1"/>
                </a:solidFill>
                <a:latin typeface="Montserrat"/>
                <a:ea typeface="Montserrat"/>
                <a:cs typeface="Montserrat"/>
                <a:sym typeface="Montserrat"/>
              </a:rPr>
              <a:t>tight clothing</a:t>
            </a:r>
            <a:r>
              <a:rPr lang="en" sz="1250">
                <a:solidFill>
                  <a:schemeClr val="dk1"/>
                </a:solidFill>
                <a:latin typeface="Montserrat"/>
                <a:ea typeface="Montserrat"/>
                <a:cs typeface="Montserrat"/>
                <a:sym typeface="Montserrat"/>
              </a:rPr>
              <a:t> pants/jeans, swimsuits, leotards, thongs, or other lycra clothing for prolonged periods of time.</a:t>
            </a:r>
            <a:endParaRPr sz="1250">
              <a:solidFill>
                <a:schemeClr val="dk1"/>
              </a:solidFill>
              <a:latin typeface="Montserrat"/>
              <a:ea typeface="Montserrat"/>
              <a:cs typeface="Montserrat"/>
              <a:sym typeface="Montserrat"/>
            </a:endParaRPr>
          </a:p>
          <a:p>
            <a:pPr indent="0" lvl="0" marL="457200" rtl="0" algn="l">
              <a:spcBef>
                <a:spcPts val="0"/>
              </a:spcBef>
              <a:spcAft>
                <a:spcPts val="0"/>
              </a:spcAft>
              <a:buNone/>
            </a:pPr>
            <a:r>
              <a:t/>
            </a:r>
            <a:endParaRPr sz="1250">
              <a:solidFill>
                <a:schemeClr val="dk1"/>
              </a:solidFill>
              <a:latin typeface="Montserrat"/>
              <a:ea typeface="Montserrat"/>
              <a:cs typeface="Montserrat"/>
              <a:sym typeface="Montserrat"/>
            </a:endParaRPr>
          </a:p>
          <a:p>
            <a:pPr indent="-307975" lvl="0" marL="457200" rtl="0" algn="l">
              <a:spcBef>
                <a:spcPts val="0"/>
              </a:spcBef>
              <a:spcAft>
                <a:spcPts val="0"/>
              </a:spcAft>
              <a:buClr>
                <a:schemeClr val="dk1"/>
              </a:buClr>
              <a:buSzPts val="1250"/>
              <a:buFont typeface="Roboto"/>
              <a:buChar char="●"/>
            </a:pPr>
            <a:r>
              <a:rPr lang="en" sz="1250">
                <a:solidFill>
                  <a:schemeClr val="dk1"/>
                </a:solidFill>
                <a:latin typeface="Montserrat"/>
                <a:ea typeface="Montserrat"/>
                <a:cs typeface="Montserrat"/>
                <a:sym typeface="Montserrat"/>
              </a:rPr>
              <a:t>Washing clothing and bedding with </a:t>
            </a:r>
            <a:r>
              <a:rPr b="1" i="1" lang="en" sz="1250">
                <a:solidFill>
                  <a:schemeClr val="dk1"/>
                </a:solidFill>
                <a:latin typeface="Montserrat"/>
                <a:ea typeface="Montserrat"/>
                <a:cs typeface="Montserrat"/>
                <a:sym typeface="Montserrat"/>
              </a:rPr>
              <a:t>scented detergents/fabric softeners.</a:t>
            </a:r>
            <a:endParaRPr b="1" i="1" sz="1250">
              <a:solidFill>
                <a:schemeClr val="dk1"/>
              </a:solidFill>
              <a:latin typeface="Montserrat"/>
              <a:ea typeface="Montserrat"/>
              <a:cs typeface="Montserrat"/>
              <a:sym typeface="Montserrat"/>
            </a:endParaRPr>
          </a:p>
          <a:p>
            <a:pPr indent="0" lvl="0" marL="457200" rtl="0" algn="l">
              <a:spcBef>
                <a:spcPts val="0"/>
              </a:spcBef>
              <a:spcAft>
                <a:spcPts val="0"/>
              </a:spcAft>
              <a:buNone/>
            </a:pPr>
            <a:r>
              <a:t/>
            </a:r>
            <a:endParaRPr sz="1250">
              <a:solidFill>
                <a:schemeClr val="dk1"/>
              </a:solidFill>
              <a:latin typeface="Montserrat"/>
              <a:ea typeface="Montserrat"/>
              <a:cs typeface="Montserrat"/>
              <a:sym typeface="Montserrat"/>
            </a:endParaRPr>
          </a:p>
          <a:p>
            <a:pPr indent="-307975" lvl="0" marL="457200" rtl="0" algn="l">
              <a:spcBef>
                <a:spcPts val="0"/>
              </a:spcBef>
              <a:spcAft>
                <a:spcPts val="0"/>
              </a:spcAft>
              <a:buClr>
                <a:schemeClr val="dk1"/>
              </a:buClr>
              <a:buSzPts val="1250"/>
              <a:buFont typeface="Roboto"/>
              <a:buChar char="●"/>
            </a:pPr>
            <a:r>
              <a:rPr lang="en" sz="1250">
                <a:solidFill>
                  <a:schemeClr val="dk1"/>
                </a:solidFill>
                <a:latin typeface="Montserrat"/>
                <a:ea typeface="Montserrat"/>
                <a:cs typeface="Montserrat"/>
                <a:sym typeface="Montserrat"/>
              </a:rPr>
              <a:t>Washing or cleaning out the vagina (the </a:t>
            </a:r>
            <a:r>
              <a:rPr i="1" lang="en" sz="1250">
                <a:solidFill>
                  <a:schemeClr val="dk1"/>
                </a:solidFill>
                <a:latin typeface="Montserrat"/>
                <a:ea typeface="Montserrat"/>
                <a:cs typeface="Montserrat"/>
                <a:sym typeface="Montserrat"/>
              </a:rPr>
              <a:t>inside</a:t>
            </a:r>
            <a:r>
              <a:rPr lang="en" sz="1250">
                <a:solidFill>
                  <a:schemeClr val="dk1"/>
                </a:solidFill>
                <a:latin typeface="Montserrat"/>
                <a:ea typeface="Montserrat"/>
                <a:cs typeface="Montserrat"/>
                <a:sym typeface="Montserrat"/>
              </a:rPr>
              <a:t>), aka douching. </a:t>
            </a:r>
            <a:r>
              <a:rPr b="1" i="1" lang="en" sz="1250">
                <a:solidFill>
                  <a:schemeClr val="dk1"/>
                </a:solidFill>
                <a:latin typeface="Montserrat"/>
                <a:ea typeface="Montserrat"/>
                <a:cs typeface="Montserrat"/>
                <a:sym typeface="Montserrat"/>
              </a:rPr>
              <a:t>The vagina is self-cleaning!</a:t>
            </a:r>
            <a:r>
              <a:rPr b="1" lang="en" sz="1250">
                <a:solidFill>
                  <a:schemeClr val="dk1"/>
                </a:solidFill>
                <a:latin typeface="Montserrat"/>
                <a:ea typeface="Montserrat"/>
                <a:cs typeface="Montserrat"/>
                <a:sym typeface="Montserrat"/>
              </a:rPr>
              <a:t> </a:t>
            </a:r>
            <a:r>
              <a:rPr lang="en" sz="1250">
                <a:solidFill>
                  <a:schemeClr val="dk1"/>
                </a:solidFill>
                <a:latin typeface="Montserrat"/>
                <a:ea typeface="Montserrat"/>
                <a:cs typeface="Montserrat"/>
                <a:sym typeface="Montserrat"/>
              </a:rPr>
              <a:t>It doesn’t need hot water, any soap/body wash, or scrubbing/use of washcloths. </a:t>
            </a:r>
            <a:endParaRPr sz="1250">
              <a:solidFill>
                <a:schemeClr val="dk1"/>
              </a:solidFill>
              <a:latin typeface="Montserrat"/>
              <a:ea typeface="Montserrat"/>
              <a:cs typeface="Montserrat"/>
              <a:sym typeface="Montserrat"/>
            </a:endParaRPr>
          </a:p>
          <a:p>
            <a:pPr indent="0" lvl="0" marL="457200" rtl="0" algn="l">
              <a:spcBef>
                <a:spcPts val="0"/>
              </a:spcBef>
              <a:spcAft>
                <a:spcPts val="0"/>
              </a:spcAft>
              <a:buNone/>
            </a:pPr>
            <a:r>
              <a:t/>
            </a:r>
            <a:endParaRPr sz="1250">
              <a:solidFill>
                <a:schemeClr val="dk1"/>
              </a:solidFill>
              <a:latin typeface="Montserrat"/>
              <a:ea typeface="Montserrat"/>
              <a:cs typeface="Montserrat"/>
              <a:sym typeface="Montserrat"/>
            </a:endParaRPr>
          </a:p>
          <a:p>
            <a:pPr indent="-307975" lvl="0" marL="457200" rtl="0" algn="l">
              <a:spcBef>
                <a:spcPts val="0"/>
              </a:spcBef>
              <a:spcAft>
                <a:spcPts val="0"/>
              </a:spcAft>
              <a:buClr>
                <a:schemeClr val="dk1"/>
              </a:buClr>
              <a:buSzPts val="1250"/>
              <a:buFont typeface="Roboto"/>
              <a:buChar char="●"/>
            </a:pPr>
            <a:r>
              <a:rPr b="1" i="1" lang="en" sz="1250">
                <a:solidFill>
                  <a:schemeClr val="dk1"/>
                </a:solidFill>
                <a:latin typeface="Montserrat"/>
                <a:ea typeface="Montserrat"/>
                <a:cs typeface="Montserrat"/>
                <a:sym typeface="Montserrat"/>
              </a:rPr>
              <a:t>Fragranced, harsh, or deodorant soaps</a:t>
            </a:r>
            <a:r>
              <a:rPr lang="en" sz="1250">
                <a:solidFill>
                  <a:schemeClr val="dk1"/>
                </a:solidFill>
                <a:latin typeface="Montserrat"/>
                <a:ea typeface="Montserrat"/>
                <a:cs typeface="Montserrat"/>
                <a:sym typeface="Montserrat"/>
              </a:rPr>
              <a:t> during a shower or bath. </a:t>
            </a:r>
            <a:endParaRPr sz="1250">
              <a:solidFill>
                <a:schemeClr val="dk1"/>
              </a:solidFill>
              <a:latin typeface="Montserrat"/>
              <a:ea typeface="Montserrat"/>
              <a:cs typeface="Montserrat"/>
              <a:sym typeface="Montserrat"/>
            </a:endParaRPr>
          </a:p>
          <a:p>
            <a:pPr indent="0" lvl="0" marL="457200" rtl="0" algn="l">
              <a:spcBef>
                <a:spcPts val="0"/>
              </a:spcBef>
              <a:spcAft>
                <a:spcPts val="0"/>
              </a:spcAft>
              <a:buNone/>
            </a:pPr>
            <a:r>
              <a:t/>
            </a:r>
            <a:endParaRPr sz="1250">
              <a:solidFill>
                <a:schemeClr val="dk1"/>
              </a:solidFill>
              <a:latin typeface="Montserrat"/>
              <a:ea typeface="Montserrat"/>
              <a:cs typeface="Montserrat"/>
              <a:sym typeface="Montserrat"/>
            </a:endParaRPr>
          </a:p>
          <a:p>
            <a:pPr indent="-307975" lvl="0" marL="457200" rtl="0" algn="l">
              <a:spcBef>
                <a:spcPts val="0"/>
              </a:spcBef>
              <a:spcAft>
                <a:spcPts val="0"/>
              </a:spcAft>
              <a:buClr>
                <a:schemeClr val="dk1"/>
              </a:buClr>
              <a:buSzPts val="1250"/>
              <a:buFont typeface="Roboto"/>
              <a:buChar char="●"/>
            </a:pPr>
            <a:r>
              <a:rPr b="1" i="1" lang="en" sz="1250">
                <a:solidFill>
                  <a:schemeClr val="dk1"/>
                </a:solidFill>
                <a:latin typeface="Montserrat"/>
                <a:ea typeface="Montserrat"/>
                <a:cs typeface="Montserrat"/>
                <a:sym typeface="Montserrat"/>
              </a:rPr>
              <a:t>Prolonged pressure on the vulva and perineum</a:t>
            </a:r>
            <a:r>
              <a:rPr lang="en" sz="1250">
                <a:solidFill>
                  <a:schemeClr val="dk1"/>
                </a:solidFill>
                <a:latin typeface="Montserrat"/>
                <a:ea typeface="Montserrat"/>
                <a:cs typeface="Montserrat"/>
                <a:sym typeface="Montserrat"/>
              </a:rPr>
              <a:t>. Switch out uncomfortable or poorly fitting chairs and avoid prolonged sitting on bicycle seats.</a:t>
            </a:r>
            <a:endParaRPr sz="1250">
              <a:solidFill>
                <a:schemeClr val="dk1"/>
              </a:solidFill>
              <a:latin typeface="Montserrat"/>
              <a:ea typeface="Montserrat"/>
              <a:cs typeface="Montserrat"/>
              <a:sym typeface="Montserrat"/>
            </a:endParaRPr>
          </a:p>
          <a:p>
            <a:pPr indent="0" lvl="0" marL="457200" rtl="0" algn="l">
              <a:spcBef>
                <a:spcPts val="0"/>
              </a:spcBef>
              <a:spcAft>
                <a:spcPts val="0"/>
              </a:spcAft>
              <a:buNone/>
            </a:pPr>
            <a:r>
              <a:t/>
            </a:r>
            <a:endParaRPr sz="1250">
              <a:solidFill>
                <a:schemeClr val="dk1"/>
              </a:solidFill>
              <a:latin typeface="Montserrat"/>
              <a:ea typeface="Montserrat"/>
              <a:cs typeface="Montserrat"/>
              <a:sym typeface="Montserrat"/>
            </a:endParaRPr>
          </a:p>
          <a:p>
            <a:pPr indent="-307975" lvl="0" marL="457200" rtl="0" algn="l">
              <a:spcBef>
                <a:spcPts val="0"/>
              </a:spcBef>
              <a:spcAft>
                <a:spcPts val="0"/>
              </a:spcAft>
              <a:buClr>
                <a:schemeClr val="dk1"/>
              </a:buClr>
              <a:buSzPts val="1250"/>
              <a:buFont typeface="Roboto"/>
              <a:buChar char="●"/>
            </a:pPr>
            <a:r>
              <a:rPr b="1" i="1" lang="en" sz="1250">
                <a:solidFill>
                  <a:schemeClr val="dk1"/>
                </a:solidFill>
                <a:latin typeface="Montserrat"/>
                <a:ea typeface="Montserrat"/>
                <a:cs typeface="Montserrat"/>
                <a:sym typeface="Montserrat"/>
              </a:rPr>
              <a:t>Highly chlorinated pools and hot tubs </a:t>
            </a:r>
            <a:r>
              <a:rPr lang="en" sz="1250">
                <a:solidFill>
                  <a:schemeClr val="dk1"/>
                </a:solidFill>
                <a:latin typeface="Montserrat"/>
                <a:ea typeface="Montserrat"/>
                <a:cs typeface="Montserrat"/>
                <a:sym typeface="Montserrat"/>
              </a:rPr>
              <a:t>as they can irritate sensitive vulvar skin.</a:t>
            </a:r>
            <a:endParaRPr sz="1250">
              <a:solidFill>
                <a:schemeClr val="dk1"/>
              </a:solidFill>
              <a:latin typeface="Montserrat"/>
              <a:ea typeface="Montserrat"/>
              <a:cs typeface="Montserrat"/>
              <a:sym typeface="Montserrat"/>
            </a:endParaRPr>
          </a:p>
        </p:txBody>
      </p:sp>
      <p:pic>
        <p:nvPicPr>
          <p:cNvPr id="250" name="Google Shape;250;p30"/>
          <p:cNvPicPr preferRelativeResize="0"/>
          <p:nvPr/>
        </p:nvPicPr>
        <p:blipFill>
          <a:blip r:embed="rId4">
            <a:alphaModFix/>
          </a:blip>
          <a:stretch>
            <a:fillRect/>
          </a:stretch>
        </p:blipFill>
        <p:spPr>
          <a:xfrm>
            <a:off x="175050" y="9521028"/>
            <a:ext cx="434550" cy="434550"/>
          </a:xfrm>
          <a:prstGeom prst="rect">
            <a:avLst/>
          </a:prstGeom>
          <a:noFill/>
          <a:ln>
            <a:noFill/>
          </a:ln>
        </p:spPr>
      </p:pic>
      <p:sp>
        <p:nvSpPr>
          <p:cNvPr id="251" name="Google Shape;251;p30"/>
          <p:cNvSpPr txBox="1"/>
          <p:nvPr/>
        </p:nvSpPr>
        <p:spPr>
          <a:xfrm>
            <a:off x="609600" y="9634925"/>
            <a:ext cx="4881000" cy="388500"/>
          </a:xfrm>
          <a:prstGeom prst="rect">
            <a:avLst/>
          </a:prstGeom>
          <a:noFill/>
          <a:ln>
            <a:noFill/>
          </a:ln>
        </p:spPr>
        <p:txBody>
          <a:bodyPr anchorCtr="0" anchor="t" bIns="91425" lIns="91425" spcFirstLastPara="1" rIns="91425" wrap="square" tIns="91425">
            <a:noAutofit/>
          </a:bodyPr>
          <a:lstStyle/>
          <a:p>
            <a:pPr indent="0" lvl="0" marL="12700" rtl="0" algn="l">
              <a:spcBef>
                <a:spcPts val="0"/>
              </a:spcBef>
              <a:spcAft>
                <a:spcPts val="0"/>
              </a:spcAft>
              <a:buClr>
                <a:schemeClr val="dk1"/>
              </a:buClr>
              <a:buSzPts val="1100"/>
              <a:buFont typeface="Arial"/>
              <a:buNone/>
            </a:pPr>
            <a:r>
              <a:rPr lang="en" sz="1000">
                <a:solidFill>
                  <a:schemeClr val="hlink"/>
                </a:solidFill>
                <a:latin typeface="Roboto"/>
                <a:ea typeface="Roboto"/>
                <a:cs typeface="Roboto"/>
                <a:sym typeface="Roboto"/>
              </a:rPr>
              <a:t>©  Body Harmony Physical Therapy, PLLC (2021) - All Rights Reserved</a:t>
            </a:r>
            <a:endParaRPr sz="1000">
              <a:solidFill>
                <a:schemeClr val="dk1"/>
              </a:solidFill>
              <a:latin typeface="Roboto"/>
              <a:ea typeface="Roboto"/>
              <a:cs typeface="Roboto"/>
              <a:sym typeface="Roboto"/>
            </a:endParaRPr>
          </a:p>
          <a:p>
            <a:pPr indent="0" lvl="0" marL="12700" rtl="0" algn="l">
              <a:spcBef>
                <a:spcPts val="0"/>
              </a:spcBef>
              <a:spcAft>
                <a:spcPts val="0"/>
              </a:spcAft>
              <a:buNone/>
            </a:pPr>
            <a:r>
              <a:t/>
            </a:r>
            <a:endParaRPr sz="1000">
              <a:solidFill>
                <a:schemeClr val="hlink"/>
              </a:solidFill>
              <a:latin typeface="Roboto"/>
              <a:ea typeface="Roboto"/>
              <a:cs typeface="Roboto"/>
              <a:sym typeface="Roboto"/>
            </a:endParaRPr>
          </a:p>
        </p:txBody>
      </p:sp>
      <p:sp>
        <p:nvSpPr>
          <p:cNvPr id="252" name="Google Shape;252;p30"/>
          <p:cNvSpPr txBox="1"/>
          <p:nvPr/>
        </p:nvSpPr>
        <p:spPr>
          <a:xfrm>
            <a:off x="260600" y="1976125"/>
            <a:ext cx="3171600" cy="728100"/>
          </a:xfrm>
          <a:prstGeom prst="rect">
            <a:avLst/>
          </a:prstGeom>
          <a:noFill/>
          <a:ln>
            <a:noFill/>
          </a:ln>
        </p:spPr>
        <p:txBody>
          <a:bodyPr anchorCtr="0" anchor="t" bIns="91425" lIns="91425" spcFirstLastPara="1" rIns="91425" wrap="square" tIns="91425">
            <a:noAutofit/>
          </a:bodyPr>
          <a:lstStyle/>
          <a:p>
            <a:pPr indent="-307975" lvl="0" marL="457200" rtl="0" algn="l">
              <a:spcBef>
                <a:spcPts val="0"/>
              </a:spcBef>
              <a:spcAft>
                <a:spcPts val="0"/>
              </a:spcAft>
              <a:buSzPts val="1250"/>
              <a:buFont typeface="Roboto"/>
              <a:buChar char="●"/>
            </a:pPr>
            <a:r>
              <a:rPr lang="en" sz="1250">
                <a:latin typeface="Montserrat"/>
                <a:ea typeface="Montserrat"/>
                <a:cs typeface="Montserrat"/>
                <a:sym typeface="Montserrat"/>
              </a:rPr>
              <a:t>Select</a:t>
            </a:r>
            <a:r>
              <a:rPr lang="en" sz="1250">
                <a:latin typeface="Montserrat"/>
                <a:ea typeface="Montserrat"/>
                <a:cs typeface="Montserrat"/>
                <a:sym typeface="Montserrat"/>
              </a:rPr>
              <a:t> </a:t>
            </a:r>
            <a:r>
              <a:rPr b="1" i="1" lang="en" sz="1250">
                <a:latin typeface="Montserrat"/>
                <a:ea typeface="Montserrat"/>
                <a:cs typeface="Montserrat"/>
                <a:sym typeface="Montserrat"/>
              </a:rPr>
              <a:t>natural, breathable materials for undergarments</a:t>
            </a:r>
            <a:r>
              <a:rPr lang="en" sz="1250">
                <a:latin typeface="Montserrat"/>
                <a:ea typeface="Montserrat"/>
                <a:cs typeface="Montserrat"/>
                <a:sym typeface="Montserrat"/>
              </a:rPr>
              <a:t> and </a:t>
            </a:r>
            <a:r>
              <a:rPr lang="en" sz="1250">
                <a:latin typeface="Montserrat"/>
                <a:ea typeface="Montserrat"/>
                <a:cs typeface="Montserrat"/>
                <a:sym typeface="Montserrat"/>
              </a:rPr>
              <a:t>feminine</a:t>
            </a:r>
            <a:r>
              <a:rPr lang="en" sz="1250">
                <a:latin typeface="Montserrat"/>
                <a:ea typeface="Montserrat"/>
                <a:cs typeface="Montserrat"/>
                <a:sym typeface="Montserrat"/>
              </a:rPr>
              <a:t> hygiene products, such as </a:t>
            </a:r>
            <a:r>
              <a:rPr b="1" i="1" lang="en" sz="1250">
                <a:latin typeface="Montserrat"/>
                <a:ea typeface="Montserrat"/>
                <a:cs typeface="Montserrat"/>
                <a:sym typeface="Montserrat"/>
              </a:rPr>
              <a:t>cotton</a:t>
            </a:r>
            <a:r>
              <a:rPr i="1" lang="en" sz="1250">
                <a:latin typeface="Montserrat"/>
                <a:ea typeface="Montserrat"/>
                <a:cs typeface="Montserrat"/>
                <a:sym typeface="Montserrat"/>
              </a:rPr>
              <a:t>.</a:t>
            </a:r>
            <a:r>
              <a:rPr i="1" lang="en" sz="1250">
                <a:latin typeface="Montserrat"/>
                <a:ea typeface="Montserrat"/>
                <a:cs typeface="Montserrat"/>
                <a:sym typeface="Montserrat"/>
              </a:rPr>
              <a:t> </a:t>
            </a:r>
            <a:endParaRPr i="1" sz="1250">
              <a:latin typeface="Montserrat"/>
              <a:ea typeface="Montserrat"/>
              <a:cs typeface="Montserrat"/>
              <a:sym typeface="Montserrat"/>
            </a:endParaRPr>
          </a:p>
          <a:p>
            <a:pPr indent="0" lvl="0" marL="457200" rtl="0" algn="l">
              <a:spcBef>
                <a:spcPts val="0"/>
              </a:spcBef>
              <a:spcAft>
                <a:spcPts val="0"/>
              </a:spcAft>
              <a:buNone/>
            </a:pPr>
            <a:r>
              <a:t/>
            </a:r>
            <a:endParaRPr sz="1250">
              <a:latin typeface="Montserrat"/>
              <a:ea typeface="Montserrat"/>
              <a:cs typeface="Montserrat"/>
              <a:sym typeface="Montserrat"/>
            </a:endParaRPr>
          </a:p>
          <a:p>
            <a:pPr indent="-307975" lvl="0" marL="457200" rtl="0" algn="l">
              <a:spcBef>
                <a:spcPts val="0"/>
              </a:spcBef>
              <a:spcAft>
                <a:spcPts val="0"/>
              </a:spcAft>
              <a:buSzPts val="1250"/>
              <a:buFont typeface="Roboto"/>
              <a:buChar char="●"/>
            </a:pPr>
            <a:r>
              <a:rPr lang="en" sz="1250">
                <a:latin typeface="Montserrat"/>
                <a:ea typeface="Montserrat"/>
                <a:cs typeface="Montserrat"/>
                <a:sym typeface="Montserrat"/>
              </a:rPr>
              <a:t>Wear </a:t>
            </a:r>
            <a:r>
              <a:rPr b="1" i="1" lang="en" sz="1250">
                <a:latin typeface="Montserrat"/>
                <a:ea typeface="Montserrat"/>
                <a:cs typeface="Montserrat"/>
                <a:sym typeface="Montserrat"/>
              </a:rPr>
              <a:t>loose fitting</a:t>
            </a:r>
            <a:r>
              <a:rPr lang="en" sz="1250">
                <a:latin typeface="Montserrat"/>
                <a:ea typeface="Montserrat"/>
                <a:cs typeface="Montserrat"/>
                <a:sym typeface="Montserrat"/>
              </a:rPr>
              <a:t> pants, shorts, or skirts.</a:t>
            </a:r>
            <a:endParaRPr sz="1250">
              <a:latin typeface="Montserrat"/>
              <a:ea typeface="Montserrat"/>
              <a:cs typeface="Montserrat"/>
              <a:sym typeface="Montserrat"/>
            </a:endParaRPr>
          </a:p>
          <a:p>
            <a:pPr indent="0" lvl="0" marL="457200" rtl="0" algn="l">
              <a:spcBef>
                <a:spcPts val="0"/>
              </a:spcBef>
              <a:spcAft>
                <a:spcPts val="0"/>
              </a:spcAft>
              <a:buNone/>
            </a:pPr>
            <a:r>
              <a:t/>
            </a:r>
            <a:endParaRPr sz="1250">
              <a:latin typeface="Montserrat"/>
              <a:ea typeface="Montserrat"/>
              <a:cs typeface="Montserrat"/>
              <a:sym typeface="Montserrat"/>
            </a:endParaRPr>
          </a:p>
          <a:p>
            <a:pPr indent="-307975" lvl="0" marL="457200" rtl="0" algn="l">
              <a:spcBef>
                <a:spcPts val="0"/>
              </a:spcBef>
              <a:spcAft>
                <a:spcPts val="0"/>
              </a:spcAft>
              <a:buSzPts val="1250"/>
              <a:buFont typeface="Roboto"/>
              <a:buChar char="●"/>
            </a:pPr>
            <a:r>
              <a:rPr lang="en" sz="1250">
                <a:latin typeface="Montserrat"/>
                <a:ea typeface="Montserrat"/>
                <a:cs typeface="Montserrat"/>
                <a:sym typeface="Montserrat"/>
              </a:rPr>
              <a:t>Wash clothing and bedding with </a:t>
            </a:r>
            <a:r>
              <a:rPr b="1" i="1" lang="en" sz="1250">
                <a:latin typeface="Montserrat"/>
                <a:ea typeface="Montserrat"/>
                <a:cs typeface="Montserrat"/>
                <a:sym typeface="Montserrat"/>
              </a:rPr>
              <a:t>unscented detergents</a:t>
            </a:r>
            <a:r>
              <a:rPr lang="en" sz="1250">
                <a:latin typeface="Montserrat"/>
                <a:ea typeface="Montserrat"/>
                <a:cs typeface="Montserrat"/>
                <a:sym typeface="Montserrat"/>
              </a:rPr>
              <a:t>. For sensitive, be sure to rinse twice. </a:t>
            </a:r>
            <a:endParaRPr sz="1250">
              <a:latin typeface="Montserrat"/>
              <a:ea typeface="Montserrat"/>
              <a:cs typeface="Montserrat"/>
              <a:sym typeface="Montserrat"/>
            </a:endParaRPr>
          </a:p>
          <a:p>
            <a:pPr indent="0" lvl="0" marL="457200" rtl="0" algn="l">
              <a:spcBef>
                <a:spcPts val="0"/>
              </a:spcBef>
              <a:spcAft>
                <a:spcPts val="0"/>
              </a:spcAft>
              <a:buNone/>
            </a:pPr>
            <a:r>
              <a:t/>
            </a:r>
            <a:endParaRPr sz="1250">
              <a:latin typeface="Montserrat"/>
              <a:ea typeface="Montserrat"/>
              <a:cs typeface="Montserrat"/>
              <a:sym typeface="Montserrat"/>
            </a:endParaRPr>
          </a:p>
          <a:p>
            <a:pPr indent="-307975" lvl="0" marL="457200" rtl="0" algn="l">
              <a:spcBef>
                <a:spcPts val="0"/>
              </a:spcBef>
              <a:spcAft>
                <a:spcPts val="0"/>
              </a:spcAft>
              <a:buSzPts val="1250"/>
              <a:buFont typeface="Roboto"/>
              <a:buChar char="●"/>
            </a:pPr>
            <a:r>
              <a:rPr b="1" i="1" lang="en" sz="1250">
                <a:latin typeface="Montserrat"/>
                <a:ea typeface="Montserrat"/>
                <a:cs typeface="Montserrat"/>
                <a:sym typeface="Montserrat"/>
              </a:rPr>
              <a:t>Gently wash the vulva </a:t>
            </a:r>
            <a:r>
              <a:rPr lang="en" sz="1250">
                <a:latin typeface="Montserrat"/>
                <a:ea typeface="Montserrat"/>
                <a:cs typeface="Montserrat"/>
                <a:sym typeface="Montserrat"/>
              </a:rPr>
              <a:t>(the </a:t>
            </a:r>
            <a:r>
              <a:rPr i="1" lang="en" sz="1250">
                <a:latin typeface="Montserrat"/>
                <a:ea typeface="Montserrat"/>
                <a:cs typeface="Montserrat"/>
                <a:sym typeface="Montserrat"/>
              </a:rPr>
              <a:t>external</a:t>
            </a:r>
            <a:r>
              <a:rPr lang="en" sz="1250">
                <a:latin typeface="Montserrat"/>
                <a:ea typeface="Montserrat"/>
                <a:cs typeface="Montserrat"/>
                <a:sym typeface="Montserrat"/>
              </a:rPr>
              <a:t> genitalia) </a:t>
            </a:r>
            <a:r>
              <a:rPr b="1" i="1" lang="en" sz="1250">
                <a:latin typeface="Montserrat"/>
                <a:ea typeface="Montserrat"/>
                <a:cs typeface="Montserrat"/>
                <a:sym typeface="Montserrat"/>
              </a:rPr>
              <a:t>with lukewarm or cool water </a:t>
            </a:r>
            <a:r>
              <a:rPr lang="en" sz="1250">
                <a:latin typeface="Montserrat"/>
                <a:ea typeface="Montserrat"/>
                <a:cs typeface="Montserrat"/>
                <a:sym typeface="Montserrat"/>
              </a:rPr>
              <a:t>using the fingertips. Pat dry as needed. No rubbing! </a:t>
            </a:r>
            <a:endParaRPr sz="1250">
              <a:latin typeface="Montserrat"/>
              <a:ea typeface="Montserrat"/>
              <a:cs typeface="Montserrat"/>
              <a:sym typeface="Montserrat"/>
            </a:endParaRPr>
          </a:p>
          <a:p>
            <a:pPr indent="0" lvl="0" marL="457200" rtl="0" algn="l">
              <a:spcBef>
                <a:spcPts val="0"/>
              </a:spcBef>
              <a:spcAft>
                <a:spcPts val="0"/>
              </a:spcAft>
              <a:buNone/>
            </a:pPr>
            <a:r>
              <a:t/>
            </a:r>
            <a:endParaRPr sz="1250">
              <a:latin typeface="Montserrat"/>
              <a:ea typeface="Montserrat"/>
              <a:cs typeface="Montserrat"/>
              <a:sym typeface="Montserrat"/>
            </a:endParaRPr>
          </a:p>
          <a:p>
            <a:pPr indent="-307975" lvl="0" marL="457200" rtl="0" algn="l">
              <a:spcBef>
                <a:spcPts val="0"/>
              </a:spcBef>
              <a:spcAft>
                <a:spcPts val="0"/>
              </a:spcAft>
              <a:buSzPts val="1250"/>
              <a:buFont typeface="Roboto"/>
              <a:buChar char="●"/>
            </a:pPr>
            <a:r>
              <a:rPr lang="en" sz="1250">
                <a:latin typeface="Montserrat"/>
                <a:ea typeface="Montserrat"/>
                <a:cs typeface="Montserrat"/>
                <a:sym typeface="Montserrat"/>
              </a:rPr>
              <a:t>Use  </a:t>
            </a:r>
            <a:r>
              <a:rPr b="1" i="1" lang="en" sz="1250">
                <a:latin typeface="Montserrat"/>
                <a:ea typeface="Montserrat"/>
                <a:cs typeface="Montserrat"/>
                <a:sym typeface="Montserrat"/>
              </a:rPr>
              <a:t>fragrance-free pH neutral soap</a:t>
            </a:r>
            <a:r>
              <a:rPr lang="en" sz="1250">
                <a:latin typeface="Montserrat"/>
                <a:ea typeface="Montserrat"/>
                <a:cs typeface="Montserrat"/>
                <a:sym typeface="Montserrat"/>
              </a:rPr>
              <a:t> for washing your body.</a:t>
            </a:r>
            <a:endParaRPr sz="1250">
              <a:latin typeface="Montserrat"/>
              <a:ea typeface="Montserrat"/>
              <a:cs typeface="Montserrat"/>
              <a:sym typeface="Montserrat"/>
            </a:endParaRPr>
          </a:p>
          <a:p>
            <a:pPr indent="0" lvl="0" marL="457200" rtl="0" algn="l">
              <a:spcBef>
                <a:spcPts val="0"/>
              </a:spcBef>
              <a:spcAft>
                <a:spcPts val="0"/>
              </a:spcAft>
              <a:buNone/>
            </a:pPr>
            <a:r>
              <a:t/>
            </a:r>
            <a:endParaRPr sz="1250">
              <a:latin typeface="Montserrat"/>
              <a:ea typeface="Montserrat"/>
              <a:cs typeface="Montserrat"/>
              <a:sym typeface="Montserrat"/>
            </a:endParaRPr>
          </a:p>
          <a:p>
            <a:pPr indent="-307975" lvl="0" marL="457200" rtl="0" algn="l">
              <a:spcBef>
                <a:spcPts val="0"/>
              </a:spcBef>
              <a:spcAft>
                <a:spcPts val="0"/>
              </a:spcAft>
              <a:buSzPts val="1250"/>
              <a:buFont typeface="Roboto"/>
              <a:buChar char="●"/>
            </a:pPr>
            <a:r>
              <a:rPr b="1" i="1" lang="en" sz="1250">
                <a:latin typeface="Montserrat"/>
                <a:ea typeface="Montserrat"/>
                <a:cs typeface="Montserrat"/>
                <a:sym typeface="Montserrat"/>
              </a:rPr>
              <a:t>Alternate periods of sitting with periods of standing or movement.</a:t>
            </a:r>
            <a:r>
              <a:rPr lang="en" sz="1250">
                <a:latin typeface="Montserrat"/>
                <a:ea typeface="Montserrat"/>
                <a:cs typeface="Montserrat"/>
                <a:sym typeface="Montserrat"/>
              </a:rPr>
              <a:t> If you have a desk job, take regular standing breaks and be sure to use ergonomic seats and cushions.</a:t>
            </a:r>
            <a:endParaRPr sz="1250">
              <a:latin typeface="Montserrat"/>
              <a:ea typeface="Montserrat"/>
              <a:cs typeface="Montserrat"/>
              <a:sym typeface="Montserrat"/>
            </a:endParaRPr>
          </a:p>
          <a:p>
            <a:pPr indent="0" lvl="0" marL="457200" rtl="0" algn="l">
              <a:spcBef>
                <a:spcPts val="0"/>
              </a:spcBef>
              <a:spcAft>
                <a:spcPts val="0"/>
              </a:spcAft>
              <a:buNone/>
            </a:pPr>
            <a:r>
              <a:t/>
            </a:r>
            <a:endParaRPr sz="1250">
              <a:latin typeface="Montserrat"/>
              <a:ea typeface="Montserrat"/>
              <a:cs typeface="Montserrat"/>
              <a:sym typeface="Montserrat"/>
            </a:endParaRPr>
          </a:p>
          <a:p>
            <a:pPr indent="-307975" lvl="0" marL="457200" rtl="0" algn="l">
              <a:spcBef>
                <a:spcPts val="0"/>
              </a:spcBef>
              <a:spcAft>
                <a:spcPts val="0"/>
              </a:spcAft>
              <a:buSzPts val="1250"/>
              <a:buFont typeface="Roboto"/>
              <a:buChar char="●"/>
            </a:pPr>
            <a:r>
              <a:rPr lang="en" sz="1250">
                <a:latin typeface="Montserrat"/>
                <a:ea typeface="Montserrat"/>
                <a:cs typeface="Montserrat"/>
                <a:sym typeface="Montserrat"/>
              </a:rPr>
              <a:t>Focus on an </a:t>
            </a:r>
            <a:r>
              <a:rPr b="1" i="1" lang="en" sz="1250">
                <a:latin typeface="Montserrat"/>
                <a:ea typeface="Montserrat"/>
                <a:cs typeface="Montserrat"/>
                <a:sym typeface="Montserrat"/>
              </a:rPr>
              <a:t>exercise routine that doesn’t place pressure on the vulva.</a:t>
            </a:r>
            <a:r>
              <a:rPr lang="en" sz="1250">
                <a:latin typeface="Montserrat"/>
                <a:ea typeface="Montserrat"/>
                <a:cs typeface="Montserrat"/>
                <a:sym typeface="Montserrat"/>
              </a:rPr>
              <a:t> Walking and/or running are better alternatives to cycling/biking.</a:t>
            </a:r>
            <a:endParaRPr sz="1250">
              <a:latin typeface="Montserrat"/>
              <a:ea typeface="Montserrat"/>
              <a:cs typeface="Montserrat"/>
              <a:sym typeface="Montserrat"/>
            </a:endParaRPr>
          </a:p>
        </p:txBody>
      </p:sp>
      <p:sp>
        <p:nvSpPr>
          <p:cNvPr id="253" name="Google Shape;253;p30"/>
          <p:cNvSpPr txBox="1"/>
          <p:nvPr/>
        </p:nvSpPr>
        <p:spPr>
          <a:xfrm>
            <a:off x="260600" y="1489925"/>
            <a:ext cx="3087000" cy="729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000">
                <a:solidFill>
                  <a:srgbClr val="76A5AF"/>
                </a:solidFill>
                <a:latin typeface="Roboto"/>
                <a:ea typeface="Roboto"/>
                <a:cs typeface="Roboto"/>
                <a:sym typeface="Roboto"/>
              </a:rPr>
              <a:t>For a healthy vulva: </a:t>
            </a:r>
            <a:endParaRPr b="1" sz="2000">
              <a:solidFill>
                <a:srgbClr val="76A5AF"/>
              </a:solidFill>
              <a:latin typeface="Roboto"/>
              <a:ea typeface="Roboto"/>
              <a:cs typeface="Roboto"/>
              <a:sym typeface="Roboto"/>
            </a:endParaRPr>
          </a:p>
        </p:txBody>
      </p:sp>
      <p:sp>
        <p:nvSpPr>
          <p:cNvPr id="254" name="Google Shape;254;p30"/>
          <p:cNvSpPr txBox="1"/>
          <p:nvPr/>
        </p:nvSpPr>
        <p:spPr>
          <a:xfrm>
            <a:off x="3886200" y="1489925"/>
            <a:ext cx="3087000" cy="729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000">
                <a:solidFill>
                  <a:srgbClr val="76A5AF"/>
                </a:solidFill>
                <a:latin typeface="Roboto"/>
                <a:ea typeface="Roboto"/>
                <a:cs typeface="Roboto"/>
                <a:sym typeface="Roboto"/>
              </a:rPr>
              <a:t>Be sure to Avoid:</a:t>
            </a:r>
            <a:endParaRPr b="1" sz="2000">
              <a:solidFill>
                <a:srgbClr val="76A5AF"/>
              </a:solidFill>
              <a:latin typeface="Roboto"/>
              <a:ea typeface="Roboto"/>
              <a:cs typeface="Roboto"/>
              <a:sym typeface="Roboto"/>
            </a:endParaRPr>
          </a:p>
        </p:txBody>
      </p:sp>
      <p:sp>
        <p:nvSpPr>
          <p:cNvPr id="255" name="Google Shape;255;p30"/>
          <p:cNvSpPr txBox="1"/>
          <p:nvPr/>
        </p:nvSpPr>
        <p:spPr>
          <a:xfrm>
            <a:off x="609600" y="9192700"/>
            <a:ext cx="6240000" cy="285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900">
                <a:latin typeface="Roboto"/>
                <a:ea typeface="Roboto"/>
                <a:cs typeface="Roboto"/>
                <a:sym typeface="Roboto"/>
              </a:rPr>
              <a:t>Adapted</a:t>
            </a:r>
            <a:r>
              <a:rPr lang="en" sz="900">
                <a:latin typeface="Roboto"/>
                <a:ea typeface="Roboto"/>
                <a:cs typeface="Roboto"/>
                <a:sym typeface="Roboto"/>
              </a:rPr>
              <a:t> from Kathe Wallace’s “Vulvar Care and Best Hygiene Practices”</a:t>
            </a:r>
            <a:endParaRPr sz="900">
              <a:latin typeface="Roboto"/>
              <a:ea typeface="Roboto"/>
              <a:cs typeface="Roboto"/>
              <a:sym typeface="Roboto"/>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9" name="Shape 259"/>
        <p:cNvGrpSpPr/>
        <p:nvPr/>
      </p:nvGrpSpPr>
      <p:grpSpPr>
        <a:xfrm>
          <a:off x="0" y="0"/>
          <a:ext cx="0" cy="0"/>
          <a:chOff x="0" y="0"/>
          <a:chExt cx="0" cy="0"/>
        </a:xfrm>
      </p:grpSpPr>
      <p:pic>
        <p:nvPicPr>
          <p:cNvPr id="260" name="Google Shape;260;p31"/>
          <p:cNvPicPr preferRelativeResize="0"/>
          <p:nvPr/>
        </p:nvPicPr>
        <p:blipFill rotWithShape="1">
          <a:blip r:embed="rId3">
            <a:alphaModFix/>
          </a:blip>
          <a:srcRect b="0" l="39" r="39" t="0"/>
          <a:stretch/>
        </p:blipFill>
        <p:spPr>
          <a:xfrm>
            <a:off x="0" y="8"/>
            <a:ext cx="7772396" cy="5186135"/>
          </a:xfrm>
          <a:prstGeom prst="rect">
            <a:avLst/>
          </a:prstGeom>
          <a:noFill/>
          <a:ln>
            <a:noFill/>
          </a:ln>
        </p:spPr>
      </p:pic>
      <p:sp>
        <p:nvSpPr>
          <p:cNvPr id="261" name="Google Shape;261;p31"/>
          <p:cNvSpPr txBox="1"/>
          <p:nvPr/>
        </p:nvSpPr>
        <p:spPr>
          <a:xfrm>
            <a:off x="7238997" y="9622225"/>
            <a:ext cx="153000" cy="147300"/>
          </a:xfrm>
          <a:prstGeom prst="rect">
            <a:avLst/>
          </a:prstGeom>
          <a:noFill/>
          <a:ln>
            <a:noFill/>
          </a:ln>
        </p:spPr>
        <p:txBody>
          <a:bodyPr anchorCtr="0" anchor="t" bIns="0" lIns="0" spcFirstLastPara="1" rIns="0" wrap="square" tIns="12700">
            <a:noAutofit/>
          </a:bodyPr>
          <a:lstStyle/>
          <a:p>
            <a:pPr indent="0" lvl="0" marL="12700" marR="0" rtl="0" algn="l">
              <a:lnSpc>
                <a:spcPct val="100000"/>
              </a:lnSpc>
              <a:spcBef>
                <a:spcPts val="0"/>
              </a:spcBef>
              <a:spcAft>
                <a:spcPts val="0"/>
              </a:spcAft>
              <a:buNone/>
            </a:pPr>
            <a:r>
              <a:rPr lang="en" sz="800">
                <a:solidFill>
                  <a:schemeClr val="dk1"/>
                </a:solidFill>
                <a:latin typeface="Avenir"/>
                <a:ea typeface="Avenir"/>
                <a:cs typeface="Avenir"/>
                <a:sym typeface="Avenir"/>
              </a:rPr>
              <a:t>13</a:t>
            </a:r>
            <a:endParaRPr sz="800">
              <a:solidFill>
                <a:schemeClr val="dk1"/>
              </a:solidFill>
              <a:latin typeface="Avenir"/>
              <a:ea typeface="Avenir"/>
              <a:cs typeface="Avenir"/>
              <a:sym typeface="Avenir"/>
            </a:endParaRPr>
          </a:p>
        </p:txBody>
      </p:sp>
      <p:sp>
        <p:nvSpPr>
          <p:cNvPr id="262" name="Google Shape;262;p31"/>
          <p:cNvSpPr/>
          <p:nvPr/>
        </p:nvSpPr>
        <p:spPr>
          <a:xfrm>
            <a:off x="856616" y="4743700"/>
            <a:ext cx="6059170" cy="4881880"/>
          </a:xfrm>
          <a:custGeom>
            <a:rect b="b" l="l" r="r" t="t"/>
            <a:pathLst>
              <a:path extrusionOk="0" h="4881880" w="6059170">
                <a:moveTo>
                  <a:pt x="0" y="4881880"/>
                </a:moveTo>
                <a:lnTo>
                  <a:pt x="6058916" y="4881880"/>
                </a:lnTo>
                <a:lnTo>
                  <a:pt x="6058916" y="0"/>
                </a:lnTo>
                <a:lnTo>
                  <a:pt x="0" y="0"/>
                </a:lnTo>
                <a:lnTo>
                  <a:pt x="0" y="488188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63" name="Google Shape;263;p31"/>
          <p:cNvSpPr txBox="1"/>
          <p:nvPr/>
        </p:nvSpPr>
        <p:spPr>
          <a:xfrm>
            <a:off x="856766" y="4743700"/>
            <a:ext cx="6059100" cy="4557900"/>
          </a:xfrm>
          <a:prstGeom prst="rect">
            <a:avLst/>
          </a:prstGeom>
          <a:noFill/>
          <a:ln cap="flat" cmpd="sng" w="12700">
            <a:solidFill>
              <a:srgbClr val="9B2269"/>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None/>
            </a:pPr>
            <a:r>
              <a:t/>
            </a:r>
            <a:endParaRPr sz="1600">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None/>
            </a:pPr>
            <a:r>
              <a:t/>
            </a:r>
            <a:endParaRPr sz="1600">
              <a:solidFill>
                <a:schemeClr val="dk1"/>
              </a:solidFill>
              <a:latin typeface="Times New Roman"/>
              <a:ea typeface="Times New Roman"/>
              <a:cs typeface="Times New Roman"/>
              <a:sym typeface="Times New Roman"/>
            </a:endParaRPr>
          </a:p>
          <a:p>
            <a:pPr indent="0" lvl="0" marL="0" marR="0" rtl="0" algn="ctr">
              <a:lnSpc>
                <a:spcPct val="100000"/>
              </a:lnSpc>
              <a:spcBef>
                <a:spcPts val="0"/>
              </a:spcBef>
              <a:spcAft>
                <a:spcPts val="0"/>
              </a:spcAft>
              <a:buNone/>
            </a:pPr>
            <a:r>
              <a:t/>
            </a:r>
            <a:endParaRPr sz="1600">
              <a:solidFill>
                <a:schemeClr val="dk1"/>
              </a:solidFill>
              <a:latin typeface="Times New Roman"/>
              <a:ea typeface="Times New Roman"/>
              <a:cs typeface="Times New Roman"/>
              <a:sym typeface="Times New Roman"/>
            </a:endParaRPr>
          </a:p>
          <a:p>
            <a:pPr indent="0" lvl="0" marL="17145" marR="0" rtl="0" algn="ctr">
              <a:lnSpc>
                <a:spcPct val="100000"/>
              </a:lnSpc>
              <a:spcBef>
                <a:spcPts val="1215"/>
              </a:spcBef>
              <a:spcAft>
                <a:spcPts val="0"/>
              </a:spcAft>
              <a:buNone/>
            </a:pPr>
            <a:r>
              <a:rPr lang="en" sz="1400">
                <a:solidFill>
                  <a:srgbClr val="232323"/>
                </a:solidFill>
                <a:latin typeface="Roboto"/>
                <a:ea typeface="Roboto"/>
                <a:cs typeface="Roboto"/>
                <a:sym typeface="Roboto"/>
              </a:rPr>
              <a:t>CHAPTER 0</a:t>
            </a:r>
            <a:r>
              <a:rPr lang="en">
                <a:solidFill>
                  <a:srgbClr val="232323"/>
                </a:solidFill>
                <a:latin typeface="Roboto"/>
                <a:ea typeface="Roboto"/>
                <a:cs typeface="Roboto"/>
                <a:sym typeface="Roboto"/>
              </a:rPr>
              <a:t>3</a:t>
            </a:r>
            <a:endParaRPr sz="1400">
              <a:solidFill>
                <a:schemeClr val="dk1"/>
              </a:solidFill>
              <a:latin typeface="Roboto"/>
              <a:ea typeface="Roboto"/>
              <a:cs typeface="Roboto"/>
              <a:sym typeface="Roboto"/>
            </a:endParaRPr>
          </a:p>
          <a:p>
            <a:pPr indent="0" lvl="0" marL="0" marR="0" rtl="0" algn="ctr">
              <a:lnSpc>
                <a:spcPct val="100000"/>
              </a:lnSpc>
              <a:spcBef>
                <a:spcPts val="40"/>
              </a:spcBef>
              <a:spcAft>
                <a:spcPts val="0"/>
              </a:spcAft>
              <a:buNone/>
            </a:pPr>
            <a:r>
              <a:t/>
            </a:r>
            <a:endParaRPr sz="1450">
              <a:solidFill>
                <a:schemeClr val="dk1"/>
              </a:solidFill>
              <a:latin typeface="Times New Roman"/>
              <a:ea typeface="Times New Roman"/>
              <a:cs typeface="Times New Roman"/>
              <a:sym typeface="Times New Roman"/>
            </a:endParaRPr>
          </a:p>
          <a:p>
            <a:pPr indent="0" lvl="0" marL="0" marR="0" rtl="0" algn="ctr">
              <a:lnSpc>
                <a:spcPct val="100000"/>
              </a:lnSpc>
              <a:spcBef>
                <a:spcPts val="0"/>
              </a:spcBef>
              <a:spcAft>
                <a:spcPts val="0"/>
              </a:spcAft>
              <a:buNone/>
            </a:pPr>
            <a:r>
              <a:rPr lang="en" sz="6500">
                <a:solidFill>
                  <a:srgbClr val="9B2269"/>
                </a:solidFill>
                <a:latin typeface="Roboto"/>
                <a:ea typeface="Roboto"/>
                <a:cs typeface="Roboto"/>
                <a:sym typeface="Roboto"/>
              </a:rPr>
              <a:t>Connect to Your Breath</a:t>
            </a:r>
            <a:endParaRPr sz="6500">
              <a:solidFill>
                <a:schemeClr val="dk1"/>
              </a:solidFill>
              <a:latin typeface="Roboto"/>
              <a:ea typeface="Roboto"/>
              <a:cs typeface="Roboto"/>
              <a:sym typeface="Roboto"/>
            </a:endParaRPr>
          </a:p>
          <a:p>
            <a:pPr indent="-635" lvl="0" marL="864235" marR="855343" rtl="0" algn="ctr">
              <a:lnSpc>
                <a:spcPct val="145800"/>
              </a:lnSpc>
              <a:spcBef>
                <a:spcPts val="2460"/>
              </a:spcBef>
              <a:spcAft>
                <a:spcPts val="0"/>
              </a:spcAft>
              <a:buNone/>
            </a:pPr>
            <a:r>
              <a:t/>
            </a:r>
            <a:endParaRPr sz="1200">
              <a:solidFill>
                <a:schemeClr val="dk1"/>
              </a:solidFill>
              <a:latin typeface="Roboto"/>
              <a:ea typeface="Roboto"/>
              <a:cs typeface="Roboto"/>
              <a:sym typeface="Roboto"/>
            </a:endParaRPr>
          </a:p>
        </p:txBody>
      </p:sp>
      <p:pic>
        <p:nvPicPr>
          <p:cNvPr id="264" name="Google Shape;264;p31"/>
          <p:cNvPicPr preferRelativeResize="0"/>
          <p:nvPr/>
        </p:nvPicPr>
        <p:blipFill>
          <a:blip r:embed="rId4">
            <a:alphaModFix/>
          </a:blip>
          <a:stretch>
            <a:fillRect/>
          </a:stretch>
        </p:blipFill>
        <p:spPr>
          <a:xfrm>
            <a:off x="175050" y="9521028"/>
            <a:ext cx="434550" cy="434550"/>
          </a:xfrm>
          <a:prstGeom prst="rect">
            <a:avLst/>
          </a:prstGeom>
          <a:noFill/>
          <a:ln>
            <a:noFill/>
          </a:ln>
        </p:spPr>
      </p:pic>
      <p:sp>
        <p:nvSpPr>
          <p:cNvPr id="265" name="Google Shape;265;p31"/>
          <p:cNvSpPr txBox="1"/>
          <p:nvPr/>
        </p:nvSpPr>
        <p:spPr>
          <a:xfrm>
            <a:off x="609600" y="9622225"/>
            <a:ext cx="5132400" cy="329400"/>
          </a:xfrm>
          <a:prstGeom prst="rect">
            <a:avLst/>
          </a:prstGeom>
          <a:noFill/>
          <a:ln>
            <a:noFill/>
          </a:ln>
        </p:spPr>
        <p:txBody>
          <a:bodyPr anchorCtr="0" anchor="t" bIns="91425" lIns="91425" spcFirstLastPara="1" rIns="91425" wrap="square" tIns="91425">
            <a:noAutofit/>
          </a:bodyPr>
          <a:lstStyle/>
          <a:p>
            <a:pPr indent="0" lvl="0" marL="12700" rtl="0" algn="l">
              <a:spcBef>
                <a:spcPts val="0"/>
              </a:spcBef>
              <a:spcAft>
                <a:spcPts val="0"/>
              </a:spcAft>
              <a:buClr>
                <a:schemeClr val="dk1"/>
              </a:buClr>
              <a:buSzPts val="1100"/>
              <a:buFont typeface="Arial"/>
              <a:buNone/>
            </a:pPr>
            <a:r>
              <a:rPr lang="en" sz="1000">
                <a:solidFill>
                  <a:schemeClr val="hlink"/>
                </a:solidFill>
                <a:latin typeface="Roboto"/>
                <a:ea typeface="Roboto"/>
                <a:cs typeface="Roboto"/>
                <a:sym typeface="Roboto"/>
              </a:rPr>
              <a:t>©  Body Harmony Physical Therapy, PLLC (2021) - All Rights Reserved</a:t>
            </a:r>
            <a:endParaRPr sz="1000">
              <a:solidFill>
                <a:schemeClr val="dk1"/>
              </a:solidFill>
              <a:latin typeface="Roboto"/>
              <a:ea typeface="Roboto"/>
              <a:cs typeface="Roboto"/>
              <a:sym typeface="Roboto"/>
            </a:endParaRPr>
          </a:p>
          <a:p>
            <a:pPr indent="0" lvl="0" marL="12700" rtl="0" algn="l">
              <a:spcBef>
                <a:spcPts val="0"/>
              </a:spcBef>
              <a:spcAft>
                <a:spcPts val="0"/>
              </a:spcAft>
              <a:buNone/>
            </a:pPr>
            <a:r>
              <a:t/>
            </a:r>
            <a:endParaRPr sz="1000">
              <a:solidFill>
                <a:schemeClr val="hlink"/>
              </a:solidFill>
              <a:latin typeface="Roboto"/>
              <a:ea typeface="Roboto"/>
              <a:cs typeface="Roboto"/>
              <a:sym typeface="Roboto"/>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269" name="Shape 269"/>
        <p:cNvGrpSpPr/>
        <p:nvPr/>
      </p:nvGrpSpPr>
      <p:grpSpPr>
        <a:xfrm>
          <a:off x="0" y="0"/>
          <a:ext cx="0" cy="0"/>
          <a:chOff x="0" y="0"/>
          <a:chExt cx="0" cy="0"/>
        </a:xfrm>
      </p:grpSpPr>
      <p:pic>
        <p:nvPicPr>
          <p:cNvPr id="270" name="Google Shape;270;p32"/>
          <p:cNvPicPr preferRelativeResize="0"/>
          <p:nvPr/>
        </p:nvPicPr>
        <p:blipFill>
          <a:blip r:embed="rId3">
            <a:alphaModFix/>
          </a:blip>
          <a:stretch>
            <a:fillRect/>
          </a:stretch>
        </p:blipFill>
        <p:spPr>
          <a:xfrm>
            <a:off x="1392775" y="4411575"/>
            <a:ext cx="4986846" cy="4973728"/>
          </a:xfrm>
          <a:prstGeom prst="rect">
            <a:avLst/>
          </a:prstGeom>
          <a:noFill/>
          <a:ln>
            <a:noFill/>
          </a:ln>
        </p:spPr>
      </p:pic>
      <p:sp>
        <p:nvSpPr>
          <p:cNvPr id="271" name="Google Shape;271;p32"/>
          <p:cNvSpPr/>
          <p:nvPr/>
        </p:nvSpPr>
        <p:spPr>
          <a:xfrm>
            <a:off x="0" y="-75"/>
            <a:ext cx="6462300" cy="1351800"/>
          </a:xfrm>
          <a:prstGeom prst="rect">
            <a:avLst/>
          </a:pr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 name="Google Shape;272;p32"/>
          <p:cNvSpPr/>
          <p:nvPr/>
        </p:nvSpPr>
        <p:spPr>
          <a:xfrm>
            <a:off x="410819" y="9556750"/>
            <a:ext cx="2358390" cy="0"/>
          </a:xfrm>
          <a:custGeom>
            <a:rect b="b" l="l" r="r" t="t"/>
            <a:pathLst>
              <a:path extrusionOk="0" h="120000" w="2358390">
                <a:moveTo>
                  <a:pt x="0" y="0"/>
                </a:moveTo>
                <a:lnTo>
                  <a:pt x="2357780" y="0"/>
                </a:lnTo>
              </a:path>
            </a:pathLst>
          </a:custGeom>
          <a:noFill/>
          <a:ln cap="flat" cmpd="sng" w="12700">
            <a:solidFill>
              <a:srgbClr val="EFEFE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73" name="Google Shape;273;p32"/>
          <p:cNvSpPr txBox="1"/>
          <p:nvPr/>
        </p:nvSpPr>
        <p:spPr>
          <a:xfrm>
            <a:off x="7124702" y="9634925"/>
            <a:ext cx="254400" cy="1392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None/>
            </a:pPr>
            <a:r>
              <a:rPr lang="en" sz="800">
                <a:solidFill>
                  <a:schemeClr val="dk1"/>
                </a:solidFill>
                <a:latin typeface="Avenir"/>
                <a:ea typeface="Avenir"/>
                <a:cs typeface="Avenir"/>
                <a:sym typeface="Avenir"/>
              </a:rPr>
              <a:t>14</a:t>
            </a:r>
            <a:endParaRPr sz="800">
              <a:solidFill>
                <a:schemeClr val="dk1"/>
              </a:solidFill>
              <a:latin typeface="Avenir"/>
              <a:ea typeface="Avenir"/>
              <a:cs typeface="Avenir"/>
              <a:sym typeface="Avenir"/>
            </a:endParaRPr>
          </a:p>
        </p:txBody>
      </p:sp>
      <p:sp>
        <p:nvSpPr>
          <p:cNvPr id="274" name="Google Shape;274;p32"/>
          <p:cNvSpPr txBox="1"/>
          <p:nvPr/>
        </p:nvSpPr>
        <p:spPr>
          <a:xfrm>
            <a:off x="510150" y="1640325"/>
            <a:ext cx="6752100" cy="4292700"/>
          </a:xfrm>
          <a:prstGeom prst="rect">
            <a:avLst/>
          </a:prstGeom>
          <a:noFill/>
          <a:ln>
            <a:noFill/>
          </a:ln>
        </p:spPr>
        <p:txBody>
          <a:bodyPr anchorCtr="0" anchor="t" bIns="0" lIns="0" spcFirstLastPara="1" rIns="0" wrap="square" tIns="12700">
            <a:noAutofit/>
          </a:bodyPr>
          <a:lstStyle/>
          <a:p>
            <a:pPr indent="0" lvl="0" marL="0" rtl="0" algn="l">
              <a:spcBef>
                <a:spcPts val="0"/>
              </a:spcBef>
              <a:spcAft>
                <a:spcPts val="0"/>
              </a:spcAft>
              <a:buClr>
                <a:schemeClr val="dk1"/>
              </a:buClr>
              <a:buSzPts val="1400"/>
              <a:buFont typeface="Arial"/>
              <a:buNone/>
            </a:pPr>
            <a:r>
              <a:rPr lang="en" sz="1250">
                <a:solidFill>
                  <a:schemeClr val="dk1"/>
                </a:solidFill>
                <a:latin typeface="Montserrat"/>
                <a:ea typeface="Montserrat"/>
                <a:cs typeface="Montserrat"/>
                <a:sym typeface="Montserrat"/>
              </a:rPr>
              <a:t>This often comes as a shock to many people, but </a:t>
            </a:r>
            <a:r>
              <a:rPr b="1" lang="en" sz="1250">
                <a:solidFill>
                  <a:schemeClr val="dk1"/>
                </a:solidFill>
                <a:latin typeface="Montserrat"/>
                <a:ea typeface="Montserrat"/>
                <a:cs typeface="Montserrat"/>
                <a:sym typeface="Montserrat"/>
              </a:rPr>
              <a:t>your breath influences your pelvic floor</a:t>
            </a:r>
            <a:r>
              <a:rPr lang="en" sz="1250">
                <a:solidFill>
                  <a:schemeClr val="dk1"/>
                </a:solidFill>
                <a:latin typeface="Montserrat"/>
                <a:ea typeface="Montserrat"/>
                <a:cs typeface="Montserrat"/>
                <a:sym typeface="Montserrat"/>
              </a:rPr>
              <a:t>. How can that be??? </a:t>
            </a:r>
            <a:endParaRPr sz="125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400"/>
              <a:buFont typeface="Arial"/>
              <a:buNone/>
            </a:pPr>
            <a:r>
              <a:t/>
            </a:r>
            <a:endParaRPr sz="125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400"/>
              <a:buFont typeface="Arial"/>
              <a:buNone/>
            </a:pPr>
            <a:r>
              <a:rPr lang="en" sz="1250">
                <a:solidFill>
                  <a:schemeClr val="dk1"/>
                </a:solidFill>
                <a:latin typeface="Montserrat"/>
                <a:ea typeface="Montserrat"/>
                <a:cs typeface="Montserrat"/>
                <a:sym typeface="Montserrat"/>
              </a:rPr>
              <a:t>The diaphragm, a broad, dome-shaped muscle at the base of your ribcage, is your primary muscle used in breathing. An intimate relationship exists between the diaphragm and the pelvic floor- they are each a component of </a:t>
            </a:r>
            <a:r>
              <a:rPr b="1" lang="en" sz="1250">
                <a:solidFill>
                  <a:schemeClr val="dk1"/>
                </a:solidFill>
                <a:latin typeface="Montserrat"/>
                <a:ea typeface="Montserrat"/>
                <a:cs typeface="Montserrat"/>
                <a:sym typeface="Montserrat"/>
              </a:rPr>
              <a:t>the </a:t>
            </a:r>
            <a:r>
              <a:rPr b="1" i="1" lang="en" sz="1250">
                <a:solidFill>
                  <a:schemeClr val="dk1"/>
                </a:solidFill>
                <a:latin typeface="Montserrat"/>
                <a:ea typeface="Montserrat"/>
                <a:cs typeface="Montserrat"/>
                <a:sym typeface="Montserrat"/>
              </a:rPr>
              <a:t>core</a:t>
            </a:r>
            <a:r>
              <a:rPr lang="en" sz="1250">
                <a:solidFill>
                  <a:schemeClr val="dk1"/>
                </a:solidFill>
                <a:latin typeface="Montserrat"/>
                <a:ea typeface="Montserrat"/>
                <a:cs typeface="Montserrat"/>
                <a:sym typeface="Montserrat"/>
              </a:rPr>
              <a:t>. The core is the term commonly used to describe the group of </a:t>
            </a:r>
            <a:r>
              <a:rPr lang="en" sz="1250">
                <a:solidFill>
                  <a:schemeClr val="dk1"/>
                </a:solidFill>
                <a:latin typeface="Montserrat"/>
                <a:ea typeface="Montserrat"/>
                <a:cs typeface="Montserrat"/>
                <a:sym typeface="Montserrat"/>
              </a:rPr>
              <a:t>musculature</a:t>
            </a:r>
            <a:r>
              <a:rPr lang="en" sz="1250">
                <a:solidFill>
                  <a:schemeClr val="dk1"/>
                </a:solidFill>
                <a:latin typeface="Montserrat"/>
                <a:ea typeface="Montserrat"/>
                <a:cs typeface="Montserrat"/>
                <a:sym typeface="Montserrat"/>
              </a:rPr>
              <a:t> that forms a </a:t>
            </a:r>
            <a:r>
              <a:rPr lang="en" sz="1250">
                <a:solidFill>
                  <a:schemeClr val="dk1"/>
                </a:solidFill>
                <a:latin typeface="Montserrat"/>
                <a:ea typeface="Montserrat"/>
                <a:cs typeface="Montserrat"/>
                <a:sym typeface="Montserrat"/>
              </a:rPr>
              <a:t>cylindrical</a:t>
            </a:r>
            <a:r>
              <a:rPr lang="en" sz="1250">
                <a:solidFill>
                  <a:schemeClr val="dk1"/>
                </a:solidFill>
                <a:latin typeface="Montserrat"/>
                <a:ea typeface="Montserrat"/>
                <a:cs typeface="Montserrat"/>
                <a:sym typeface="Montserrat"/>
              </a:rPr>
              <a:t> pressure system that provides our trunk with stability.</a:t>
            </a:r>
            <a:endParaRPr sz="125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400"/>
              <a:buFont typeface="Arial"/>
              <a:buNone/>
            </a:pPr>
            <a:r>
              <a:t/>
            </a:r>
            <a:endParaRPr sz="125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400"/>
              <a:buFont typeface="Arial"/>
              <a:buNone/>
            </a:pPr>
            <a:r>
              <a:rPr lang="en" sz="1250">
                <a:solidFill>
                  <a:schemeClr val="dk1"/>
                </a:solidFill>
                <a:latin typeface="Montserrat"/>
                <a:ea typeface="Montserrat"/>
                <a:cs typeface="Montserrat"/>
                <a:sym typeface="Montserrat"/>
              </a:rPr>
              <a:t>The core consists of: </a:t>
            </a:r>
            <a:endParaRPr sz="125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400"/>
              <a:buFont typeface="Arial"/>
              <a:buNone/>
            </a:pPr>
            <a:r>
              <a:t/>
            </a:r>
            <a:endParaRPr sz="1250">
              <a:solidFill>
                <a:schemeClr val="dk1"/>
              </a:solidFill>
              <a:latin typeface="Montserrat"/>
              <a:ea typeface="Montserrat"/>
              <a:cs typeface="Montserrat"/>
              <a:sym typeface="Montserrat"/>
            </a:endParaRPr>
          </a:p>
          <a:p>
            <a:pPr indent="-307975" lvl="0" marL="457200" rtl="0" algn="l">
              <a:spcBef>
                <a:spcPts val="0"/>
              </a:spcBef>
              <a:spcAft>
                <a:spcPts val="0"/>
              </a:spcAft>
              <a:buClr>
                <a:schemeClr val="dk1"/>
              </a:buClr>
              <a:buSzPts val="1250"/>
              <a:buFont typeface="Montserrat"/>
              <a:buChar char="●"/>
            </a:pPr>
            <a:r>
              <a:rPr lang="en" sz="1250">
                <a:solidFill>
                  <a:schemeClr val="dk1"/>
                </a:solidFill>
                <a:latin typeface="Montserrat"/>
                <a:ea typeface="Montserrat"/>
                <a:cs typeface="Montserrat"/>
                <a:sym typeface="Montserrat"/>
              </a:rPr>
              <a:t>The </a:t>
            </a:r>
            <a:r>
              <a:rPr b="1" lang="en" sz="1250">
                <a:solidFill>
                  <a:schemeClr val="dk1"/>
                </a:solidFill>
                <a:latin typeface="Montserrat"/>
                <a:ea typeface="Montserrat"/>
                <a:cs typeface="Montserrat"/>
                <a:sym typeface="Montserrat"/>
              </a:rPr>
              <a:t>diaphragm</a:t>
            </a:r>
            <a:r>
              <a:rPr lang="en" sz="1250">
                <a:solidFill>
                  <a:schemeClr val="dk1"/>
                </a:solidFill>
                <a:latin typeface="Montserrat"/>
                <a:ea typeface="Montserrat"/>
                <a:cs typeface="Montserrat"/>
                <a:sym typeface="Montserrat"/>
              </a:rPr>
              <a:t> and </a:t>
            </a:r>
            <a:r>
              <a:rPr b="1" lang="en" sz="1250">
                <a:solidFill>
                  <a:schemeClr val="dk1"/>
                </a:solidFill>
                <a:latin typeface="Montserrat"/>
                <a:ea typeface="Montserrat"/>
                <a:cs typeface="Montserrat"/>
                <a:sym typeface="Montserrat"/>
              </a:rPr>
              <a:t>vocal cords </a:t>
            </a:r>
            <a:r>
              <a:rPr lang="en" sz="1250">
                <a:solidFill>
                  <a:schemeClr val="dk1"/>
                </a:solidFill>
                <a:latin typeface="Montserrat"/>
                <a:ea typeface="Montserrat"/>
                <a:cs typeface="Montserrat"/>
                <a:sym typeface="Montserrat"/>
              </a:rPr>
              <a:t>at the top of the cylinder.</a:t>
            </a:r>
            <a:endParaRPr sz="1250">
              <a:solidFill>
                <a:schemeClr val="dk1"/>
              </a:solidFill>
              <a:latin typeface="Montserrat"/>
              <a:ea typeface="Montserrat"/>
              <a:cs typeface="Montserrat"/>
              <a:sym typeface="Montserrat"/>
            </a:endParaRPr>
          </a:p>
          <a:p>
            <a:pPr indent="-307975" lvl="0" marL="457200" rtl="0" algn="l">
              <a:spcBef>
                <a:spcPts val="0"/>
              </a:spcBef>
              <a:spcAft>
                <a:spcPts val="0"/>
              </a:spcAft>
              <a:buClr>
                <a:schemeClr val="dk1"/>
              </a:buClr>
              <a:buSzPts val="1250"/>
              <a:buFont typeface="Montserrat"/>
              <a:buChar char="●"/>
            </a:pPr>
            <a:r>
              <a:rPr lang="en" sz="1250">
                <a:solidFill>
                  <a:schemeClr val="dk1"/>
                </a:solidFill>
                <a:latin typeface="Montserrat"/>
                <a:ea typeface="Montserrat"/>
                <a:cs typeface="Montserrat"/>
                <a:sym typeface="Montserrat"/>
              </a:rPr>
              <a:t>The</a:t>
            </a:r>
            <a:r>
              <a:rPr b="1" lang="en" sz="1250">
                <a:solidFill>
                  <a:schemeClr val="dk1"/>
                </a:solidFill>
                <a:latin typeface="Montserrat"/>
                <a:ea typeface="Montserrat"/>
                <a:cs typeface="Montserrat"/>
                <a:sym typeface="Montserrat"/>
              </a:rPr>
              <a:t> pelvic floor muscles </a:t>
            </a:r>
            <a:r>
              <a:rPr lang="en" sz="1250">
                <a:solidFill>
                  <a:schemeClr val="dk1"/>
                </a:solidFill>
                <a:latin typeface="Montserrat"/>
                <a:ea typeface="Montserrat"/>
                <a:cs typeface="Montserrat"/>
                <a:sym typeface="Montserrat"/>
              </a:rPr>
              <a:t>at the bottom of the cylinder.</a:t>
            </a:r>
            <a:endParaRPr sz="1250">
              <a:solidFill>
                <a:schemeClr val="dk1"/>
              </a:solidFill>
              <a:latin typeface="Montserrat"/>
              <a:ea typeface="Montserrat"/>
              <a:cs typeface="Montserrat"/>
              <a:sym typeface="Montserrat"/>
            </a:endParaRPr>
          </a:p>
          <a:p>
            <a:pPr indent="-307975" lvl="0" marL="457200" rtl="0" algn="l">
              <a:spcBef>
                <a:spcPts val="0"/>
              </a:spcBef>
              <a:spcAft>
                <a:spcPts val="0"/>
              </a:spcAft>
              <a:buClr>
                <a:schemeClr val="dk1"/>
              </a:buClr>
              <a:buSzPts val="1250"/>
              <a:buFont typeface="Montserrat"/>
              <a:buChar char="●"/>
            </a:pPr>
            <a:r>
              <a:rPr lang="en" sz="1250">
                <a:solidFill>
                  <a:schemeClr val="dk1"/>
                </a:solidFill>
                <a:latin typeface="Montserrat"/>
                <a:ea typeface="Montserrat"/>
                <a:cs typeface="Montserrat"/>
                <a:sym typeface="Montserrat"/>
              </a:rPr>
              <a:t>The </a:t>
            </a:r>
            <a:r>
              <a:rPr b="1" lang="en" sz="1250">
                <a:solidFill>
                  <a:schemeClr val="dk1"/>
                </a:solidFill>
                <a:latin typeface="Montserrat"/>
                <a:ea typeface="Montserrat"/>
                <a:cs typeface="Montserrat"/>
                <a:sym typeface="Montserrat"/>
              </a:rPr>
              <a:t>transverse abdominus </a:t>
            </a:r>
            <a:r>
              <a:rPr lang="en" sz="1250">
                <a:solidFill>
                  <a:schemeClr val="dk1"/>
                </a:solidFill>
                <a:latin typeface="Montserrat"/>
                <a:ea typeface="Montserrat"/>
                <a:cs typeface="Montserrat"/>
                <a:sym typeface="Montserrat"/>
              </a:rPr>
              <a:t>and </a:t>
            </a:r>
            <a:r>
              <a:rPr b="1" lang="en" sz="1250">
                <a:solidFill>
                  <a:schemeClr val="dk1"/>
                </a:solidFill>
                <a:latin typeface="Montserrat"/>
                <a:ea typeface="Montserrat"/>
                <a:cs typeface="Montserrat"/>
                <a:sym typeface="Montserrat"/>
              </a:rPr>
              <a:t>multifidi</a:t>
            </a:r>
            <a:r>
              <a:rPr lang="en" sz="1250">
                <a:solidFill>
                  <a:schemeClr val="dk1"/>
                </a:solidFill>
                <a:latin typeface="Montserrat"/>
                <a:ea typeface="Montserrat"/>
                <a:cs typeface="Montserrat"/>
                <a:sym typeface="Montserrat"/>
              </a:rPr>
              <a:t> as the support walls of the cylinder.</a:t>
            </a:r>
            <a:endParaRPr sz="125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400"/>
              <a:buFont typeface="Arial"/>
              <a:buNone/>
            </a:pPr>
            <a:r>
              <a:t/>
            </a:r>
            <a:endParaRPr sz="1250">
              <a:solidFill>
                <a:schemeClr val="dk1"/>
              </a:solidFill>
              <a:latin typeface="Montserrat"/>
              <a:ea typeface="Montserrat"/>
              <a:cs typeface="Montserrat"/>
              <a:sym typeface="Montserrat"/>
            </a:endParaRPr>
          </a:p>
          <a:p>
            <a:pPr indent="0" lvl="0" marL="457200" rtl="0" algn="l">
              <a:spcBef>
                <a:spcPts val="0"/>
              </a:spcBef>
              <a:spcAft>
                <a:spcPts val="0"/>
              </a:spcAft>
              <a:buClr>
                <a:schemeClr val="dk1"/>
              </a:buClr>
              <a:buSzPts val="1100"/>
              <a:buFont typeface="Arial"/>
              <a:buNone/>
            </a:pPr>
            <a:r>
              <a:t/>
            </a:r>
            <a:endParaRPr sz="1200">
              <a:solidFill>
                <a:schemeClr val="dk1"/>
              </a:solidFill>
              <a:latin typeface="Montserrat"/>
              <a:ea typeface="Montserrat"/>
              <a:cs typeface="Montserrat"/>
              <a:sym typeface="Montserrat"/>
            </a:endParaRPr>
          </a:p>
          <a:p>
            <a:pPr indent="0" lvl="0" marL="12700" marR="81280" rtl="0" algn="l">
              <a:lnSpc>
                <a:spcPct val="145800"/>
              </a:lnSpc>
              <a:spcBef>
                <a:spcPts val="0"/>
              </a:spcBef>
              <a:spcAft>
                <a:spcPts val="0"/>
              </a:spcAft>
              <a:buNone/>
            </a:pPr>
            <a:r>
              <a:t/>
            </a:r>
            <a:endParaRPr sz="1200">
              <a:solidFill>
                <a:srgbClr val="232323"/>
              </a:solidFill>
              <a:latin typeface="Roboto"/>
              <a:ea typeface="Roboto"/>
              <a:cs typeface="Roboto"/>
              <a:sym typeface="Roboto"/>
            </a:endParaRPr>
          </a:p>
        </p:txBody>
      </p:sp>
      <p:sp>
        <p:nvSpPr>
          <p:cNvPr id="275" name="Google Shape;275;p32"/>
          <p:cNvSpPr txBox="1"/>
          <p:nvPr>
            <p:ph type="title"/>
          </p:nvPr>
        </p:nvSpPr>
        <p:spPr>
          <a:xfrm>
            <a:off x="410825" y="312675"/>
            <a:ext cx="6572100" cy="726300"/>
          </a:xfrm>
          <a:prstGeom prst="rect">
            <a:avLst/>
          </a:prstGeom>
          <a:noFill/>
          <a:ln>
            <a:noFill/>
          </a:ln>
        </p:spPr>
        <p:txBody>
          <a:bodyPr anchorCtr="0" anchor="t" bIns="0" lIns="0" spcFirstLastPara="1" rIns="0" wrap="square" tIns="12700">
            <a:noAutofit/>
          </a:bodyPr>
          <a:lstStyle/>
          <a:p>
            <a:pPr indent="0" lvl="0" marL="12700" rtl="0" algn="l">
              <a:lnSpc>
                <a:spcPct val="100000"/>
              </a:lnSpc>
              <a:spcBef>
                <a:spcPts val="0"/>
              </a:spcBef>
              <a:spcAft>
                <a:spcPts val="0"/>
              </a:spcAft>
              <a:buNone/>
            </a:pPr>
            <a:r>
              <a:rPr b="0" lang="en" sz="3400">
                <a:solidFill>
                  <a:srgbClr val="9B2269"/>
                </a:solidFill>
                <a:latin typeface="Quicksand"/>
                <a:ea typeface="Quicksand"/>
                <a:cs typeface="Quicksand"/>
                <a:sym typeface="Quicksand"/>
              </a:rPr>
              <a:t>Connection Between the Diaphragm and Pelvic Floor</a:t>
            </a:r>
            <a:endParaRPr b="0" sz="3400">
              <a:solidFill>
                <a:srgbClr val="9B2269"/>
              </a:solidFill>
              <a:latin typeface="Quicksand"/>
              <a:ea typeface="Quicksand"/>
              <a:cs typeface="Quicksand"/>
              <a:sym typeface="Quicksand"/>
            </a:endParaRPr>
          </a:p>
        </p:txBody>
      </p:sp>
      <p:pic>
        <p:nvPicPr>
          <p:cNvPr id="276" name="Google Shape;276;p32"/>
          <p:cNvPicPr preferRelativeResize="0"/>
          <p:nvPr/>
        </p:nvPicPr>
        <p:blipFill>
          <a:blip r:embed="rId4">
            <a:alphaModFix/>
          </a:blip>
          <a:stretch>
            <a:fillRect/>
          </a:stretch>
        </p:blipFill>
        <p:spPr>
          <a:xfrm>
            <a:off x="175050" y="9521028"/>
            <a:ext cx="434550" cy="434550"/>
          </a:xfrm>
          <a:prstGeom prst="rect">
            <a:avLst/>
          </a:prstGeom>
          <a:noFill/>
          <a:ln>
            <a:noFill/>
          </a:ln>
        </p:spPr>
      </p:pic>
      <p:sp>
        <p:nvSpPr>
          <p:cNvPr id="277" name="Google Shape;277;p32"/>
          <p:cNvSpPr txBox="1"/>
          <p:nvPr/>
        </p:nvSpPr>
        <p:spPr>
          <a:xfrm>
            <a:off x="609600" y="9634925"/>
            <a:ext cx="4684200" cy="388500"/>
          </a:xfrm>
          <a:prstGeom prst="rect">
            <a:avLst/>
          </a:prstGeom>
          <a:noFill/>
          <a:ln>
            <a:noFill/>
          </a:ln>
        </p:spPr>
        <p:txBody>
          <a:bodyPr anchorCtr="0" anchor="t" bIns="91425" lIns="91425" spcFirstLastPara="1" rIns="91425" wrap="square" tIns="91425">
            <a:noAutofit/>
          </a:bodyPr>
          <a:lstStyle/>
          <a:p>
            <a:pPr indent="0" lvl="0" marL="12700" rtl="0" algn="l">
              <a:spcBef>
                <a:spcPts val="0"/>
              </a:spcBef>
              <a:spcAft>
                <a:spcPts val="0"/>
              </a:spcAft>
              <a:buNone/>
            </a:pPr>
            <a:r>
              <a:rPr lang="en" sz="1000">
                <a:solidFill>
                  <a:schemeClr val="hlink"/>
                </a:solidFill>
                <a:latin typeface="Roboto"/>
                <a:ea typeface="Roboto"/>
                <a:cs typeface="Roboto"/>
                <a:sym typeface="Roboto"/>
              </a:rPr>
              <a:t>©  Body Harmony Physical Therapy, PLLC (2021) - All Rights Reserved</a:t>
            </a:r>
            <a:endParaRPr sz="1000">
              <a:solidFill>
                <a:schemeClr val="dk1"/>
              </a:solidFill>
              <a:latin typeface="Roboto"/>
              <a:ea typeface="Roboto"/>
              <a:cs typeface="Roboto"/>
              <a:sym typeface="Roboto"/>
            </a:endParaRPr>
          </a:p>
          <a:p>
            <a:pPr indent="0" lvl="0" marL="12700" rtl="0" algn="l">
              <a:spcBef>
                <a:spcPts val="0"/>
              </a:spcBef>
              <a:spcAft>
                <a:spcPts val="0"/>
              </a:spcAft>
              <a:buNone/>
            </a:pPr>
            <a:r>
              <a:t/>
            </a:r>
            <a:endParaRPr sz="1000">
              <a:solidFill>
                <a:schemeClr val="hlink"/>
              </a:solidFill>
              <a:latin typeface="Roboto"/>
              <a:ea typeface="Roboto"/>
              <a:cs typeface="Roboto"/>
              <a:sym typeface="Roboto"/>
            </a:endParaRPr>
          </a:p>
        </p:txBody>
      </p:sp>
      <p:sp>
        <p:nvSpPr>
          <p:cNvPr id="278" name="Google Shape;278;p32"/>
          <p:cNvSpPr txBox="1"/>
          <p:nvPr/>
        </p:nvSpPr>
        <p:spPr>
          <a:xfrm>
            <a:off x="2483825" y="9044175"/>
            <a:ext cx="3895800" cy="434400"/>
          </a:xfrm>
          <a:prstGeom prst="rect">
            <a:avLst/>
          </a:prstGeom>
          <a:noFill/>
          <a:ln>
            <a:noFill/>
          </a:ln>
        </p:spPr>
        <p:txBody>
          <a:bodyPr anchorCtr="0" anchor="t" bIns="91425" lIns="91425" spcFirstLastPara="1" rIns="91425" wrap="square" tIns="91425">
            <a:noAutofit/>
          </a:bodyPr>
          <a:lstStyle/>
          <a:p>
            <a:pPr indent="0" lvl="0" marL="0" marR="0" rtl="0" algn="l">
              <a:lnSpc>
                <a:spcPct val="150000"/>
              </a:lnSpc>
              <a:spcBef>
                <a:spcPts val="0"/>
              </a:spcBef>
              <a:spcAft>
                <a:spcPts val="0"/>
              </a:spcAft>
              <a:buNone/>
            </a:pPr>
            <a:r>
              <a:rPr lang="en" sz="800">
                <a:solidFill>
                  <a:srgbClr val="222222"/>
                </a:solidFill>
                <a:latin typeface="Quicksand"/>
                <a:ea typeface="Quicksand"/>
                <a:cs typeface="Quicksand"/>
                <a:sym typeface="Quicksand"/>
              </a:rPr>
              <a:t>Permission to use copyright image from Pelvic Guru, LLC</a:t>
            </a:r>
            <a:endParaRPr sz="800">
              <a:latin typeface="Roboto"/>
              <a:ea typeface="Roboto"/>
              <a:cs typeface="Roboto"/>
              <a:sym typeface="Roboto"/>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282" name="Shape 282"/>
        <p:cNvGrpSpPr/>
        <p:nvPr/>
      </p:nvGrpSpPr>
      <p:grpSpPr>
        <a:xfrm>
          <a:off x="0" y="0"/>
          <a:ext cx="0" cy="0"/>
          <a:chOff x="0" y="0"/>
          <a:chExt cx="0" cy="0"/>
        </a:xfrm>
      </p:grpSpPr>
      <p:sp>
        <p:nvSpPr>
          <p:cNvPr id="283" name="Google Shape;283;p33"/>
          <p:cNvSpPr/>
          <p:nvPr/>
        </p:nvSpPr>
        <p:spPr>
          <a:xfrm>
            <a:off x="0" y="-75"/>
            <a:ext cx="6462300" cy="1351800"/>
          </a:xfrm>
          <a:prstGeom prst="rect">
            <a:avLst/>
          </a:pr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 name="Google Shape;284;p33"/>
          <p:cNvSpPr/>
          <p:nvPr/>
        </p:nvSpPr>
        <p:spPr>
          <a:xfrm>
            <a:off x="410819" y="9556750"/>
            <a:ext cx="2358390" cy="0"/>
          </a:xfrm>
          <a:custGeom>
            <a:rect b="b" l="l" r="r" t="t"/>
            <a:pathLst>
              <a:path extrusionOk="0" h="120000" w="2358390">
                <a:moveTo>
                  <a:pt x="0" y="0"/>
                </a:moveTo>
                <a:lnTo>
                  <a:pt x="2357780" y="0"/>
                </a:lnTo>
              </a:path>
            </a:pathLst>
          </a:custGeom>
          <a:noFill/>
          <a:ln cap="flat" cmpd="sng" w="12700">
            <a:solidFill>
              <a:srgbClr val="EFEFE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85" name="Google Shape;285;p33"/>
          <p:cNvSpPr txBox="1"/>
          <p:nvPr/>
        </p:nvSpPr>
        <p:spPr>
          <a:xfrm>
            <a:off x="7248520" y="9634925"/>
            <a:ext cx="130800" cy="1392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None/>
            </a:pPr>
            <a:r>
              <a:rPr lang="en" sz="800">
                <a:solidFill>
                  <a:schemeClr val="dk1"/>
                </a:solidFill>
                <a:latin typeface="Avenir"/>
                <a:ea typeface="Avenir"/>
                <a:cs typeface="Avenir"/>
                <a:sym typeface="Avenir"/>
              </a:rPr>
              <a:t>1</a:t>
            </a:r>
            <a:r>
              <a:rPr lang="en" sz="800">
                <a:solidFill>
                  <a:schemeClr val="dk1"/>
                </a:solidFill>
                <a:latin typeface="Avenir"/>
                <a:ea typeface="Avenir"/>
                <a:cs typeface="Avenir"/>
                <a:sym typeface="Avenir"/>
              </a:rPr>
              <a:t>5</a:t>
            </a:r>
            <a:endParaRPr sz="800">
              <a:solidFill>
                <a:schemeClr val="dk1"/>
              </a:solidFill>
              <a:latin typeface="Avenir"/>
              <a:ea typeface="Avenir"/>
              <a:cs typeface="Avenir"/>
              <a:sym typeface="Avenir"/>
            </a:endParaRPr>
          </a:p>
        </p:txBody>
      </p:sp>
      <p:sp>
        <p:nvSpPr>
          <p:cNvPr id="286" name="Google Shape;286;p33"/>
          <p:cNvSpPr txBox="1"/>
          <p:nvPr>
            <p:ph type="title"/>
          </p:nvPr>
        </p:nvSpPr>
        <p:spPr>
          <a:xfrm>
            <a:off x="410825" y="312675"/>
            <a:ext cx="6572100" cy="726300"/>
          </a:xfrm>
          <a:prstGeom prst="rect">
            <a:avLst/>
          </a:prstGeom>
          <a:noFill/>
          <a:ln>
            <a:noFill/>
          </a:ln>
        </p:spPr>
        <p:txBody>
          <a:bodyPr anchorCtr="0" anchor="t" bIns="0" lIns="0" spcFirstLastPara="1" rIns="0" wrap="square" tIns="12700">
            <a:noAutofit/>
          </a:bodyPr>
          <a:lstStyle/>
          <a:p>
            <a:pPr indent="0" lvl="0" marL="12700" rtl="0" algn="l">
              <a:lnSpc>
                <a:spcPct val="100000"/>
              </a:lnSpc>
              <a:spcBef>
                <a:spcPts val="0"/>
              </a:spcBef>
              <a:spcAft>
                <a:spcPts val="0"/>
              </a:spcAft>
              <a:buNone/>
            </a:pPr>
            <a:r>
              <a:rPr b="0" lang="en" sz="3400">
                <a:solidFill>
                  <a:srgbClr val="9B2269"/>
                </a:solidFill>
                <a:latin typeface="Quicksand"/>
                <a:ea typeface="Quicksand"/>
                <a:cs typeface="Quicksand"/>
                <a:sym typeface="Quicksand"/>
              </a:rPr>
              <a:t>Connection Between the Diaphragm and Pelvic Floor</a:t>
            </a:r>
            <a:endParaRPr b="0" sz="3400">
              <a:solidFill>
                <a:srgbClr val="9B2269"/>
              </a:solidFill>
              <a:latin typeface="Quicksand"/>
              <a:ea typeface="Quicksand"/>
              <a:cs typeface="Quicksand"/>
              <a:sym typeface="Quicksand"/>
            </a:endParaRPr>
          </a:p>
        </p:txBody>
      </p:sp>
      <p:sp>
        <p:nvSpPr>
          <p:cNvPr id="287" name="Google Shape;287;p33"/>
          <p:cNvSpPr txBox="1"/>
          <p:nvPr/>
        </p:nvSpPr>
        <p:spPr>
          <a:xfrm>
            <a:off x="525125" y="1842450"/>
            <a:ext cx="2971800" cy="6875100"/>
          </a:xfrm>
          <a:prstGeom prst="rect">
            <a:avLst/>
          </a:prstGeom>
          <a:noFill/>
          <a:ln>
            <a:noFill/>
          </a:ln>
        </p:spPr>
        <p:txBody>
          <a:bodyPr anchorCtr="0" anchor="t" bIns="0" lIns="0" spcFirstLastPara="1" rIns="0" wrap="square" tIns="12700">
            <a:noAutofit/>
          </a:bodyPr>
          <a:lstStyle/>
          <a:p>
            <a:pPr indent="0" lvl="0" marL="0" rtl="0" algn="l">
              <a:spcBef>
                <a:spcPts val="0"/>
              </a:spcBef>
              <a:spcAft>
                <a:spcPts val="0"/>
              </a:spcAft>
              <a:buNone/>
            </a:pPr>
            <a:r>
              <a:rPr lang="en" sz="1250">
                <a:solidFill>
                  <a:schemeClr val="dk1"/>
                </a:solidFill>
                <a:latin typeface="Montserrat"/>
                <a:ea typeface="Montserrat"/>
                <a:cs typeface="Montserrat"/>
                <a:sym typeface="Montserrat"/>
              </a:rPr>
              <a:t>As integral parts of the core, t</a:t>
            </a:r>
            <a:r>
              <a:rPr lang="en" sz="1250">
                <a:solidFill>
                  <a:schemeClr val="dk1"/>
                </a:solidFill>
                <a:latin typeface="Montserrat"/>
                <a:ea typeface="Montserrat"/>
                <a:cs typeface="Montserrat"/>
                <a:sym typeface="Montserrat"/>
              </a:rPr>
              <a:t>he diaphragm and pelvic floor work together in coordination to provide stability and regulate the pressure inside of our trunk. To do this, the pelvic </a:t>
            </a:r>
            <a:r>
              <a:rPr lang="en" sz="1250">
                <a:solidFill>
                  <a:schemeClr val="dk1"/>
                </a:solidFill>
                <a:latin typeface="Montserrat"/>
                <a:ea typeface="Montserrat"/>
                <a:cs typeface="Montserrat"/>
                <a:sym typeface="Montserrat"/>
              </a:rPr>
              <a:t>floor follows the movement of your diaphragm in a piston-like motion. But why? </a:t>
            </a:r>
            <a:endParaRPr sz="125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sz="1250">
              <a:solidFill>
                <a:schemeClr val="dk1"/>
              </a:solidFill>
              <a:latin typeface="Montserrat"/>
              <a:ea typeface="Montserrat"/>
              <a:cs typeface="Montserrat"/>
              <a:sym typeface="Montserrat"/>
            </a:endParaRPr>
          </a:p>
          <a:p>
            <a:pPr indent="0" lvl="0" marL="0" rtl="0" algn="l">
              <a:spcBef>
                <a:spcPts val="0"/>
              </a:spcBef>
              <a:spcAft>
                <a:spcPts val="0"/>
              </a:spcAft>
              <a:buNone/>
            </a:pPr>
            <a:r>
              <a:rPr lang="en" sz="1250">
                <a:solidFill>
                  <a:schemeClr val="dk1"/>
                </a:solidFill>
                <a:latin typeface="Montserrat"/>
                <a:ea typeface="Montserrat"/>
                <a:cs typeface="Montserrat"/>
                <a:sym typeface="Montserrat"/>
              </a:rPr>
              <a:t>As you breathe in (inhale), your diaphragm lowers and flattens out allowing air to fill in your lungs. This expansion of your chest cavity presses </a:t>
            </a:r>
            <a:r>
              <a:rPr lang="en" sz="1250">
                <a:latin typeface="Montserrat"/>
                <a:ea typeface="Montserrat"/>
                <a:cs typeface="Montserrat"/>
                <a:sym typeface="Montserrat"/>
              </a:rPr>
              <a:t>down on the contents of your abdominopelvic cavity, containing</a:t>
            </a:r>
            <a:r>
              <a:rPr lang="en" sz="1250">
                <a:highlight>
                  <a:srgbClr val="FFFFFF"/>
                </a:highlight>
                <a:latin typeface="Montserrat"/>
                <a:ea typeface="Montserrat"/>
                <a:cs typeface="Montserrat"/>
                <a:sym typeface="Montserrat"/>
              </a:rPr>
              <a:t> the stomach, liver, pancreas, spleen, gallbladder, kidneys, small and large intestines, urinary bladder and internal reproductive organs. These organs are supported inferiorly by the muscles of your pelvic floor. When the abdominopelvic contents are pushed slightly inferior as your chest expands, your pelvic floor also moves slightly down- imagine stepping your foot down onto a trampoline- lengthening and relaxing your pelvic floor muscles. </a:t>
            </a:r>
            <a:endParaRPr sz="1250">
              <a:highlight>
                <a:srgbClr val="FFFFFF"/>
              </a:highlight>
              <a:latin typeface="Montserrat"/>
              <a:ea typeface="Montserrat"/>
              <a:cs typeface="Montserrat"/>
              <a:sym typeface="Montserrat"/>
            </a:endParaRPr>
          </a:p>
          <a:p>
            <a:pPr indent="0" lvl="0" marL="0" rtl="0" algn="l">
              <a:spcBef>
                <a:spcPts val="0"/>
              </a:spcBef>
              <a:spcAft>
                <a:spcPts val="0"/>
              </a:spcAft>
              <a:buNone/>
            </a:pPr>
            <a:r>
              <a:rPr lang="en" sz="1250">
                <a:highlight>
                  <a:srgbClr val="FFFFFF"/>
                </a:highlight>
                <a:latin typeface="Montserrat"/>
                <a:ea typeface="Montserrat"/>
                <a:cs typeface="Montserrat"/>
                <a:sym typeface="Montserrat"/>
              </a:rPr>
              <a:t> </a:t>
            </a:r>
            <a:endParaRPr sz="1250">
              <a:solidFill>
                <a:schemeClr val="dk1"/>
              </a:solidFill>
              <a:latin typeface="Montserrat"/>
              <a:ea typeface="Montserrat"/>
              <a:cs typeface="Montserrat"/>
              <a:sym typeface="Montserrat"/>
            </a:endParaRPr>
          </a:p>
          <a:p>
            <a:pPr indent="0" lvl="0" marL="0" rtl="0" algn="l">
              <a:spcBef>
                <a:spcPts val="0"/>
              </a:spcBef>
              <a:spcAft>
                <a:spcPts val="0"/>
              </a:spcAft>
              <a:buNone/>
            </a:pPr>
            <a:r>
              <a:rPr lang="en" sz="1250">
                <a:solidFill>
                  <a:schemeClr val="dk1"/>
                </a:solidFill>
                <a:latin typeface="Montserrat"/>
                <a:ea typeface="Montserrat"/>
                <a:cs typeface="Montserrat"/>
                <a:sym typeface="Montserrat"/>
              </a:rPr>
              <a:t>When you breathe out (exhale), your diaphragm rises as the air leaves your lungs. Your abdominal contents rise and your pelvic floor also ascends, facilitating muscle shortening and contraction of the pelvic floor. </a:t>
            </a:r>
            <a:endParaRPr sz="1250">
              <a:solidFill>
                <a:schemeClr val="dk1"/>
              </a:solidFill>
              <a:latin typeface="Montserrat"/>
              <a:ea typeface="Montserrat"/>
              <a:cs typeface="Montserrat"/>
              <a:sym typeface="Montserrat"/>
            </a:endParaRPr>
          </a:p>
          <a:p>
            <a:pPr indent="0" lvl="0" marL="0" rtl="0" algn="l">
              <a:spcBef>
                <a:spcPts val="0"/>
              </a:spcBef>
              <a:spcAft>
                <a:spcPts val="0"/>
              </a:spcAft>
              <a:buNone/>
            </a:pPr>
            <a:r>
              <a:rPr lang="en" sz="1250">
                <a:solidFill>
                  <a:schemeClr val="dk1"/>
                </a:solidFill>
                <a:latin typeface="Montserrat"/>
                <a:ea typeface="Montserrat"/>
                <a:cs typeface="Montserrat"/>
                <a:sym typeface="Montserrat"/>
              </a:rPr>
              <a:t> </a:t>
            </a:r>
            <a:endParaRPr sz="1250">
              <a:solidFill>
                <a:schemeClr val="dk1"/>
              </a:solidFill>
              <a:latin typeface="Montserrat"/>
              <a:ea typeface="Montserrat"/>
              <a:cs typeface="Montserrat"/>
              <a:sym typeface="Montserrat"/>
            </a:endParaRPr>
          </a:p>
          <a:p>
            <a:pPr indent="0" lvl="0" marL="12700" marR="5080" rtl="0" algn="l">
              <a:lnSpc>
                <a:spcPct val="145800"/>
              </a:lnSpc>
              <a:spcBef>
                <a:spcPts val="0"/>
              </a:spcBef>
              <a:spcAft>
                <a:spcPts val="0"/>
              </a:spcAft>
              <a:buNone/>
            </a:pPr>
            <a:r>
              <a:t/>
            </a:r>
            <a:endParaRPr sz="1200">
              <a:solidFill>
                <a:srgbClr val="232323"/>
              </a:solidFill>
              <a:latin typeface="Roboto"/>
              <a:ea typeface="Roboto"/>
              <a:cs typeface="Roboto"/>
              <a:sym typeface="Roboto"/>
            </a:endParaRPr>
          </a:p>
        </p:txBody>
      </p:sp>
      <p:pic>
        <p:nvPicPr>
          <p:cNvPr id="288" name="Google Shape;288;p33"/>
          <p:cNvPicPr preferRelativeResize="0"/>
          <p:nvPr/>
        </p:nvPicPr>
        <p:blipFill>
          <a:blip r:embed="rId3">
            <a:alphaModFix/>
          </a:blip>
          <a:stretch>
            <a:fillRect/>
          </a:stretch>
        </p:blipFill>
        <p:spPr>
          <a:xfrm>
            <a:off x="175050" y="9521028"/>
            <a:ext cx="434550" cy="434550"/>
          </a:xfrm>
          <a:prstGeom prst="rect">
            <a:avLst/>
          </a:prstGeom>
          <a:noFill/>
          <a:ln>
            <a:noFill/>
          </a:ln>
        </p:spPr>
      </p:pic>
      <p:sp>
        <p:nvSpPr>
          <p:cNvPr id="289" name="Google Shape;289;p33"/>
          <p:cNvSpPr txBox="1"/>
          <p:nvPr/>
        </p:nvSpPr>
        <p:spPr>
          <a:xfrm>
            <a:off x="609600" y="9634925"/>
            <a:ext cx="4440000" cy="388500"/>
          </a:xfrm>
          <a:prstGeom prst="rect">
            <a:avLst/>
          </a:prstGeom>
          <a:noFill/>
          <a:ln>
            <a:noFill/>
          </a:ln>
        </p:spPr>
        <p:txBody>
          <a:bodyPr anchorCtr="0" anchor="t" bIns="91425" lIns="91425" spcFirstLastPara="1" rIns="91425" wrap="square" tIns="91425">
            <a:noAutofit/>
          </a:bodyPr>
          <a:lstStyle/>
          <a:p>
            <a:pPr indent="0" lvl="0" marL="12700" rtl="0" algn="l">
              <a:spcBef>
                <a:spcPts val="0"/>
              </a:spcBef>
              <a:spcAft>
                <a:spcPts val="0"/>
              </a:spcAft>
              <a:buClr>
                <a:schemeClr val="dk1"/>
              </a:buClr>
              <a:buSzPts val="1100"/>
              <a:buFont typeface="Arial"/>
              <a:buNone/>
            </a:pPr>
            <a:r>
              <a:rPr lang="en" sz="1000">
                <a:solidFill>
                  <a:schemeClr val="hlink"/>
                </a:solidFill>
                <a:latin typeface="Roboto"/>
                <a:ea typeface="Roboto"/>
                <a:cs typeface="Roboto"/>
                <a:sym typeface="Roboto"/>
              </a:rPr>
              <a:t>©  Body Harmony Physical Therapy, PLLC (2021) - All Rights Reserved</a:t>
            </a:r>
            <a:endParaRPr sz="1000">
              <a:solidFill>
                <a:schemeClr val="dk1"/>
              </a:solidFill>
              <a:latin typeface="Roboto"/>
              <a:ea typeface="Roboto"/>
              <a:cs typeface="Roboto"/>
              <a:sym typeface="Roboto"/>
            </a:endParaRPr>
          </a:p>
          <a:p>
            <a:pPr indent="0" lvl="0" marL="12700" rtl="0" algn="l">
              <a:spcBef>
                <a:spcPts val="0"/>
              </a:spcBef>
              <a:spcAft>
                <a:spcPts val="0"/>
              </a:spcAft>
              <a:buNone/>
            </a:pPr>
            <a:r>
              <a:t/>
            </a:r>
            <a:endParaRPr sz="1000">
              <a:solidFill>
                <a:schemeClr val="hlink"/>
              </a:solidFill>
              <a:latin typeface="Roboto"/>
              <a:ea typeface="Roboto"/>
              <a:cs typeface="Roboto"/>
              <a:sym typeface="Roboto"/>
            </a:endParaRPr>
          </a:p>
        </p:txBody>
      </p:sp>
      <p:sp>
        <p:nvSpPr>
          <p:cNvPr id="290" name="Google Shape;290;p33"/>
          <p:cNvSpPr txBox="1"/>
          <p:nvPr/>
        </p:nvSpPr>
        <p:spPr>
          <a:xfrm>
            <a:off x="3981450" y="1747000"/>
            <a:ext cx="3086100" cy="64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50">
                <a:solidFill>
                  <a:schemeClr val="dk1"/>
                </a:solidFill>
                <a:latin typeface="Montserrat"/>
                <a:ea typeface="Montserrat"/>
                <a:cs typeface="Montserrat"/>
                <a:sym typeface="Montserrat"/>
              </a:rPr>
              <a:t>Thus we can use our breath to influence what is happening at our pelvic floor. Typically with pelvic pain, we want to help our pelvic floor relax and lengthen. To help us do that, we can practice deep breathing (see exercise on page 9) and pair it with our motor control and coordination exercises of the pelvic floor (see exercises on page 15). Practice trying to lengthen and relax your pelvic floor each time you inhale. </a:t>
            </a:r>
            <a:endParaRPr sz="125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sz="125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sz="150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b="1" sz="125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sz="125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sz="125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sz="125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b="1" sz="1250">
              <a:solidFill>
                <a:schemeClr val="dk1"/>
              </a:solidFill>
              <a:latin typeface="Montserrat"/>
              <a:ea typeface="Montserrat"/>
              <a:cs typeface="Montserrat"/>
              <a:sym typeface="Montserrat"/>
            </a:endParaRPr>
          </a:p>
        </p:txBody>
      </p:sp>
      <p:sp>
        <p:nvSpPr>
          <p:cNvPr id="291" name="Google Shape;291;p33"/>
          <p:cNvSpPr txBox="1"/>
          <p:nvPr/>
        </p:nvSpPr>
        <p:spPr>
          <a:xfrm>
            <a:off x="4095750" y="4695825"/>
            <a:ext cx="3086100" cy="4134300"/>
          </a:xfrm>
          <a:prstGeom prst="rect">
            <a:avLst/>
          </a:prstGeom>
          <a:solidFill>
            <a:srgbClr val="EAD1DC"/>
          </a:solidFill>
          <a:ln cap="flat" cmpd="sng" w="38100">
            <a:solidFill>
              <a:srgbClr val="9B2269"/>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t/>
            </a:r>
            <a:endParaRPr b="1" sz="1800">
              <a:solidFill>
                <a:srgbClr val="000000"/>
              </a:solidFill>
              <a:latin typeface="Montserrat"/>
              <a:ea typeface="Montserrat"/>
              <a:cs typeface="Montserrat"/>
              <a:sym typeface="Montserrat"/>
            </a:endParaRPr>
          </a:p>
          <a:p>
            <a:pPr indent="0" lvl="0" marL="0" rtl="0" algn="ctr">
              <a:spcBef>
                <a:spcPts val="0"/>
              </a:spcBef>
              <a:spcAft>
                <a:spcPts val="0"/>
              </a:spcAft>
              <a:buNone/>
            </a:pPr>
            <a:r>
              <a:rPr b="1" lang="en" sz="1800">
                <a:solidFill>
                  <a:srgbClr val="000000"/>
                </a:solidFill>
                <a:latin typeface="Montserrat"/>
                <a:ea typeface="Montserrat"/>
                <a:cs typeface="Montserrat"/>
                <a:sym typeface="Montserrat"/>
              </a:rPr>
              <a:t>Take Home Message: </a:t>
            </a:r>
            <a:endParaRPr b="1" sz="1800">
              <a:solidFill>
                <a:srgbClr val="000000"/>
              </a:solidFill>
              <a:latin typeface="Montserrat"/>
              <a:ea typeface="Montserrat"/>
              <a:cs typeface="Montserrat"/>
              <a:sym typeface="Montserrat"/>
            </a:endParaRPr>
          </a:p>
          <a:p>
            <a:pPr indent="0" lvl="0" marL="0" rtl="0" algn="l">
              <a:spcBef>
                <a:spcPts val="0"/>
              </a:spcBef>
              <a:spcAft>
                <a:spcPts val="0"/>
              </a:spcAft>
              <a:buNone/>
            </a:pPr>
            <a:r>
              <a:t/>
            </a:r>
            <a:endParaRPr b="1" sz="1250">
              <a:solidFill>
                <a:srgbClr val="000000"/>
              </a:solidFill>
              <a:latin typeface="Montserrat"/>
              <a:ea typeface="Montserrat"/>
              <a:cs typeface="Montserrat"/>
              <a:sym typeface="Montserrat"/>
            </a:endParaRPr>
          </a:p>
          <a:p>
            <a:pPr indent="0" lvl="0" marL="0" rtl="0" algn="l">
              <a:spcBef>
                <a:spcPts val="0"/>
              </a:spcBef>
              <a:spcAft>
                <a:spcPts val="0"/>
              </a:spcAft>
              <a:buNone/>
            </a:pPr>
            <a:r>
              <a:t/>
            </a:r>
            <a:endParaRPr b="1">
              <a:solidFill>
                <a:srgbClr val="000000"/>
              </a:solidFill>
              <a:latin typeface="Montserrat"/>
              <a:ea typeface="Montserrat"/>
              <a:cs typeface="Montserrat"/>
              <a:sym typeface="Montserrat"/>
            </a:endParaRPr>
          </a:p>
          <a:p>
            <a:pPr indent="0" lvl="0" marL="0" rtl="0" algn="ctr">
              <a:spcBef>
                <a:spcPts val="0"/>
              </a:spcBef>
              <a:spcAft>
                <a:spcPts val="0"/>
              </a:spcAft>
              <a:buNone/>
            </a:pPr>
            <a:r>
              <a:rPr b="1" lang="en">
                <a:solidFill>
                  <a:srgbClr val="000000"/>
                </a:solidFill>
                <a:latin typeface="Montserrat"/>
                <a:ea typeface="Montserrat"/>
                <a:cs typeface="Montserrat"/>
                <a:sym typeface="Montserrat"/>
              </a:rPr>
              <a:t>As you breathe in, your diaphragm and pelvic floor muscles lower. Th</a:t>
            </a:r>
            <a:r>
              <a:rPr b="1" lang="en">
                <a:latin typeface="Montserrat"/>
                <a:ea typeface="Montserrat"/>
                <a:cs typeface="Montserrat"/>
                <a:sym typeface="Montserrat"/>
              </a:rPr>
              <a:t>us, </a:t>
            </a:r>
            <a:r>
              <a:rPr b="1" lang="en">
                <a:solidFill>
                  <a:srgbClr val="9B2269"/>
                </a:solidFill>
                <a:latin typeface="Montserrat"/>
                <a:ea typeface="Montserrat"/>
                <a:cs typeface="Montserrat"/>
                <a:sym typeface="Montserrat"/>
              </a:rPr>
              <a:t>inhaling helps us to lengthen and relax the  pelvic floor. </a:t>
            </a:r>
            <a:endParaRPr b="1">
              <a:solidFill>
                <a:srgbClr val="9B2269"/>
              </a:solidFill>
              <a:latin typeface="Montserrat"/>
              <a:ea typeface="Montserrat"/>
              <a:cs typeface="Montserrat"/>
              <a:sym typeface="Montserrat"/>
            </a:endParaRPr>
          </a:p>
          <a:p>
            <a:pPr indent="0" lvl="0" marL="0" rtl="0" algn="ctr">
              <a:spcBef>
                <a:spcPts val="0"/>
              </a:spcBef>
              <a:spcAft>
                <a:spcPts val="0"/>
              </a:spcAft>
              <a:buNone/>
            </a:pPr>
            <a:r>
              <a:t/>
            </a:r>
            <a:endParaRPr b="1">
              <a:solidFill>
                <a:srgbClr val="000000"/>
              </a:solidFill>
              <a:latin typeface="Montserrat"/>
              <a:ea typeface="Montserrat"/>
              <a:cs typeface="Montserrat"/>
              <a:sym typeface="Montserrat"/>
            </a:endParaRPr>
          </a:p>
          <a:p>
            <a:pPr indent="0" lvl="0" marL="0" rtl="0" algn="ctr">
              <a:spcBef>
                <a:spcPts val="0"/>
              </a:spcBef>
              <a:spcAft>
                <a:spcPts val="0"/>
              </a:spcAft>
              <a:buNone/>
            </a:pPr>
            <a:r>
              <a:t/>
            </a:r>
            <a:endParaRPr b="1">
              <a:solidFill>
                <a:srgbClr val="000000"/>
              </a:solidFill>
              <a:latin typeface="Montserrat"/>
              <a:ea typeface="Montserrat"/>
              <a:cs typeface="Montserrat"/>
              <a:sym typeface="Montserrat"/>
            </a:endParaRPr>
          </a:p>
          <a:p>
            <a:pPr indent="0" lvl="0" marL="0" rtl="0" algn="ctr">
              <a:spcBef>
                <a:spcPts val="0"/>
              </a:spcBef>
              <a:spcAft>
                <a:spcPts val="0"/>
              </a:spcAft>
              <a:buNone/>
            </a:pPr>
            <a:r>
              <a:rPr b="1" lang="en">
                <a:solidFill>
                  <a:srgbClr val="000000"/>
                </a:solidFill>
                <a:latin typeface="Montserrat"/>
                <a:ea typeface="Montserrat"/>
                <a:cs typeface="Montserrat"/>
                <a:sym typeface="Montserrat"/>
              </a:rPr>
              <a:t>As you breathe out, your diaphragm and pelvic floor muscles rise. Thus, </a:t>
            </a:r>
            <a:r>
              <a:rPr b="1" lang="en">
                <a:solidFill>
                  <a:srgbClr val="9C2169"/>
                </a:solidFill>
                <a:latin typeface="Montserrat"/>
                <a:ea typeface="Montserrat"/>
                <a:cs typeface="Montserrat"/>
                <a:sym typeface="Montserrat"/>
              </a:rPr>
              <a:t>exhaling helps us to activate and contract the pelvic floor. </a:t>
            </a:r>
            <a:endParaRPr>
              <a:solidFill>
                <a:srgbClr val="9C2169"/>
              </a:solidFill>
              <a:latin typeface="Roboto"/>
              <a:ea typeface="Roboto"/>
              <a:cs typeface="Roboto"/>
              <a:sym typeface="Roboto"/>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5" name="Shape 295"/>
        <p:cNvGrpSpPr/>
        <p:nvPr/>
      </p:nvGrpSpPr>
      <p:grpSpPr>
        <a:xfrm>
          <a:off x="0" y="0"/>
          <a:ext cx="0" cy="0"/>
          <a:chOff x="0" y="0"/>
          <a:chExt cx="0" cy="0"/>
        </a:xfrm>
      </p:grpSpPr>
      <p:pic>
        <p:nvPicPr>
          <p:cNvPr id="296" name="Google Shape;296;p34"/>
          <p:cNvPicPr preferRelativeResize="0"/>
          <p:nvPr/>
        </p:nvPicPr>
        <p:blipFill>
          <a:blip r:embed="rId3">
            <a:alphaModFix/>
          </a:blip>
          <a:stretch>
            <a:fillRect/>
          </a:stretch>
        </p:blipFill>
        <p:spPr>
          <a:xfrm>
            <a:off x="0" y="0"/>
            <a:ext cx="7772403" cy="5029200"/>
          </a:xfrm>
          <a:prstGeom prst="rect">
            <a:avLst/>
          </a:prstGeom>
          <a:noFill/>
          <a:ln>
            <a:noFill/>
          </a:ln>
        </p:spPr>
      </p:pic>
      <p:sp>
        <p:nvSpPr>
          <p:cNvPr id="297" name="Google Shape;297;p34"/>
          <p:cNvSpPr txBox="1"/>
          <p:nvPr/>
        </p:nvSpPr>
        <p:spPr>
          <a:xfrm>
            <a:off x="7210421" y="9622225"/>
            <a:ext cx="181500" cy="147300"/>
          </a:xfrm>
          <a:prstGeom prst="rect">
            <a:avLst/>
          </a:prstGeom>
          <a:noFill/>
          <a:ln>
            <a:noFill/>
          </a:ln>
        </p:spPr>
        <p:txBody>
          <a:bodyPr anchorCtr="0" anchor="t" bIns="0" lIns="0" spcFirstLastPara="1" rIns="0" wrap="square" tIns="12700">
            <a:noAutofit/>
          </a:bodyPr>
          <a:lstStyle/>
          <a:p>
            <a:pPr indent="0" lvl="0" marL="12700" marR="0" rtl="0" algn="l">
              <a:lnSpc>
                <a:spcPct val="100000"/>
              </a:lnSpc>
              <a:spcBef>
                <a:spcPts val="0"/>
              </a:spcBef>
              <a:spcAft>
                <a:spcPts val="0"/>
              </a:spcAft>
              <a:buNone/>
            </a:pPr>
            <a:r>
              <a:rPr lang="en" sz="800">
                <a:solidFill>
                  <a:schemeClr val="dk1"/>
                </a:solidFill>
                <a:latin typeface="Avenir"/>
                <a:ea typeface="Avenir"/>
                <a:cs typeface="Avenir"/>
                <a:sym typeface="Avenir"/>
              </a:rPr>
              <a:t>16</a:t>
            </a:r>
            <a:endParaRPr sz="800">
              <a:solidFill>
                <a:schemeClr val="dk1"/>
              </a:solidFill>
              <a:latin typeface="Avenir"/>
              <a:ea typeface="Avenir"/>
              <a:cs typeface="Avenir"/>
              <a:sym typeface="Avenir"/>
            </a:endParaRPr>
          </a:p>
        </p:txBody>
      </p:sp>
      <p:sp>
        <p:nvSpPr>
          <p:cNvPr id="298" name="Google Shape;298;p34"/>
          <p:cNvSpPr/>
          <p:nvPr/>
        </p:nvSpPr>
        <p:spPr>
          <a:xfrm>
            <a:off x="856616" y="4743700"/>
            <a:ext cx="6059170" cy="4881880"/>
          </a:xfrm>
          <a:custGeom>
            <a:rect b="b" l="l" r="r" t="t"/>
            <a:pathLst>
              <a:path extrusionOk="0" h="4881880" w="6059170">
                <a:moveTo>
                  <a:pt x="0" y="4881880"/>
                </a:moveTo>
                <a:lnTo>
                  <a:pt x="6058916" y="4881880"/>
                </a:lnTo>
                <a:lnTo>
                  <a:pt x="6058916" y="0"/>
                </a:lnTo>
                <a:lnTo>
                  <a:pt x="0" y="0"/>
                </a:lnTo>
                <a:lnTo>
                  <a:pt x="0" y="488188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99" name="Google Shape;299;p34"/>
          <p:cNvSpPr txBox="1"/>
          <p:nvPr/>
        </p:nvSpPr>
        <p:spPr>
          <a:xfrm>
            <a:off x="856766" y="4743700"/>
            <a:ext cx="6059100" cy="4557900"/>
          </a:xfrm>
          <a:prstGeom prst="rect">
            <a:avLst/>
          </a:prstGeom>
          <a:noFill/>
          <a:ln cap="flat" cmpd="sng" w="12700">
            <a:solidFill>
              <a:srgbClr val="B6D7A8"/>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None/>
            </a:pPr>
            <a:r>
              <a:t/>
            </a:r>
            <a:endParaRPr sz="1600">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None/>
            </a:pPr>
            <a:r>
              <a:t/>
            </a:r>
            <a:endParaRPr sz="1600">
              <a:solidFill>
                <a:schemeClr val="dk1"/>
              </a:solidFill>
              <a:latin typeface="Times New Roman"/>
              <a:ea typeface="Times New Roman"/>
              <a:cs typeface="Times New Roman"/>
              <a:sym typeface="Times New Roman"/>
            </a:endParaRPr>
          </a:p>
          <a:p>
            <a:pPr indent="0" lvl="0" marL="0" marR="0" rtl="0" algn="ctr">
              <a:lnSpc>
                <a:spcPct val="100000"/>
              </a:lnSpc>
              <a:spcBef>
                <a:spcPts val="0"/>
              </a:spcBef>
              <a:spcAft>
                <a:spcPts val="0"/>
              </a:spcAft>
              <a:buNone/>
            </a:pPr>
            <a:r>
              <a:t/>
            </a:r>
            <a:endParaRPr sz="1600">
              <a:solidFill>
                <a:schemeClr val="dk1"/>
              </a:solidFill>
              <a:latin typeface="Times New Roman"/>
              <a:ea typeface="Times New Roman"/>
              <a:cs typeface="Times New Roman"/>
              <a:sym typeface="Times New Roman"/>
            </a:endParaRPr>
          </a:p>
          <a:p>
            <a:pPr indent="0" lvl="0" marL="17145" marR="0" rtl="0" algn="ctr">
              <a:lnSpc>
                <a:spcPct val="100000"/>
              </a:lnSpc>
              <a:spcBef>
                <a:spcPts val="1215"/>
              </a:spcBef>
              <a:spcAft>
                <a:spcPts val="0"/>
              </a:spcAft>
              <a:buNone/>
            </a:pPr>
            <a:r>
              <a:rPr lang="en" sz="1400">
                <a:solidFill>
                  <a:srgbClr val="232323"/>
                </a:solidFill>
                <a:latin typeface="Roboto"/>
                <a:ea typeface="Roboto"/>
                <a:cs typeface="Roboto"/>
                <a:sym typeface="Roboto"/>
              </a:rPr>
              <a:t>CHAPTER 0</a:t>
            </a:r>
            <a:r>
              <a:rPr lang="en">
                <a:solidFill>
                  <a:srgbClr val="232323"/>
                </a:solidFill>
                <a:latin typeface="Roboto"/>
                <a:ea typeface="Roboto"/>
                <a:cs typeface="Roboto"/>
                <a:sym typeface="Roboto"/>
              </a:rPr>
              <a:t>4</a:t>
            </a:r>
            <a:endParaRPr sz="1400">
              <a:solidFill>
                <a:schemeClr val="dk1"/>
              </a:solidFill>
              <a:latin typeface="Roboto"/>
              <a:ea typeface="Roboto"/>
              <a:cs typeface="Roboto"/>
              <a:sym typeface="Roboto"/>
            </a:endParaRPr>
          </a:p>
          <a:p>
            <a:pPr indent="0" lvl="0" marL="0" marR="0" rtl="0" algn="ctr">
              <a:lnSpc>
                <a:spcPct val="100000"/>
              </a:lnSpc>
              <a:spcBef>
                <a:spcPts val="40"/>
              </a:spcBef>
              <a:spcAft>
                <a:spcPts val="0"/>
              </a:spcAft>
              <a:buNone/>
            </a:pPr>
            <a:r>
              <a:t/>
            </a:r>
            <a:endParaRPr sz="1450">
              <a:solidFill>
                <a:schemeClr val="dk1"/>
              </a:solidFill>
              <a:latin typeface="Times New Roman"/>
              <a:ea typeface="Times New Roman"/>
              <a:cs typeface="Times New Roman"/>
              <a:sym typeface="Times New Roman"/>
            </a:endParaRPr>
          </a:p>
          <a:p>
            <a:pPr indent="0" lvl="0" marL="0" rtl="0" algn="ctr">
              <a:spcBef>
                <a:spcPts val="0"/>
              </a:spcBef>
              <a:spcAft>
                <a:spcPts val="0"/>
              </a:spcAft>
              <a:buNone/>
            </a:pPr>
            <a:r>
              <a:rPr lang="en" sz="6500">
                <a:solidFill>
                  <a:srgbClr val="93C47D"/>
                </a:solidFill>
                <a:latin typeface="Roboto"/>
                <a:ea typeface="Roboto"/>
                <a:cs typeface="Roboto"/>
                <a:sym typeface="Roboto"/>
              </a:rPr>
              <a:t>Exercises for Pelvic Pain</a:t>
            </a:r>
            <a:endParaRPr sz="6500">
              <a:solidFill>
                <a:srgbClr val="93C47D"/>
              </a:solidFill>
              <a:latin typeface="Roboto"/>
              <a:ea typeface="Roboto"/>
              <a:cs typeface="Roboto"/>
              <a:sym typeface="Roboto"/>
            </a:endParaRPr>
          </a:p>
          <a:p>
            <a:pPr indent="-635" lvl="0" marL="864235" marR="855343" rtl="0" algn="ctr">
              <a:lnSpc>
                <a:spcPct val="145800"/>
              </a:lnSpc>
              <a:spcBef>
                <a:spcPts val="2460"/>
              </a:spcBef>
              <a:spcAft>
                <a:spcPts val="0"/>
              </a:spcAft>
              <a:buNone/>
            </a:pPr>
            <a:r>
              <a:t/>
            </a:r>
            <a:endParaRPr sz="1200">
              <a:solidFill>
                <a:schemeClr val="dk1"/>
              </a:solidFill>
              <a:latin typeface="Roboto"/>
              <a:ea typeface="Roboto"/>
              <a:cs typeface="Roboto"/>
              <a:sym typeface="Roboto"/>
            </a:endParaRPr>
          </a:p>
        </p:txBody>
      </p:sp>
      <p:pic>
        <p:nvPicPr>
          <p:cNvPr id="300" name="Google Shape;300;p34"/>
          <p:cNvPicPr preferRelativeResize="0"/>
          <p:nvPr/>
        </p:nvPicPr>
        <p:blipFill>
          <a:blip r:embed="rId4">
            <a:alphaModFix/>
          </a:blip>
          <a:stretch>
            <a:fillRect/>
          </a:stretch>
        </p:blipFill>
        <p:spPr>
          <a:xfrm>
            <a:off x="175050" y="9521028"/>
            <a:ext cx="434550" cy="434550"/>
          </a:xfrm>
          <a:prstGeom prst="rect">
            <a:avLst/>
          </a:prstGeom>
          <a:noFill/>
          <a:ln>
            <a:noFill/>
          </a:ln>
        </p:spPr>
      </p:pic>
      <p:sp>
        <p:nvSpPr>
          <p:cNvPr id="301" name="Google Shape;301;p34"/>
          <p:cNvSpPr txBox="1"/>
          <p:nvPr/>
        </p:nvSpPr>
        <p:spPr>
          <a:xfrm>
            <a:off x="609600" y="9622225"/>
            <a:ext cx="4725000" cy="329400"/>
          </a:xfrm>
          <a:prstGeom prst="rect">
            <a:avLst/>
          </a:prstGeom>
          <a:noFill/>
          <a:ln>
            <a:noFill/>
          </a:ln>
        </p:spPr>
        <p:txBody>
          <a:bodyPr anchorCtr="0" anchor="t" bIns="91425" lIns="91425" spcFirstLastPara="1" rIns="91425" wrap="square" tIns="91425">
            <a:noAutofit/>
          </a:bodyPr>
          <a:lstStyle/>
          <a:p>
            <a:pPr indent="0" lvl="0" marL="12700" rtl="0" algn="l">
              <a:spcBef>
                <a:spcPts val="0"/>
              </a:spcBef>
              <a:spcAft>
                <a:spcPts val="0"/>
              </a:spcAft>
              <a:buClr>
                <a:schemeClr val="dk1"/>
              </a:buClr>
              <a:buSzPts val="1100"/>
              <a:buFont typeface="Arial"/>
              <a:buNone/>
            </a:pPr>
            <a:r>
              <a:rPr lang="en" sz="1000">
                <a:solidFill>
                  <a:schemeClr val="hlink"/>
                </a:solidFill>
                <a:latin typeface="Roboto"/>
                <a:ea typeface="Roboto"/>
                <a:cs typeface="Roboto"/>
                <a:sym typeface="Roboto"/>
              </a:rPr>
              <a:t>©  Body Harmony Physical Therapy, PLLC (2021) - All Rights Reserved</a:t>
            </a:r>
            <a:endParaRPr sz="1000">
              <a:solidFill>
                <a:schemeClr val="dk1"/>
              </a:solidFill>
              <a:latin typeface="Roboto"/>
              <a:ea typeface="Roboto"/>
              <a:cs typeface="Roboto"/>
              <a:sym typeface="Roboto"/>
            </a:endParaRPr>
          </a:p>
          <a:p>
            <a:pPr indent="0" lvl="0" marL="12700" rtl="0" algn="l">
              <a:spcBef>
                <a:spcPts val="0"/>
              </a:spcBef>
              <a:spcAft>
                <a:spcPts val="0"/>
              </a:spcAft>
              <a:buNone/>
            </a:pPr>
            <a:r>
              <a:t/>
            </a:r>
            <a:endParaRPr sz="1000">
              <a:solidFill>
                <a:schemeClr val="hlink"/>
              </a:solidFill>
              <a:latin typeface="Roboto"/>
              <a:ea typeface="Roboto"/>
              <a:cs typeface="Roboto"/>
              <a:sym typeface="Roboto"/>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305" name="Shape 305"/>
        <p:cNvGrpSpPr/>
        <p:nvPr/>
      </p:nvGrpSpPr>
      <p:grpSpPr>
        <a:xfrm>
          <a:off x="0" y="0"/>
          <a:ext cx="0" cy="0"/>
          <a:chOff x="0" y="0"/>
          <a:chExt cx="0" cy="0"/>
        </a:xfrm>
      </p:grpSpPr>
      <p:sp>
        <p:nvSpPr>
          <p:cNvPr id="306" name="Google Shape;306;p35"/>
          <p:cNvSpPr/>
          <p:nvPr/>
        </p:nvSpPr>
        <p:spPr>
          <a:xfrm>
            <a:off x="0" y="-75"/>
            <a:ext cx="6462300" cy="1351800"/>
          </a:xfrm>
          <a:prstGeom prst="rect">
            <a:avLst/>
          </a:prstGeom>
          <a:solidFill>
            <a:srgbClr val="45818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 name="Google Shape;307;p35"/>
          <p:cNvSpPr/>
          <p:nvPr/>
        </p:nvSpPr>
        <p:spPr>
          <a:xfrm>
            <a:off x="410819" y="9556750"/>
            <a:ext cx="2358390" cy="0"/>
          </a:xfrm>
          <a:custGeom>
            <a:rect b="b" l="l" r="r" t="t"/>
            <a:pathLst>
              <a:path extrusionOk="0" h="120000" w="2358390">
                <a:moveTo>
                  <a:pt x="0" y="0"/>
                </a:moveTo>
                <a:lnTo>
                  <a:pt x="2357780" y="0"/>
                </a:lnTo>
              </a:path>
            </a:pathLst>
          </a:custGeom>
          <a:noFill/>
          <a:ln cap="flat" cmpd="sng" w="12700">
            <a:solidFill>
              <a:srgbClr val="EFEFE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08" name="Google Shape;308;p35"/>
          <p:cNvSpPr txBox="1"/>
          <p:nvPr/>
        </p:nvSpPr>
        <p:spPr>
          <a:xfrm>
            <a:off x="7191366" y="9634925"/>
            <a:ext cx="187800" cy="1392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None/>
            </a:pPr>
            <a:r>
              <a:rPr lang="en" sz="800">
                <a:solidFill>
                  <a:schemeClr val="dk1"/>
                </a:solidFill>
                <a:latin typeface="Avenir"/>
                <a:ea typeface="Avenir"/>
                <a:cs typeface="Avenir"/>
                <a:sym typeface="Avenir"/>
              </a:rPr>
              <a:t>17</a:t>
            </a:r>
            <a:endParaRPr sz="800">
              <a:solidFill>
                <a:schemeClr val="dk1"/>
              </a:solidFill>
              <a:latin typeface="Avenir"/>
              <a:ea typeface="Avenir"/>
              <a:cs typeface="Avenir"/>
              <a:sym typeface="Avenir"/>
            </a:endParaRPr>
          </a:p>
        </p:txBody>
      </p:sp>
      <p:sp>
        <p:nvSpPr>
          <p:cNvPr id="309" name="Google Shape;309;p35"/>
          <p:cNvSpPr txBox="1"/>
          <p:nvPr/>
        </p:nvSpPr>
        <p:spPr>
          <a:xfrm>
            <a:off x="609600" y="1592175"/>
            <a:ext cx="6362700" cy="4524300"/>
          </a:xfrm>
          <a:prstGeom prst="rect">
            <a:avLst/>
          </a:prstGeom>
          <a:noFill/>
          <a:ln>
            <a:noFill/>
          </a:ln>
        </p:spPr>
        <p:txBody>
          <a:bodyPr anchorCtr="0" anchor="t" bIns="0" lIns="0" spcFirstLastPara="1" rIns="0" wrap="square" tIns="12700">
            <a:noAutofit/>
          </a:bodyPr>
          <a:lstStyle/>
          <a:p>
            <a:pPr indent="0" lvl="0" marL="0" rtl="0" algn="l">
              <a:spcBef>
                <a:spcPts val="0"/>
              </a:spcBef>
              <a:spcAft>
                <a:spcPts val="0"/>
              </a:spcAft>
              <a:buClr>
                <a:schemeClr val="dk1"/>
              </a:buClr>
              <a:buSzPts val="1400"/>
              <a:buFont typeface="Arial"/>
              <a:buNone/>
            </a:pPr>
            <a:r>
              <a:rPr b="1" lang="en" sz="1250">
                <a:solidFill>
                  <a:schemeClr val="dk1"/>
                </a:solidFill>
                <a:latin typeface="Montserrat"/>
                <a:ea typeface="Montserrat"/>
                <a:cs typeface="Montserrat"/>
                <a:sym typeface="Montserrat"/>
              </a:rPr>
              <a:t>Awareness </a:t>
            </a:r>
            <a:r>
              <a:rPr b="1" lang="en" sz="1250">
                <a:solidFill>
                  <a:schemeClr val="dk1"/>
                </a:solidFill>
                <a:latin typeface="Montserrat"/>
                <a:ea typeface="Montserrat"/>
                <a:cs typeface="Montserrat"/>
                <a:sym typeface="Montserrat"/>
              </a:rPr>
              <a:t>Exercises</a:t>
            </a:r>
            <a:r>
              <a:rPr b="1" lang="en" sz="1250">
                <a:solidFill>
                  <a:schemeClr val="dk1"/>
                </a:solidFill>
                <a:latin typeface="Montserrat"/>
                <a:ea typeface="Montserrat"/>
                <a:cs typeface="Montserrat"/>
                <a:sym typeface="Montserrat"/>
              </a:rPr>
              <a:t> </a:t>
            </a:r>
            <a:endParaRPr b="1" sz="125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400"/>
              <a:buFont typeface="Arial"/>
              <a:buNone/>
            </a:pPr>
            <a:r>
              <a:rPr lang="en" sz="1200">
                <a:solidFill>
                  <a:schemeClr val="dk1"/>
                </a:solidFill>
                <a:latin typeface="Montserrat"/>
                <a:ea typeface="Montserrat"/>
                <a:cs typeface="Montserrat"/>
                <a:sym typeface="Montserrat"/>
              </a:rPr>
              <a:t>Using a cue or timer to check in with your pelvic floor? Are you tensing your muscles? Try to let them relax. Imagining as if your vagina was a closed flower bud and you are slowly </a:t>
            </a:r>
            <a:r>
              <a:rPr lang="en" sz="1200">
                <a:solidFill>
                  <a:schemeClr val="dk1"/>
                </a:solidFill>
                <a:latin typeface="Montserrat"/>
                <a:ea typeface="Montserrat"/>
                <a:cs typeface="Montserrat"/>
                <a:sym typeface="Montserrat"/>
              </a:rPr>
              <a:t>attempting</a:t>
            </a:r>
            <a:r>
              <a:rPr lang="en" sz="1200">
                <a:solidFill>
                  <a:schemeClr val="dk1"/>
                </a:solidFill>
                <a:latin typeface="Montserrat"/>
                <a:ea typeface="Montserrat"/>
                <a:cs typeface="Montserrat"/>
                <a:sym typeface="Montserrat"/>
              </a:rPr>
              <a:t> to open up the flower to let it bloom. </a:t>
            </a:r>
            <a:endParaRPr sz="12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400"/>
              <a:buFont typeface="Arial"/>
              <a:buNone/>
            </a:pPr>
            <a:r>
              <a:t/>
            </a:r>
            <a:endParaRPr sz="12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400"/>
              <a:buFont typeface="Arial"/>
              <a:buNone/>
            </a:pPr>
            <a:r>
              <a:rPr lang="en" sz="1200">
                <a:solidFill>
                  <a:schemeClr val="dk1"/>
                </a:solidFill>
                <a:latin typeface="Montserrat"/>
                <a:ea typeface="Montserrat"/>
                <a:cs typeface="Montserrat"/>
                <a:sym typeface="Montserrat"/>
              </a:rPr>
              <a:t>Eventually, you will cultivate more body awareness and begin to notice times where you are holding or clenching your muscles. </a:t>
            </a:r>
            <a:r>
              <a:rPr lang="en" sz="1200">
                <a:solidFill>
                  <a:schemeClr val="dk1"/>
                </a:solidFill>
                <a:latin typeface="Montserrat"/>
                <a:ea typeface="Montserrat"/>
                <a:cs typeface="Montserrat"/>
                <a:sym typeface="Montserrat"/>
              </a:rPr>
              <a:t>Any time that you notice that you are tensing your muscles, try to gently let them go. </a:t>
            </a:r>
            <a:endParaRPr sz="12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400"/>
              <a:buFont typeface="Arial"/>
              <a:buNone/>
            </a:pPr>
            <a:r>
              <a:t/>
            </a:r>
            <a:endParaRPr sz="125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400"/>
              <a:buFont typeface="Arial"/>
              <a:buNone/>
            </a:pPr>
            <a:r>
              <a:rPr b="1" lang="en" sz="1250">
                <a:solidFill>
                  <a:schemeClr val="dk1"/>
                </a:solidFill>
                <a:latin typeface="Montserrat"/>
                <a:ea typeface="Montserrat"/>
                <a:cs typeface="Montserrat"/>
                <a:sym typeface="Montserrat"/>
              </a:rPr>
              <a:t>Relaxation Training</a:t>
            </a:r>
            <a:endParaRPr b="1" sz="125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400"/>
              <a:buFont typeface="Arial"/>
              <a:buNone/>
            </a:pPr>
            <a:r>
              <a:rPr lang="en" sz="1200">
                <a:solidFill>
                  <a:schemeClr val="dk1"/>
                </a:solidFill>
                <a:latin typeface="Montserrat"/>
                <a:ea typeface="Montserrat"/>
                <a:cs typeface="Montserrat"/>
                <a:sym typeface="Montserrat"/>
              </a:rPr>
              <a:t>Remember the relaxation techniques from Chapter One? Yep, they should be a core part of your regular exercise routine for pelvic pain management! </a:t>
            </a:r>
            <a:endParaRPr sz="12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400"/>
              <a:buFont typeface="Arial"/>
              <a:buNone/>
            </a:pPr>
            <a:r>
              <a:t/>
            </a:r>
            <a:endParaRPr sz="125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rPr b="1" lang="en" sz="1250">
                <a:solidFill>
                  <a:schemeClr val="dk1"/>
                </a:solidFill>
                <a:latin typeface="Montserrat"/>
                <a:ea typeface="Montserrat"/>
                <a:cs typeface="Montserrat"/>
                <a:sym typeface="Montserrat"/>
              </a:rPr>
              <a:t>Coordination and Motor Control</a:t>
            </a:r>
            <a:endParaRPr b="1" sz="125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rPr lang="en" sz="1200">
                <a:solidFill>
                  <a:schemeClr val="dk1"/>
                </a:solidFill>
                <a:latin typeface="Montserrat"/>
                <a:ea typeface="Montserrat"/>
                <a:cs typeface="Montserrat"/>
                <a:sym typeface="Montserrat"/>
              </a:rPr>
              <a:t>Increases balance, mobility and coordination of pelvis and surrounding musculature</a:t>
            </a:r>
            <a:endParaRPr sz="12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sz="1250">
              <a:solidFill>
                <a:schemeClr val="dk1"/>
              </a:solidFill>
              <a:latin typeface="Montserrat"/>
              <a:ea typeface="Montserrat"/>
              <a:cs typeface="Montserrat"/>
              <a:sym typeface="Montserrat"/>
            </a:endParaRPr>
          </a:p>
          <a:p>
            <a:pPr indent="-307975" lvl="0" marL="457200" rtl="0" algn="l">
              <a:lnSpc>
                <a:spcPct val="115000"/>
              </a:lnSpc>
              <a:spcBef>
                <a:spcPts val="0"/>
              </a:spcBef>
              <a:spcAft>
                <a:spcPts val="0"/>
              </a:spcAft>
              <a:buClr>
                <a:schemeClr val="dk1"/>
              </a:buClr>
              <a:buSzPts val="1250"/>
              <a:buFont typeface="Montserrat"/>
              <a:buChar char="●"/>
            </a:pPr>
            <a:r>
              <a:rPr b="1" lang="en">
                <a:solidFill>
                  <a:schemeClr val="dk1"/>
                </a:solidFill>
              </a:rPr>
              <a:t>Tabletop Rock Backs: </a:t>
            </a:r>
            <a:endParaRPr b="1" sz="1250">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None/>
            </a:pPr>
            <a:r>
              <a:t/>
            </a:r>
            <a:endParaRPr b="1" sz="1250">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None/>
            </a:pPr>
            <a:r>
              <a:t/>
            </a:r>
            <a:endParaRPr b="1" sz="1250">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None/>
            </a:pPr>
            <a:r>
              <a:t/>
            </a:r>
            <a:endParaRPr b="1" sz="1250">
              <a:solidFill>
                <a:schemeClr val="dk1"/>
              </a:solidFill>
              <a:latin typeface="Montserrat"/>
              <a:ea typeface="Montserrat"/>
              <a:cs typeface="Montserrat"/>
              <a:sym typeface="Montserrat"/>
            </a:endParaRPr>
          </a:p>
          <a:p>
            <a:pPr indent="0" lvl="0" marL="457200" rtl="0" algn="l">
              <a:spcBef>
                <a:spcPts val="0"/>
              </a:spcBef>
              <a:spcAft>
                <a:spcPts val="0"/>
              </a:spcAft>
              <a:buClr>
                <a:schemeClr val="dk1"/>
              </a:buClr>
              <a:buSzPts val="1100"/>
              <a:buFont typeface="Arial"/>
              <a:buNone/>
            </a:pPr>
            <a:r>
              <a:t/>
            </a:r>
            <a:endParaRPr sz="1250">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t/>
            </a:r>
            <a:endParaRPr sz="1250">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t/>
            </a:r>
            <a:endParaRPr sz="1250">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t/>
            </a:r>
            <a:endParaRPr sz="1250">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t/>
            </a:r>
            <a:endParaRPr sz="1250">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t/>
            </a:r>
            <a:endParaRPr sz="1250">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Montserrat"/>
                <a:ea typeface="Montserrat"/>
                <a:cs typeface="Montserrat"/>
                <a:sym typeface="Montserrat"/>
              </a:rPr>
              <a:t>Many sources for pelvic pain may have individuals start with child’s pose. However, for some people, child’s pose might feel too intense as it requires a lot bending at the hips which may irritate people who have pudendal neuralgia or tight hips/pelvis musculature. Rock backs are a good way to ease into a more flexed hip position and isolate controlled mobility of the hip joints.</a:t>
            </a:r>
            <a:endParaRPr sz="1200">
              <a:solidFill>
                <a:schemeClr val="dk1"/>
              </a:solidFill>
              <a:latin typeface="Montserrat"/>
              <a:ea typeface="Montserrat"/>
              <a:cs typeface="Montserrat"/>
              <a:sym typeface="Montserrat"/>
            </a:endParaRPr>
          </a:p>
          <a:p>
            <a:pPr indent="-304800" lvl="0" marL="457200" rtl="0" algn="l">
              <a:lnSpc>
                <a:spcPct val="115000"/>
              </a:lnSpc>
              <a:spcBef>
                <a:spcPts val="0"/>
              </a:spcBef>
              <a:spcAft>
                <a:spcPts val="0"/>
              </a:spcAft>
              <a:buClr>
                <a:schemeClr val="dk1"/>
              </a:buClr>
              <a:buSzPts val="1200"/>
              <a:buFont typeface="Montserrat"/>
              <a:buChar char="●"/>
            </a:pPr>
            <a:r>
              <a:rPr lang="en" sz="1200">
                <a:solidFill>
                  <a:schemeClr val="dk1"/>
                </a:solidFill>
                <a:latin typeface="Montserrat"/>
                <a:ea typeface="Montserrat"/>
                <a:cs typeface="Montserrat"/>
                <a:sym typeface="Montserrat"/>
              </a:rPr>
              <a:t>Start in table top pose with hands and knees directly under shoulders and hips.</a:t>
            </a:r>
            <a:endParaRPr sz="1200">
              <a:solidFill>
                <a:schemeClr val="dk1"/>
              </a:solidFill>
              <a:latin typeface="Montserrat"/>
              <a:ea typeface="Montserrat"/>
              <a:cs typeface="Montserrat"/>
              <a:sym typeface="Montserrat"/>
            </a:endParaRPr>
          </a:p>
          <a:p>
            <a:pPr indent="-304800" lvl="0" marL="457200" rtl="0" algn="l">
              <a:lnSpc>
                <a:spcPct val="115000"/>
              </a:lnSpc>
              <a:spcBef>
                <a:spcPts val="0"/>
              </a:spcBef>
              <a:spcAft>
                <a:spcPts val="0"/>
              </a:spcAft>
              <a:buClr>
                <a:schemeClr val="dk1"/>
              </a:buClr>
              <a:buSzPts val="1200"/>
              <a:buFont typeface="Montserrat"/>
              <a:buChar char="●"/>
            </a:pPr>
            <a:r>
              <a:rPr lang="en" sz="1200">
                <a:solidFill>
                  <a:schemeClr val="dk1"/>
                </a:solidFill>
                <a:latin typeface="Montserrat"/>
                <a:ea typeface="Montserrat"/>
                <a:cs typeface="Montserrat"/>
                <a:sym typeface="Montserrat"/>
              </a:rPr>
              <a:t>Inhale, shift pelvis back while maintaining a straight spine, only bending at the hips.</a:t>
            </a:r>
            <a:endParaRPr sz="1200">
              <a:solidFill>
                <a:schemeClr val="dk1"/>
              </a:solidFill>
              <a:latin typeface="Montserrat"/>
              <a:ea typeface="Montserrat"/>
              <a:cs typeface="Montserrat"/>
              <a:sym typeface="Montserrat"/>
            </a:endParaRPr>
          </a:p>
          <a:p>
            <a:pPr indent="-304800" lvl="0" marL="457200" rtl="0" algn="l">
              <a:lnSpc>
                <a:spcPct val="115000"/>
              </a:lnSpc>
              <a:spcBef>
                <a:spcPts val="0"/>
              </a:spcBef>
              <a:spcAft>
                <a:spcPts val="0"/>
              </a:spcAft>
              <a:buClr>
                <a:schemeClr val="dk1"/>
              </a:buClr>
              <a:buSzPts val="1200"/>
              <a:buFont typeface="Montserrat"/>
              <a:buChar char="●"/>
            </a:pPr>
            <a:r>
              <a:rPr lang="en" sz="1200">
                <a:solidFill>
                  <a:schemeClr val="dk1"/>
                </a:solidFill>
                <a:latin typeface="Montserrat"/>
                <a:ea typeface="Montserrat"/>
                <a:cs typeface="Montserrat"/>
                <a:sym typeface="Montserrat"/>
              </a:rPr>
              <a:t>Exhale and pull your body back to the starting tabletop position by rooting down firmly through the hands and keeping your core active.</a:t>
            </a:r>
            <a:endParaRPr sz="1200">
              <a:solidFill>
                <a:schemeClr val="dk1"/>
              </a:solidFill>
              <a:latin typeface="Montserrat"/>
              <a:ea typeface="Montserrat"/>
              <a:cs typeface="Montserrat"/>
              <a:sym typeface="Montserrat"/>
            </a:endParaRPr>
          </a:p>
          <a:p>
            <a:pPr indent="-304800" lvl="0" marL="457200" rtl="0" algn="l">
              <a:lnSpc>
                <a:spcPct val="115000"/>
              </a:lnSpc>
              <a:spcBef>
                <a:spcPts val="0"/>
              </a:spcBef>
              <a:spcAft>
                <a:spcPts val="0"/>
              </a:spcAft>
              <a:buClr>
                <a:schemeClr val="dk1"/>
              </a:buClr>
              <a:buSzPts val="1200"/>
              <a:buFont typeface="Montserrat"/>
              <a:buChar char="●"/>
            </a:pPr>
            <a:r>
              <a:rPr lang="en" sz="1200">
                <a:solidFill>
                  <a:schemeClr val="dk1"/>
                </a:solidFill>
                <a:latin typeface="Montserrat"/>
                <a:ea typeface="Montserrat"/>
                <a:cs typeface="Montserrat"/>
                <a:sym typeface="Montserrat"/>
              </a:rPr>
              <a:t>Rock back for 10 breaths. </a:t>
            </a:r>
            <a:endParaRPr sz="1200">
              <a:solidFill>
                <a:schemeClr val="dk1"/>
              </a:solidFill>
              <a:latin typeface="Montserrat"/>
              <a:ea typeface="Montserrat"/>
              <a:cs typeface="Montserrat"/>
              <a:sym typeface="Montserrat"/>
            </a:endParaRPr>
          </a:p>
          <a:p>
            <a:pPr indent="0" lvl="0" marL="457200" rtl="0" algn="l">
              <a:spcBef>
                <a:spcPts val="0"/>
              </a:spcBef>
              <a:spcAft>
                <a:spcPts val="0"/>
              </a:spcAft>
              <a:buClr>
                <a:schemeClr val="dk1"/>
              </a:buClr>
              <a:buSzPts val="1100"/>
              <a:buFont typeface="Arial"/>
              <a:buNone/>
            </a:pPr>
            <a:r>
              <a:t/>
            </a:r>
            <a:endParaRPr sz="1250">
              <a:solidFill>
                <a:schemeClr val="dk1"/>
              </a:solidFill>
              <a:latin typeface="Montserrat"/>
              <a:ea typeface="Montserrat"/>
              <a:cs typeface="Montserrat"/>
              <a:sym typeface="Montserrat"/>
            </a:endParaRPr>
          </a:p>
          <a:p>
            <a:pPr indent="0" lvl="0" marL="457200" rtl="0" algn="l">
              <a:spcBef>
                <a:spcPts val="0"/>
              </a:spcBef>
              <a:spcAft>
                <a:spcPts val="0"/>
              </a:spcAft>
              <a:buClr>
                <a:schemeClr val="dk1"/>
              </a:buClr>
              <a:buSzPts val="1100"/>
              <a:buFont typeface="Arial"/>
              <a:buNone/>
            </a:pPr>
            <a:r>
              <a:t/>
            </a:r>
            <a:endParaRPr sz="125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sz="125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sz="125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sz="125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400"/>
              <a:buFont typeface="Arial"/>
              <a:buNone/>
            </a:pPr>
            <a:r>
              <a:t/>
            </a:r>
            <a:endParaRPr sz="125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400"/>
              <a:buFont typeface="Arial"/>
              <a:buNone/>
            </a:pPr>
            <a:r>
              <a:t/>
            </a:r>
            <a:endParaRPr sz="125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400"/>
              <a:buFont typeface="Arial"/>
              <a:buNone/>
            </a:pPr>
            <a:r>
              <a:t/>
            </a:r>
            <a:endParaRPr sz="12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400"/>
              <a:buFont typeface="Arial"/>
              <a:buNone/>
            </a:pPr>
            <a:r>
              <a:t/>
            </a:r>
            <a:endParaRPr sz="12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400"/>
              <a:buFont typeface="Arial"/>
              <a:buNone/>
            </a:pPr>
            <a:r>
              <a:t/>
            </a:r>
            <a:endParaRPr sz="12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400"/>
              <a:buFont typeface="Arial"/>
              <a:buNone/>
            </a:pPr>
            <a:r>
              <a:t/>
            </a:r>
            <a:endParaRPr b="1" sz="1200">
              <a:solidFill>
                <a:schemeClr val="dk1"/>
              </a:solidFill>
              <a:latin typeface="Montserrat"/>
              <a:ea typeface="Montserrat"/>
              <a:cs typeface="Montserrat"/>
              <a:sym typeface="Montserrat"/>
            </a:endParaRPr>
          </a:p>
          <a:p>
            <a:pPr indent="0" lvl="0" marL="457200" rtl="0" algn="l">
              <a:spcBef>
                <a:spcPts val="0"/>
              </a:spcBef>
              <a:spcAft>
                <a:spcPts val="0"/>
              </a:spcAft>
              <a:buClr>
                <a:schemeClr val="dk1"/>
              </a:buClr>
              <a:buSzPts val="1100"/>
              <a:buFont typeface="Arial"/>
              <a:buNone/>
            </a:pPr>
            <a:r>
              <a:t/>
            </a:r>
            <a:endParaRPr sz="1200">
              <a:solidFill>
                <a:schemeClr val="dk1"/>
              </a:solidFill>
              <a:latin typeface="Montserrat"/>
              <a:ea typeface="Montserrat"/>
              <a:cs typeface="Montserrat"/>
              <a:sym typeface="Montserrat"/>
            </a:endParaRPr>
          </a:p>
          <a:p>
            <a:pPr indent="0" lvl="0" marL="12700" marR="81280" rtl="0" algn="l">
              <a:lnSpc>
                <a:spcPct val="145800"/>
              </a:lnSpc>
              <a:spcBef>
                <a:spcPts val="0"/>
              </a:spcBef>
              <a:spcAft>
                <a:spcPts val="0"/>
              </a:spcAft>
              <a:buNone/>
            </a:pPr>
            <a:r>
              <a:t/>
            </a:r>
            <a:endParaRPr sz="1200">
              <a:solidFill>
                <a:srgbClr val="232323"/>
              </a:solidFill>
              <a:latin typeface="Roboto"/>
              <a:ea typeface="Roboto"/>
              <a:cs typeface="Roboto"/>
              <a:sym typeface="Roboto"/>
            </a:endParaRPr>
          </a:p>
        </p:txBody>
      </p:sp>
      <p:sp>
        <p:nvSpPr>
          <p:cNvPr id="310" name="Google Shape;310;p35"/>
          <p:cNvSpPr txBox="1"/>
          <p:nvPr>
            <p:ph type="title"/>
          </p:nvPr>
        </p:nvSpPr>
        <p:spPr>
          <a:xfrm>
            <a:off x="609600" y="625437"/>
            <a:ext cx="3995400" cy="726300"/>
          </a:xfrm>
          <a:prstGeom prst="rect">
            <a:avLst/>
          </a:prstGeom>
          <a:noFill/>
          <a:ln>
            <a:noFill/>
          </a:ln>
        </p:spPr>
        <p:txBody>
          <a:bodyPr anchorCtr="0" anchor="t" bIns="0" lIns="0" spcFirstLastPara="1" rIns="0" wrap="square" tIns="12700">
            <a:noAutofit/>
          </a:bodyPr>
          <a:lstStyle/>
          <a:p>
            <a:pPr indent="0" lvl="0" marL="12700" rtl="0" algn="l">
              <a:lnSpc>
                <a:spcPct val="100000"/>
              </a:lnSpc>
              <a:spcBef>
                <a:spcPts val="0"/>
              </a:spcBef>
              <a:spcAft>
                <a:spcPts val="0"/>
              </a:spcAft>
              <a:buNone/>
            </a:pPr>
            <a:r>
              <a:rPr b="0" lang="en">
                <a:solidFill>
                  <a:srgbClr val="93C47D"/>
                </a:solidFill>
                <a:latin typeface="Quicksand"/>
                <a:ea typeface="Quicksand"/>
                <a:cs typeface="Quicksand"/>
                <a:sym typeface="Quicksand"/>
              </a:rPr>
              <a:t>Exercises</a:t>
            </a:r>
            <a:endParaRPr b="0">
              <a:solidFill>
                <a:srgbClr val="93C47D"/>
              </a:solidFill>
              <a:latin typeface="Quicksand"/>
              <a:ea typeface="Quicksand"/>
              <a:cs typeface="Quicksand"/>
              <a:sym typeface="Quicksand"/>
            </a:endParaRPr>
          </a:p>
        </p:txBody>
      </p:sp>
      <p:pic>
        <p:nvPicPr>
          <p:cNvPr id="311" name="Google Shape;311;p35"/>
          <p:cNvPicPr preferRelativeResize="0"/>
          <p:nvPr/>
        </p:nvPicPr>
        <p:blipFill>
          <a:blip r:embed="rId3">
            <a:alphaModFix/>
          </a:blip>
          <a:stretch>
            <a:fillRect/>
          </a:stretch>
        </p:blipFill>
        <p:spPr>
          <a:xfrm>
            <a:off x="175050" y="9521028"/>
            <a:ext cx="434550" cy="434550"/>
          </a:xfrm>
          <a:prstGeom prst="rect">
            <a:avLst/>
          </a:prstGeom>
          <a:noFill/>
          <a:ln>
            <a:noFill/>
          </a:ln>
        </p:spPr>
      </p:pic>
      <p:sp>
        <p:nvSpPr>
          <p:cNvPr id="312" name="Google Shape;312;p35"/>
          <p:cNvSpPr txBox="1"/>
          <p:nvPr/>
        </p:nvSpPr>
        <p:spPr>
          <a:xfrm>
            <a:off x="609600" y="9556750"/>
            <a:ext cx="5356200" cy="388500"/>
          </a:xfrm>
          <a:prstGeom prst="rect">
            <a:avLst/>
          </a:prstGeom>
          <a:noFill/>
          <a:ln>
            <a:noFill/>
          </a:ln>
        </p:spPr>
        <p:txBody>
          <a:bodyPr anchorCtr="0" anchor="t" bIns="91425" lIns="91425" spcFirstLastPara="1" rIns="91425" wrap="square" tIns="91425">
            <a:noAutofit/>
          </a:bodyPr>
          <a:lstStyle/>
          <a:p>
            <a:pPr indent="0" lvl="0" marL="12700" rtl="0" algn="l">
              <a:spcBef>
                <a:spcPts val="0"/>
              </a:spcBef>
              <a:spcAft>
                <a:spcPts val="0"/>
              </a:spcAft>
              <a:buNone/>
            </a:pPr>
            <a:r>
              <a:rPr lang="en" sz="1000">
                <a:solidFill>
                  <a:schemeClr val="hlink"/>
                </a:solidFill>
                <a:latin typeface="Roboto"/>
                <a:ea typeface="Roboto"/>
                <a:cs typeface="Roboto"/>
                <a:sym typeface="Roboto"/>
              </a:rPr>
              <a:t>©  Body Harmony Physical Therapy, PLLC (2021) - All Rights Reserved</a:t>
            </a:r>
            <a:endParaRPr sz="1000">
              <a:solidFill>
                <a:schemeClr val="dk1"/>
              </a:solidFill>
              <a:latin typeface="Roboto"/>
              <a:ea typeface="Roboto"/>
              <a:cs typeface="Roboto"/>
              <a:sym typeface="Roboto"/>
            </a:endParaRPr>
          </a:p>
          <a:p>
            <a:pPr indent="0" lvl="0" marL="12700" rtl="0" algn="l">
              <a:spcBef>
                <a:spcPts val="0"/>
              </a:spcBef>
              <a:spcAft>
                <a:spcPts val="0"/>
              </a:spcAft>
              <a:buNone/>
            </a:pPr>
            <a:r>
              <a:t/>
            </a:r>
            <a:endParaRPr sz="1000">
              <a:solidFill>
                <a:schemeClr val="hlink"/>
              </a:solidFill>
              <a:latin typeface="Roboto"/>
              <a:ea typeface="Roboto"/>
              <a:cs typeface="Roboto"/>
              <a:sym typeface="Roboto"/>
            </a:endParaRPr>
          </a:p>
        </p:txBody>
      </p:sp>
      <p:pic>
        <p:nvPicPr>
          <p:cNvPr id="313" name="Google Shape;313;p35"/>
          <p:cNvPicPr preferRelativeResize="0"/>
          <p:nvPr/>
        </p:nvPicPr>
        <p:blipFill>
          <a:blip r:embed="rId4">
            <a:alphaModFix/>
          </a:blip>
          <a:stretch>
            <a:fillRect/>
          </a:stretch>
        </p:blipFill>
        <p:spPr>
          <a:xfrm>
            <a:off x="1409700" y="5221125"/>
            <a:ext cx="2066925" cy="1552575"/>
          </a:xfrm>
          <a:prstGeom prst="rect">
            <a:avLst/>
          </a:prstGeom>
          <a:noFill/>
          <a:ln>
            <a:noFill/>
          </a:ln>
        </p:spPr>
      </p:pic>
      <p:pic>
        <p:nvPicPr>
          <p:cNvPr id="314" name="Google Shape;314;p35"/>
          <p:cNvPicPr preferRelativeResize="0"/>
          <p:nvPr/>
        </p:nvPicPr>
        <p:blipFill>
          <a:blip r:embed="rId5">
            <a:alphaModFix/>
          </a:blip>
          <a:stretch>
            <a:fillRect/>
          </a:stretch>
        </p:blipFill>
        <p:spPr>
          <a:xfrm>
            <a:off x="4076700" y="5221125"/>
            <a:ext cx="2066925" cy="155257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318" name="Shape 318"/>
        <p:cNvGrpSpPr/>
        <p:nvPr/>
      </p:nvGrpSpPr>
      <p:grpSpPr>
        <a:xfrm>
          <a:off x="0" y="0"/>
          <a:ext cx="0" cy="0"/>
          <a:chOff x="0" y="0"/>
          <a:chExt cx="0" cy="0"/>
        </a:xfrm>
      </p:grpSpPr>
      <p:sp>
        <p:nvSpPr>
          <p:cNvPr id="319" name="Google Shape;319;p36"/>
          <p:cNvSpPr/>
          <p:nvPr/>
        </p:nvSpPr>
        <p:spPr>
          <a:xfrm>
            <a:off x="0" y="-75"/>
            <a:ext cx="6462300" cy="1351800"/>
          </a:xfrm>
          <a:prstGeom prst="rect">
            <a:avLst/>
          </a:prstGeom>
          <a:solidFill>
            <a:srgbClr val="45818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 name="Google Shape;320;p36"/>
          <p:cNvSpPr/>
          <p:nvPr/>
        </p:nvSpPr>
        <p:spPr>
          <a:xfrm>
            <a:off x="410819" y="9556750"/>
            <a:ext cx="2358390" cy="0"/>
          </a:xfrm>
          <a:custGeom>
            <a:rect b="b" l="l" r="r" t="t"/>
            <a:pathLst>
              <a:path extrusionOk="0" h="120000" w="2358390">
                <a:moveTo>
                  <a:pt x="0" y="0"/>
                </a:moveTo>
                <a:lnTo>
                  <a:pt x="2357780" y="0"/>
                </a:lnTo>
              </a:path>
            </a:pathLst>
          </a:custGeom>
          <a:noFill/>
          <a:ln cap="flat" cmpd="sng" w="12700">
            <a:solidFill>
              <a:srgbClr val="EFEFE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21" name="Google Shape;321;p36"/>
          <p:cNvSpPr txBox="1"/>
          <p:nvPr/>
        </p:nvSpPr>
        <p:spPr>
          <a:xfrm>
            <a:off x="7210418" y="9634925"/>
            <a:ext cx="168900" cy="1392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None/>
            </a:pPr>
            <a:r>
              <a:rPr lang="en" sz="800">
                <a:solidFill>
                  <a:schemeClr val="dk1"/>
                </a:solidFill>
                <a:latin typeface="Avenir"/>
                <a:ea typeface="Avenir"/>
                <a:cs typeface="Avenir"/>
                <a:sym typeface="Avenir"/>
              </a:rPr>
              <a:t>18</a:t>
            </a:r>
            <a:endParaRPr sz="800">
              <a:solidFill>
                <a:schemeClr val="dk1"/>
              </a:solidFill>
              <a:latin typeface="Avenir"/>
              <a:ea typeface="Avenir"/>
              <a:cs typeface="Avenir"/>
              <a:sym typeface="Avenir"/>
            </a:endParaRPr>
          </a:p>
        </p:txBody>
      </p:sp>
      <p:sp>
        <p:nvSpPr>
          <p:cNvPr id="322" name="Google Shape;322;p36"/>
          <p:cNvSpPr txBox="1"/>
          <p:nvPr/>
        </p:nvSpPr>
        <p:spPr>
          <a:xfrm>
            <a:off x="538245" y="1578200"/>
            <a:ext cx="3776100" cy="4292700"/>
          </a:xfrm>
          <a:prstGeom prst="rect">
            <a:avLst/>
          </a:prstGeom>
          <a:noFill/>
          <a:ln>
            <a:noFill/>
          </a:ln>
        </p:spPr>
        <p:txBody>
          <a:bodyPr anchorCtr="0" anchor="t" bIns="0" lIns="0" spcFirstLastPara="1" rIns="0" wrap="square" tIns="12700">
            <a:noAutofit/>
          </a:bodyPr>
          <a:lstStyle/>
          <a:p>
            <a:pPr indent="0" lvl="0" marL="0" rtl="0" algn="l">
              <a:lnSpc>
                <a:spcPct val="100000"/>
              </a:lnSpc>
              <a:spcBef>
                <a:spcPts val="0"/>
              </a:spcBef>
              <a:spcAft>
                <a:spcPts val="0"/>
              </a:spcAft>
              <a:buClr>
                <a:schemeClr val="dk1"/>
              </a:buClr>
              <a:buSzPts val="1400"/>
              <a:buFont typeface="Arial"/>
              <a:buNone/>
            </a:pPr>
            <a:r>
              <a:rPr b="1" lang="en" sz="1250">
                <a:solidFill>
                  <a:schemeClr val="dk1"/>
                </a:solidFill>
                <a:latin typeface="Montserrat"/>
                <a:ea typeface="Montserrat"/>
                <a:cs typeface="Montserrat"/>
                <a:sym typeface="Montserrat"/>
              </a:rPr>
              <a:t>Happy Baby Stretch</a:t>
            </a:r>
            <a:endParaRPr sz="1250">
              <a:solidFill>
                <a:schemeClr val="dk1"/>
              </a:solidFill>
              <a:latin typeface="Montserrat"/>
              <a:ea typeface="Montserrat"/>
              <a:cs typeface="Montserrat"/>
              <a:sym typeface="Montserrat"/>
            </a:endParaRPr>
          </a:p>
          <a:p>
            <a:pPr indent="0" lvl="0" marL="0" rtl="0" algn="l">
              <a:lnSpc>
                <a:spcPct val="100000"/>
              </a:lnSpc>
              <a:spcBef>
                <a:spcPts val="0"/>
              </a:spcBef>
              <a:spcAft>
                <a:spcPts val="0"/>
              </a:spcAft>
              <a:buClr>
                <a:schemeClr val="dk1"/>
              </a:buClr>
              <a:buSzPts val="1400"/>
              <a:buFont typeface="Arial"/>
              <a:buNone/>
            </a:pPr>
            <a:r>
              <a:t/>
            </a:r>
            <a:endParaRPr sz="1200">
              <a:latin typeface="Montserrat"/>
              <a:ea typeface="Montserrat"/>
              <a:cs typeface="Montserrat"/>
              <a:sym typeface="Montserrat"/>
            </a:endParaRPr>
          </a:p>
          <a:p>
            <a:pPr indent="0" lvl="0" marL="0" rtl="0" algn="l">
              <a:lnSpc>
                <a:spcPct val="100000"/>
              </a:lnSpc>
              <a:spcBef>
                <a:spcPts val="0"/>
              </a:spcBef>
              <a:spcAft>
                <a:spcPts val="0"/>
              </a:spcAft>
              <a:buClr>
                <a:schemeClr val="dk1"/>
              </a:buClr>
              <a:buSzPts val="1100"/>
              <a:buFont typeface="Arial"/>
              <a:buNone/>
            </a:pPr>
            <a:r>
              <a:rPr lang="en" sz="1200">
                <a:latin typeface="Montserrat"/>
                <a:ea typeface="Montserrat"/>
                <a:cs typeface="Montserrat"/>
                <a:sym typeface="Montserrat"/>
              </a:rPr>
              <a:t>Happy baby is a calming stretch that helps to open and release the pelvic floor and hips, and also stretches the lower back. </a:t>
            </a:r>
            <a:endParaRPr sz="1200">
              <a:latin typeface="Montserrat"/>
              <a:ea typeface="Montserrat"/>
              <a:cs typeface="Montserrat"/>
              <a:sym typeface="Montserrat"/>
            </a:endParaRPr>
          </a:p>
          <a:p>
            <a:pPr indent="0" lvl="0" marL="0" rtl="0" algn="l">
              <a:lnSpc>
                <a:spcPct val="100000"/>
              </a:lnSpc>
              <a:spcBef>
                <a:spcPts val="0"/>
              </a:spcBef>
              <a:spcAft>
                <a:spcPts val="0"/>
              </a:spcAft>
              <a:buClr>
                <a:schemeClr val="dk1"/>
              </a:buClr>
              <a:buSzPts val="1100"/>
              <a:buFont typeface="Arial"/>
              <a:buNone/>
            </a:pPr>
            <a:r>
              <a:t/>
            </a:r>
            <a:endParaRPr sz="1200">
              <a:latin typeface="Montserrat"/>
              <a:ea typeface="Montserrat"/>
              <a:cs typeface="Montserrat"/>
              <a:sym typeface="Montserrat"/>
            </a:endParaRPr>
          </a:p>
          <a:p>
            <a:pPr indent="-304800" lvl="0" marL="457200" rtl="0" algn="l">
              <a:lnSpc>
                <a:spcPct val="100000"/>
              </a:lnSpc>
              <a:spcBef>
                <a:spcPts val="0"/>
              </a:spcBef>
              <a:spcAft>
                <a:spcPts val="0"/>
              </a:spcAft>
              <a:buSzPts val="1200"/>
              <a:buFont typeface="Montserrat"/>
              <a:buChar char="●"/>
            </a:pPr>
            <a:r>
              <a:rPr lang="en" sz="1200">
                <a:latin typeface="Montserrat"/>
                <a:ea typeface="Montserrat"/>
                <a:cs typeface="Montserrat"/>
                <a:sym typeface="Montserrat"/>
              </a:rPr>
              <a:t>Lying flat on your back, slowly bend both knees until you can hold the outside edges of your flexed feet with your hands. (If you aren’t as flexible you can grab your ankles/lower legs.) Keep your arms on the outsides of your legs.</a:t>
            </a:r>
            <a:endParaRPr sz="1200">
              <a:latin typeface="Montserrat"/>
              <a:ea typeface="Montserrat"/>
              <a:cs typeface="Montserrat"/>
              <a:sym typeface="Montserrat"/>
            </a:endParaRPr>
          </a:p>
          <a:p>
            <a:pPr indent="-304800" lvl="0" marL="457200" rtl="0" algn="l">
              <a:lnSpc>
                <a:spcPct val="100000"/>
              </a:lnSpc>
              <a:spcBef>
                <a:spcPts val="0"/>
              </a:spcBef>
              <a:spcAft>
                <a:spcPts val="0"/>
              </a:spcAft>
              <a:buSzPts val="1200"/>
              <a:buFont typeface="Montserrat"/>
              <a:buChar char="●"/>
            </a:pPr>
            <a:r>
              <a:rPr lang="en" sz="1200">
                <a:latin typeface="Montserrat"/>
                <a:ea typeface="Montserrat"/>
                <a:cs typeface="Montserrat"/>
                <a:sym typeface="Montserrat"/>
              </a:rPr>
              <a:t>Be sure to tuck your chin to keep your spine straight</a:t>
            </a:r>
            <a:endParaRPr sz="1200">
              <a:latin typeface="Montserrat"/>
              <a:ea typeface="Montserrat"/>
              <a:cs typeface="Montserrat"/>
              <a:sym typeface="Montserrat"/>
            </a:endParaRPr>
          </a:p>
          <a:p>
            <a:pPr indent="-304800" lvl="0" marL="457200" marR="241300" rtl="0" algn="l">
              <a:lnSpc>
                <a:spcPct val="100000"/>
              </a:lnSpc>
              <a:spcBef>
                <a:spcPts val="0"/>
              </a:spcBef>
              <a:spcAft>
                <a:spcPts val="0"/>
              </a:spcAft>
              <a:buSzPts val="1200"/>
              <a:buFont typeface="Montserrat"/>
              <a:buChar char="●"/>
            </a:pPr>
            <a:r>
              <a:rPr lang="en" sz="1200">
                <a:latin typeface="Montserrat"/>
                <a:ea typeface="Montserrat"/>
                <a:cs typeface="Montserrat"/>
                <a:sym typeface="Montserrat"/>
              </a:rPr>
              <a:t>Using your arms, gently pull both knee towards the floor. Be sure to keep your shoulders and chest relaxed. </a:t>
            </a:r>
            <a:endParaRPr sz="1200">
              <a:latin typeface="Montserrat"/>
              <a:ea typeface="Montserrat"/>
              <a:cs typeface="Montserrat"/>
              <a:sym typeface="Montserrat"/>
            </a:endParaRPr>
          </a:p>
          <a:p>
            <a:pPr indent="0" lvl="0" marL="0" rtl="0" algn="l">
              <a:spcBef>
                <a:spcPts val="0"/>
              </a:spcBef>
              <a:spcAft>
                <a:spcPts val="0"/>
              </a:spcAft>
              <a:buClr>
                <a:schemeClr val="dk1"/>
              </a:buClr>
              <a:buSzPts val="1400"/>
              <a:buFont typeface="Arial"/>
              <a:buNone/>
            </a:pPr>
            <a:r>
              <a:t/>
            </a:r>
            <a:endParaRPr b="1" sz="125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400"/>
              <a:buFont typeface="Arial"/>
              <a:buNone/>
            </a:pPr>
            <a:r>
              <a:t/>
            </a:r>
            <a:endParaRPr b="1" sz="1250">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rPr b="1" lang="en" sz="1250">
                <a:solidFill>
                  <a:schemeClr val="dk1"/>
                </a:solidFill>
                <a:latin typeface="Montserrat"/>
                <a:ea typeface="Montserrat"/>
                <a:cs typeface="Montserrat"/>
                <a:sym typeface="Montserrat"/>
              </a:rPr>
              <a:t>Bound Angle</a:t>
            </a:r>
            <a:r>
              <a:rPr lang="en" sz="1250">
                <a:solidFill>
                  <a:schemeClr val="dk1"/>
                </a:solidFill>
                <a:latin typeface="Montserrat"/>
                <a:ea typeface="Montserrat"/>
                <a:cs typeface="Montserrat"/>
                <a:sym typeface="Montserrat"/>
              </a:rPr>
              <a:t> (seated, supported reclined, or laying down) </a:t>
            </a:r>
            <a:endParaRPr sz="125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sz="1250">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None/>
            </a:pPr>
            <a:r>
              <a:rPr lang="en" sz="1200">
                <a:solidFill>
                  <a:schemeClr val="dk1"/>
                </a:solidFill>
                <a:latin typeface="Montserrat"/>
                <a:ea typeface="Montserrat"/>
                <a:cs typeface="Montserrat"/>
                <a:sym typeface="Montserrat"/>
              </a:rPr>
              <a:t>Bound angle is a hip opening stretch for the muscles and connective tissues of the inside of the thighs.</a:t>
            </a:r>
            <a:endParaRPr sz="1200">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None/>
            </a:pPr>
            <a:r>
              <a:t/>
            </a:r>
            <a:endParaRPr sz="1200">
              <a:solidFill>
                <a:schemeClr val="dk1"/>
              </a:solidFill>
              <a:latin typeface="Montserrat"/>
              <a:ea typeface="Montserrat"/>
              <a:cs typeface="Montserrat"/>
              <a:sym typeface="Montserrat"/>
            </a:endParaRPr>
          </a:p>
          <a:p>
            <a:pPr indent="-304800" lvl="0" marL="457200" rtl="0" algn="l">
              <a:lnSpc>
                <a:spcPct val="115000"/>
              </a:lnSpc>
              <a:spcBef>
                <a:spcPts val="0"/>
              </a:spcBef>
              <a:spcAft>
                <a:spcPts val="0"/>
              </a:spcAft>
              <a:buClr>
                <a:schemeClr val="dk1"/>
              </a:buClr>
              <a:buSzPts val="1200"/>
              <a:buFont typeface="Montserrat"/>
              <a:buChar char="●"/>
            </a:pPr>
            <a:r>
              <a:rPr lang="en" sz="1200">
                <a:solidFill>
                  <a:schemeClr val="dk1"/>
                </a:solidFill>
                <a:latin typeface="Montserrat"/>
                <a:ea typeface="Montserrat"/>
                <a:cs typeface="Montserrat"/>
                <a:sym typeface="Montserrat"/>
              </a:rPr>
              <a:t>Pick the orientation that feels best for you.</a:t>
            </a:r>
            <a:endParaRPr sz="1200">
              <a:solidFill>
                <a:schemeClr val="dk1"/>
              </a:solidFill>
              <a:latin typeface="Montserrat"/>
              <a:ea typeface="Montserrat"/>
              <a:cs typeface="Montserrat"/>
              <a:sym typeface="Montserrat"/>
            </a:endParaRPr>
          </a:p>
          <a:p>
            <a:pPr indent="-304800" lvl="0" marL="457200" rtl="0" algn="l">
              <a:lnSpc>
                <a:spcPct val="115000"/>
              </a:lnSpc>
              <a:spcBef>
                <a:spcPts val="0"/>
              </a:spcBef>
              <a:spcAft>
                <a:spcPts val="0"/>
              </a:spcAft>
              <a:buClr>
                <a:schemeClr val="dk1"/>
              </a:buClr>
              <a:buSzPts val="1200"/>
              <a:buFont typeface="Montserrat"/>
              <a:buChar char="●"/>
            </a:pPr>
            <a:r>
              <a:rPr lang="en" sz="1200">
                <a:solidFill>
                  <a:schemeClr val="dk1"/>
                </a:solidFill>
                <a:latin typeface="Montserrat"/>
                <a:ea typeface="Montserrat"/>
                <a:cs typeface="Montserrat"/>
                <a:sym typeface="Montserrat"/>
              </a:rPr>
              <a:t>Bring the heels together and slowly let the knees fall out to the sides.</a:t>
            </a:r>
            <a:endParaRPr sz="1200">
              <a:solidFill>
                <a:schemeClr val="dk1"/>
              </a:solidFill>
              <a:latin typeface="Montserrat"/>
              <a:ea typeface="Montserrat"/>
              <a:cs typeface="Montserrat"/>
              <a:sym typeface="Montserrat"/>
            </a:endParaRPr>
          </a:p>
          <a:p>
            <a:pPr indent="-304800" lvl="0" marL="457200" rtl="0" algn="l">
              <a:lnSpc>
                <a:spcPct val="115000"/>
              </a:lnSpc>
              <a:spcBef>
                <a:spcPts val="0"/>
              </a:spcBef>
              <a:spcAft>
                <a:spcPts val="0"/>
              </a:spcAft>
              <a:buClr>
                <a:schemeClr val="dk1"/>
              </a:buClr>
              <a:buSzPts val="1200"/>
              <a:buFont typeface="Montserrat"/>
              <a:buChar char="●"/>
            </a:pPr>
            <a:r>
              <a:rPr lang="en" sz="1200">
                <a:solidFill>
                  <a:schemeClr val="dk1"/>
                </a:solidFill>
                <a:latin typeface="Montserrat"/>
                <a:ea typeface="Montserrat"/>
                <a:cs typeface="Montserrat"/>
                <a:sym typeface="Montserrat"/>
              </a:rPr>
              <a:t>You may need the support of pillows or blocks underneath the knees to prevent any hip discomfort or muscle guarding/holding.</a:t>
            </a:r>
            <a:endParaRPr sz="1200">
              <a:solidFill>
                <a:schemeClr val="dk1"/>
              </a:solidFill>
              <a:latin typeface="Montserrat"/>
              <a:ea typeface="Montserrat"/>
              <a:cs typeface="Montserrat"/>
              <a:sym typeface="Montserrat"/>
            </a:endParaRPr>
          </a:p>
          <a:p>
            <a:pPr indent="-304800" lvl="0" marL="457200" rtl="0" algn="l">
              <a:lnSpc>
                <a:spcPct val="115000"/>
              </a:lnSpc>
              <a:spcBef>
                <a:spcPts val="0"/>
              </a:spcBef>
              <a:spcAft>
                <a:spcPts val="0"/>
              </a:spcAft>
              <a:buClr>
                <a:schemeClr val="dk1"/>
              </a:buClr>
              <a:buSzPts val="1200"/>
              <a:buFont typeface="Montserrat"/>
              <a:buChar char="●"/>
            </a:pPr>
            <a:r>
              <a:rPr lang="en" sz="1200">
                <a:solidFill>
                  <a:schemeClr val="dk1"/>
                </a:solidFill>
                <a:latin typeface="Montserrat"/>
                <a:ea typeface="Montserrat"/>
                <a:cs typeface="Montserrat"/>
                <a:sym typeface="Montserrat"/>
              </a:rPr>
              <a:t>Place one hand on your chest and one on your abdomen and feel them rise and fall with your breath. Mindfully focus on slowing down and deepening your breath to inhale for four seconds and exhale for six seconds. </a:t>
            </a:r>
            <a:endParaRPr sz="1200">
              <a:solidFill>
                <a:schemeClr val="dk1"/>
              </a:solidFill>
              <a:latin typeface="Montserrat"/>
              <a:ea typeface="Montserrat"/>
              <a:cs typeface="Montserrat"/>
              <a:sym typeface="Montserrat"/>
            </a:endParaRPr>
          </a:p>
          <a:p>
            <a:pPr indent="0" lvl="0" marL="457200" rtl="0" algn="l">
              <a:spcBef>
                <a:spcPts val="0"/>
              </a:spcBef>
              <a:spcAft>
                <a:spcPts val="0"/>
              </a:spcAft>
              <a:buNone/>
            </a:pPr>
            <a:r>
              <a:t/>
            </a:r>
            <a:endParaRPr sz="1250">
              <a:solidFill>
                <a:srgbClr val="222222"/>
              </a:solidFill>
              <a:highlight>
                <a:srgbClr val="FFFFFF"/>
              </a:highlight>
              <a:latin typeface="Montserrat"/>
              <a:ea typeface="Montserrat"/>
              <a:cs typeface="Montserrat"/>
              <a:sym typeface="Montserrat"/>
            </a:endParaRPr>
          </a:p>
          <a:p>
            <a:pPr indent="0" lvl="0" marL="0" rtl="0" algn="l">
              <a:spcBef>
                <a:spcPts val="0"/>
              </a:spcBef>
              <a:spcAft>
                <a:spcPts val="0"/>
              </a:spcAft>
              <a:buClr>
                <a:schemeClr val="dk1"/>
              </a:buClr>
              <a:buSzPts val="1400"/>
              <a:buFont typeface="Arial"/>
              <a:buNone/>
            </a:pPr>
            <a:r>
              <a:t/>
            </a:r>
            <a:endParaRPr sz="12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400"/>
              <a:buFont typeface="Arial"/>
              <a:buNone/>
            </a:pPr>
            <a:r>
              <a:t/>
            </a:r>
            <a:endParaRPr sz="12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400"/>
              <a:buFont typeface="Arial"/>
              <a:buNone/>
            </a:pPr>
            <a:r>
              <a:t/>
            </a:r>
            <a:endParaRPr sz="12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400"/>
              <a:buFont typeface="Arial"/>
              <a:buNone/>
            </a:pPr>
            <a:r>
              <a:t/>
            </a:r>
            <a:endParaRPr sz="1200">
              <a:solidFill>
                <a:schemeClr val="dk1"/>
              </a:solidFill>
              <a:latin typeface="Montserrat"/>
              <a:ea typeface="Montserrat"/>
              <a:cs typeface="Montserrat"/>
              <a:sym typeface="Montserrat"/>
            </a:endParaRPr>
          </a:p>
          <a:p>
            <a:pPr indent="0" lvl="0" marL="457200" rtl="0" algn="l">
              <a:spcBef>
                <a:spcPts val="0"/>
              </a:spcBef>
              <a:spcAft>
                <a:spcPts val="0"/>
              </a:spcAft>
              <a:buClr>
                <a:schemeClr val="dk1"/>
              </a:buClr>
              <a:buSzPts val="1100"/>
              <a:buFont typeface="Arial"/>
              <a:buNone/>
            </a:pPr>
            <a:r>
              <a:t/>
            </a:r>
            <a:endParaRPr sz="1200">
              <a:solidFill>
                <a:schemeClr val="dk1"/>
              </a:solidFill>
              <a:latin typeface="Montserrat"/>
              <a:ea typeface="Montserrat"/>
              <a:cs typeface="Montserrat"/>
              <a:sym typeface="Montserrat"/>
            </a:endParaRPr>
          </a:p>
          <a:p>
            <a:pPr indent="0" lvl="0" marL="12700" marR="81280" rtl="0" algn="l">
              <a:lnSpc>
                <a:spcPct val="145800"/>
              </a:lnSpc>
              <a:spcBef>
                <a:spcPts val="0"/>
              </a:spcBef>
              <a:spcAft>
                <a:spcPts val="0"/>
              </a:spcAft>
              <a:buNone/>
            </a:pPr>
            <a:r>
              <a:t/>
            </a:r>
            <a:endParaRPr sz="1200">
              <a:solidFill>
                <a:srgbClr val="232323"/>
              </a:solidFill>
              <a:latin typeface="Roboto"/>
              <a:ea typeface="Roboto"/>
              <a:cs typeface="Roboto"/>
              <a:sym typeface="Roboto"/>
            </a:endParaRPr>
          </a:p>
        </p:txBody>
      </p:sp>
      <p:sp>
        <p:nvSpPr>
          <p:cNvPr id="323" name="Google Shape;323;p36"/>
          <p:cNvSpPr txBox="1"/>
          <p:nvPr>
            <p:ph type="title"/>
          </p:nvPr>
        </p:nvSpPr>
        <p:spPr>
          <a:xfrm>
            <a:off x="609600" y="682587"/>
            <a:ext cx="3995400" cy="726300"/>
          </a:xfrm>
          <a:prstGeom prst="rect">
            <a:avLst/>
          </a:prstGeom>
          <a:noFill/>
          <a:ln>
            <a:noFill/>
          </a:ln>
        </p:spPr>
        <p:txBody>
          <a:bodyPr anchorCtr="0" anchor="t" bIns="0" lIns="0" spcFirstLastPara="1" rIns="0" wrap="square" tIns="12700">
            <a:noAutofit/>
          </a:bodyPr>
          <a:lstStyle/>
          <a:p>
            <a:pPr indent="0" lvl="0" marL="12700" rtl="0" algn="l">
              <a:lnSpc>
                <a:spcPct val="100000"/>
              </a:lnSpc>
              <a:spcBef>
                <a:spcPts val="0"/>
              </a:spcBef>
              <a:spcAft>
                <a:spcPts val="0"/>
              </a:spcAft>
              <a:buNone/>
            </a:pPr>
            <a:r>
              <a:rPr b="0" lang="en">
                <a:solidFill>
                  <a:srgbClr val="93C47D"/>
                </a:solidFill>
                <a:latin typeface="Quicksand"/>
                <a:ea typeface="Quicksand"/>
                <a:cs typeface="Quicksand"/>
                <a:sym typeface="Quicksand"/>
              </a:rPr>
              <a:t>Exercises</a:t>
            </a:r>
            <a:endParaRPr b="0">
              <a:solidFill>
                <a:srgbClr val="93C47D"/>
              </a:solidFill>
              <a:latin typeface="Quicksand"/>
              <a:ea typeface="Quicksand"/>
              <a:cs typeface="Quicksand"/>
              <a:sym typeface="Quicksand"/>
            </a:endParaRPr>
          </a:p>
        </p:txBody>
      </p:sp>
      <p:pic>
        <p:nvPicPr>
          <p:cNvPr id="324" name="Google Shape;324;p36"/>
          <p:cNvPicPr preferRelativeResize="0"/>
          <p:nvPr/>
        </p:nvPicPr>
        <p:blipFill>
          <a:blip r:embed="rId3">
            <a:alphaModFix/>
          </a:blip>
          <a:stretch>
            <a:fillRect/>
          </a:stretch>
        </p:blipFill>
        <p:spPr>
          <a:xfrm>
            <a:off x="175050" y="9521028"/>
            <a:ext cx="434550" cy="434550"/>
          </a:xfrm>
          <a:prstGeom prst="rect">
            <a:avLst/>
          </a:prstGeom>
          <a:noFill/>
          <a:ln>
            <a:noFill/>
          </a:ln>
        </p:spPr>
      </p:pic>
      <p:sp>
        <p:nvSpPr>
          <p:cNvPr id="325" name="Google Shape;325;p36"/>
          <p:cNvSpPr txBox="1"/>
          <p:nvPr/>
        </p:nvSpPr>
        <p:spPr>
          <a:xfrm>
            <a:off x="609600" y="9634925"/>
            <a:ext cx="5559900" cy="388500"/>
          </a:xfrm>
          <a:prstGeom prst="rect">
            <a:avLst/>
          </a:prstGeom>
          <a:noFill/>
          <a:ln>
            <a:noFill/>
          </a:ln>
        </p:spPr>
        <p:txBody>
          <a:bodyPr anchorCtr="0" anchor="t" bIns="91425" lIns="91425" spcFirstLastPara="1" rIns="91425" wrap="square" tIns="91425">
            <a:noAutofit/>
          </a:bodyPr>
          <a:lstStyle/>
          <a:p>
            <a:pPr indent="0" lvl="0" marL="12700" rtl="0" algn="l">
              <a:spcBef>
                <a:spcPts val="0"/>
              </a:spcBef>
              <a:spcAft>
                <a:spcPts val="0"/>
              </a:spcAft>
              <a:buClr>
                <a:schemeClr val="dk1"/>
              </a:buClr>
              <a:buSzPts val="1100"/>
              <a:buFont typeface="Arial"/>
              <a:buNone/>
            </a:pPr>
            <a:r>
              <a:rPr lang="en" sz="1000">
                <a:solidFill>
                  <a:schemeClr val="hlink"/>
                </a:solidFill>
                <a:latin typeface="Roboto"/>
                <a:ea typeface="Roboto"/>
                <a:cs typeface="Roboto"/>
                <a:sym typeface="Roboto"/>
              </a:rPr>
              <a:t>©  Body Harmony Physical Therapy, PLLC (2021) - All Rights Reserved</a:t>
            </a:r>
            <a:endParaRPr sz="1000">
              <a:solidFill>
                <a:schemeClr val="dk1"/>
              </a:solidFill>
              <a:latin typeface="Roboto"/>
              <a:ea typeface="Roboto"/>
              <a:cs typeface="Roboto"/>
              <a:sym typeface="Roboto"/>
            </a:endParaRPr>
          </a:p>
          <a:p>
            <a:pPr indent="0" lvl="0" marL="12700" rtl="0" algn="l">
              <a:spcBef>
                <a:spcPts val="0"/>
              </a:spcBef>
              <a:spcAft>
                <a:spcPts val="0"/>
              </a:spcAft>
              <a:buNone/>
            </a:pPr>
            <a:r>
              <a:t/>
            </a:r>
            <a:endParaRPr sz="1000">
              <a:solidFill>
                <a:schemeClr val="hlink"/>
              </a:solidFill>
              <a:latin typeface="Roboto"/>
              <a:ea typeface="Roboto"/>
              <a:cs typeface="Roboto"/>
              <a:sym typeface="Roboto"/>
            </a:endParaRPr>
          </a:p>
        </p:txBody>
      </p:sp>
      <p:pic>
        <p:nvPicPr>
          <p:cNvPr id="326" name="Google Shape;326;p36"/>
          <p:cNvPicPr preferRelativeResize="0"/>
          <p:nvPr/>
        </p:nvPicPr>
        <p:blipFill>
          <a:blip r:embed="rId4">
            <a:alphaModFix/>
          </a:blip>
          <a:stretch>
            <a:fillRect/>
          </a:stretch>
        </p:blipFill>
        <p:spPr>
          <a:xfrm>
            <a:off x="4604998" y="1921101"/>
            <a:ext cx="2670726" cy="2002999"/>
          </a:xfrm>
          <a:prstGeom prst="rect">
            <a:avLst/>
          </a:prstGeom>
          <a:noFill/>
          <a:ln>
            <a:noFill/>
          </a:ln>
        </p:spPr>
      </p:pic>
      <p:pic>
        <p:nvPicPr>
          <p:cNvPr id="327" name="Google Shape;327;p36"/>
          <p:cNvPicPr preferRelativeResize="0"/>
          <p:nvPr/>
        </p:nvPicPr>
        <p:blipFill>
          <a:blip r:embed="rId5">
            <a:alphaModFix/>
          </a:blip>
          <a:stretch>
            <a:fillRect/>
          </a:stretch>
        </p:blipFill>
        <p:spPr>
          <a:xfrm>
            <a:off x="5186525" y="5029200"/>
            <a:ext cx="1228725" cy="1638300"/>
          </a:xfrm>
          <a:prstGeom prst="rect">
            <a:avLst/>
          </a:prstGeom>
          <a:noFill/>
          <a:ln>
            <a:noFill/>
          </a:ln>
        </p:spPr>
      </p:pic>
      <p:pic>
        <p:nvPicPr>
          <p:cNvPr id="328" name="Google Shape;328;p36"/>
          <p:cNvPicPr preferRelativeResize="0"/>
          <p:nvPr/>
        </p:nvPicPr>
        <p:blipFill>
          <a:blip r:embed="rId6">
            <a:alphaModFix/>
          </a:blip>
          <a:stretch>
            <a:fillRect/>
          </a:stretch>
        </p:blipFill>
        <p:spPr>
          <a:xfrm>
            <a:off x="4891250" y="6852088"/>
            <a:ext cx="1819275" cy="1362075"/>
          </a:xfrm>
          <a:prstGeom prst="rect">
            <a:avLst/>
          </a:prstGeom>
          <a:noFill/>
          <a:ln>
            <a:noFill/>
          </a:ln>
        </p:spPr>
      </p:pic>
      <p:pic>
        <p:nvPicPr>
          <p:cNvPr id="329" name="Google Shape;329;p36"/>
          <p:cNvPicPr preferRelativeResize="0"/>
          <p:nvPr/>
        </p:nvPicPr>
        <p:blipFill>
          <a:blip r:embed="rId7">
            <a:alphaModFix/>
          </a:blip>
          <a:stretch>
            <a:fillRect/>
          </a:stretch>
        </p:blipFill>
        <p:spPr>
          <a:xfrm>
            <a:off x="4891250" y="8564300"/>
            <a:ext cx="1819275" cy="136207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333" name="Shape 333"/>
        <p:cNvGrpSpPr/>
        <p:nvPr/>
      </p:nvGrpSpPr>
      <p:grpSpPr>
        <a:xfrm>
          <a:off x="0" y="0"/>
          <a:ext cx="0" cy="0"/>
          <a:chOff x="0" y="0"/>
          <a:chExt cx="0" cy="0"/>
        </a:xfrm>
      </p:grpSpPr>
      <p:sp>
        <p:nvSpPr>
          <p:cNvPr id="334" name="Google Shape;334;p37"/>
          <p:cNvSpPr/>
          <p:nvPr/>
        </p:nvSpPr>
        <p:spPr>
          <a:xfrm>
            <a:off x="0" y="-75"/>
            <a:ext cx="6462300" cy="1351800"/>
          </a:xfrm>
          <a:prstGeom prst="rect">
            <a:avLst/>
          </a:prstGeom>
          <a:solidFill>
            <a:srgbClr val="45818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 name="Google Shape;335;p37"/>
          <p:cNvSpPr/>
          <p:nvPr/>
        </p:nvSpPr>
        <p:spPr>
          <a:xfrm>
            <a:off x="410819" y="9556750"/>
            <a:ext cx="2358390" cy="0"/>
          </a:xfrm>
          <a:custGeom>
            <a:rect b="b" l="l" r="r" t="t"/>
            <a:pathLst>
              <a:path extrusionOk="0" h="120000" w="2358390">
                <a:moveTo>
                  <a:pt x="0" y="0"/>
                </a:moveTo>
                <a:lnTo>
                  <a:pt x="2357780" y="0"/>
                </a:lnTo>
              </a:path>
            </a:pathLst>
          </a:custGeom>
          <a:noFill/>
          <a:ln cap="flat" cmpd="sng" w="12700">
            <a:solidFill>
              <a:srgbClr val="EFEFE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36" name="Google Shape;336;p37"/>
          <p:cNvSpPr txBox="1"/>
          <p:nvPr/>
        </p:nvSpPr>
        <p:spPr>
          <a:xfrm>
            <a:off x="7219943" y="9634925"/>
            <a:ext cx="159300" cy="1392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None/>
            </a:pPr>
            <a:r>
              <a:rPr lang="en" sz="800">
                <a:solidFill>
                  <a:schemeClr val="dk1"/>
                </a:solidFill>
                <a:latin typeface="Avenir"/>
                <a:ea typeface="Avenir"/>
                <a:cs typeface="Avenir"/>
                <a:sym typeface="Avenir"/>
              </a:rPr>
              <a:t>19</a:t>
            </a:r>
            <a:endParaRPr sz="800">
              <a:solidFill>
                <a:schemeClr val="dk1"/>
              </a:solidFill>
              <a:latin typeface="Avenir"/>
              <a:ea typeface="Avenir"/>
              <a:cs typeface="Avenir"/>
              <a:sym typeface="Avenir"/>
            </a:endParaRPr>
          </a:p>
          <a:p>
            <a:pPr indent="0" lvl="0" marL="0" marR="0" rtl="0" algn="l">
              <a:lnSpc>
                <a:spcPct val="100000"/>
              </a:lnSpc>
              <a:spcBef>
                <a:spcPts val="0"/>
              </a:spcBef>
              <a:spcAft>
                <a:spcPts val="0"/>
              </a:spcAft>
              <a:buNone/>
            </a:pPr>
            <a:r>
              <a:t/>
            </a:r>
            <a:endParaRPr sz="800">
              <a:solidFill>
                <a:schemeClr val="dk1"/>
              </a:solidFill>
              <a:latin typeface="Avenir"/>
              <a:ea typeface="Avenir"/>
              <a:cs typeface="Avenir"/>
              <a:sym typeface="Avenir"/>
            </a:endParaRPr>
          </a:p>
        </p:txBody>
      </p:sp>
      <p:sp>
        <p:nvSpPr>
          <p:cNvPr id="337" name="Google Shape;337;p37"/>
          <p:cNvSpPr txBox="1"/>
          <p:nvPr/>
        </p:nvSpPr>
        <p:spPr>
          <a:xfrm>
            <a:off x="736600" y="1861825"/>
            <a:ext cx="6121500" cy="4292700"/>
          </a:xfrm>
          <a:prstGeom prst="rect">
            <a:avLst/>
          </a:prstGeom>
          <a:noFill/>
          <a:ln>
            <a:noFill/>
          </a:ln>
        </p:spPr>
        <p:txBody>
          <a:bodyPr anchorCtr="0" anchor="t" bIns="0" lIns="0" spcFirstLastPara="1" rIns="0" wrap="square" tIns="12700">
            <a:noAutofit/>
          </a:bodyPr>
          <a:lstStyle/>
          <a:p>
            <a:pPr indent="0" lvl="0" marL="0" rtl="0" algn="l">
              <a:spcBef>
                <a:spcPts val="0"/>
              </a:spcBef>
              <a:spcAft>
                <a:spcPts val="0"/>
              </a:spcAft>
              <a:buClr>
                <a:schemeClr val="dk1"/>
              </a:buClr>
              <a:buSzPts val="1400"/>
              <a:buFont typeface="Arial"/>
              <a:buNone/>
            </a:pPr>
            <a:r>
              <a:rPr b="1" lang="en" sz="1250">
                <a:solidFill>
                  <a:schemeClr val="dk1"/>
                </a:solidFill>
                <a:latin typeface="Montserrat"/>
                <a:ea typeface="Montserrat"/>
                <a:cs typeface="Montserrat"/>
                <a:sym typeface="Montserrat"/>
              </a:rPr>
              <a:t>Supported Puppy</a:t>
            </a:r>
            <a:r>
              <a:rPr b="1" lang="en" sz="1250">
                <a:solidFill>
                  <a:schemeClr val="dk1"/>
                </a:solidFill>
                <a:latin typeface="Montserrat"/>
                <a:ea typeface="Montserrat"/>
                <a:cs typeface="Montserrat"/>
                <a:sym typeface="Montserrat"/>
              </a:rPr>
              <a:t> Pose</a:t>
            </a:r>
            <a:r>
              <a:rPr lang="en" sz="1250">
                <a:solidFill>
                  <a:schemeClr val="dk1"/>
                </a:solidFill>
                <a:latin typeface="Montserrat"/>
                <a:ea typeface="Montserrat"/>
                <a:cs typeface="Montserrat"/>
                <a:sym typeface="Montserrat"/>
              </a:rPr>
              <a:t> </a:t>
            </a:r>
            <a:endParaRPr sz="125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400"/>
              <a:buFont typeface="Arial"/>
              <a:buNone/>
            </a:pPr>
            <a:r>
              <a:t/>
            </a:r>
            <a:endParaRPr sz="125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400"/>
              <a:buFont typeface="Arial"/>
              <a:buNone/>
            </a:pPr>
            <a:r>
              <a:rPr lang="en" sz="1200">
                <a:solidFill>
                  <a:schemeClr val="dk1"/>
                </a:solidFill>
                <a:latin typeface="Montserrat"/>
                <a:ea typeface="Montserrat"/>
                <a:cs typeface="Montserrat"/>
                <a:sym typeface="Montserrat"/>
              </a:rPr>
              <a:t>Supported puppy pose helps to lengthen the spine and maximally stretch the pelvic floor muscles </a:t>
            </a:r>
            <a:r>
              <a:rPr lang="en" sz="1200">
                <a:solidFill>
                  <a:schemeClr val="dk1"/>
                </a:solidFill>
                <a:highlight>
                  <a:schemeClr val="lt1"/>
                </a:highlight>
                <a:latin typeface="Montserrat"/>
                <a:ea typeface="Montserrat"/>
                <a:cs typeface="Montserrat"/>
                <a:sym typeface="Montserrat"/>
              </a:rPr>
              <a:t>allows us to expand the back of our ribcage to breathe more fully and softens the soft tissues around the abdomen, allowing us to let go of tension and muscle holding patterns. </a:t>
            </a:r>
            <a:endParaRPr sz="1200">
              <a:solidFill>
                <a:schemeClr val="dk1"/>
              </a:solidFill>
              <a:highlight>
                <a:schemeClr val="lt1"/>
              </a:highlight>
              <a:latin typeface="Montserrat"/>
              <a:ea typeface="Montserrat"/>
              <a:cs typeface="Montserrat"/>
              <a:sym typeface="Montserrat"/>
            </a:endParaRPr>
          </a:p>
          <a:p>
            <a:pPr indent="0" lvl="0" marL="0" rtl="0" algn="l">
              <a:spcBef>
                <a:spcPts val="0"/>
              </a:spcBef>
              <a:spcAft>
                <a:spcPts val="0"/>
              </a:spcAft>
              <a:buClr>
                <a:schemeClr val="dk1"/>
              </a:buClr>
              <a:buSzPts val="1400"/>
              <a:buFont typeface="Arial"/>
              <a:buNone/>
            </a:pPr>
            <a:r>
              <a:t/>
            </a:r>
            <a:endParaRPr sz="1200">
              <a:solidFill>
                <a:schemeClr val="dk1"/>
              </a:solidFill>
              <a:highlight>
                <a:schemeClr val="lt1"/>
              </a:highlight>
              <a:latin typeface="Montserrat"/>
              <a:ea typeface="Montserrat"/>
              <a:cs typeface="Montserrat"/>
              <a:sym typeface="Montserrat"/>
            </a:endParaRPr>
          </a:p>
          <a:p>
            <a:pPr indent="-304800" lvl="0" marL="457200" rtl="0" algn="l">
              <a:lnSpc>
                <a:spcPct val="115000"/>
              </a:lnSpc>
              <a:spcBef>
                <a:spcPts val="0"/>
              </a:spcBef>
              <a:spcAft>
                <a:spcPts val="0"/>
              </a:spcAft>
              <a:buClr>
                <a:schemeClr val="dk1"/>
              </a:buClr>
              <a:buSzPts val="1200"/>
              <a:buFont typeface="Montserrat"/>
              <a:buChar char="●"/>
            </a:pPr>
            <a:r>
              <a:rPr lang="en" sz="1200">
                <a:solidFill>
                  <a:schemeClr val="dk1"/>
                </a:solidFill>
                <a:latin typeface="Montserrat"/>
                <a:ea typeface="Montserrat"/>
                <a:cs typeface="Montserrat"/>
                <a:sym typeface="Montserrat"/>
              </a:rPr>
              <a:t>Begin in table top with your feet active and toes flexed.</a:t>
            </a:r>
            <a:endParaRPr sz="1200">
              <a:solidFill>
                <a:schemeClr val="dk1"/>
              </a:solidFill>
              <a:latin typeface="Montserrat"/>
              <a:ea typeface="Montserrat"/>
              <a:cs typeface="Montserrat"/>
              <a:sym typeface="Montserrat"/>
            </a:endParaRPr>
          </a:p>
          <a:p>
            <a:pPr indent="-304800" lvl="0" marL="457200" rtl="0" algn="l">
              <a:lnSpc>
                <a:spcPct val="115000"/>
              </a:lnSpc>
              <a:spcBef>
                <a:spcPts val="0"/>
              </a:spcBef>
              <a:spcAft>
                <a:spcPts val="0"/>
              </a:spcAft>
              <a:buClr>
                <a:schemeClr val="dk1"/>
              </a:buClr>
              <a:buSzPts val="1200"/>
              <a:buChar char="●"/>
            </a:pPr>
            <a:r>
              <a:rPr lang="en" sz="1200">
                <a:solidFill>
                  <a:schemeClr val="dk1"/>
                </a:solidFill>
                <a:latin typeface="Montserrat"/>
                <a:ea typeface="Montserrat"/>
                <a:cs typeface="Montserrat"/>
                <a:sym typeface="Montserrat"/>
              </a:rPr>
              <a:t>Start to reach out the hands long in front of you to lengthen the spine.</a:t>
            </a:r>
            <a:endParaRPr sz="1200">
              <a:solidFill>
                <a:schemeClr val="dk1"/>
              </a:solidFill>
              <a:latin typeface="Montserrat"/>
              <a:ea typeface="Montserrat"/>
              <a:cs typeface="Montserrat"/>
              <a:sym typeface="Montserrat"/>
            </a:endParaRPr>
          </a:p>
          <a:p>
            <a:pPr indent="-304800" lvl="0" marL="457200" rtl="0" algn="l">
              <a:lnSpc>
                <a:spcPct val="115000"/>
              </a:lnSpc>
              <a:spcBef>
                <a:spcPts val="0"/>
              </a:spcBef>
              <a:spcAft>
                <a:spcPts val="0"/>
              </a:spcAft>
              <a:buClr>
                <a:schemeClr val="dk1"/>
              </a:buClr>
              <a:buSzPts val="1200"/>
              <a:buFont typeface="Montserrat"/>
              <a:buChar char="●"/>
            </a:pPr>
            <a:r>
              <a:rPr lang="en" sz="1200">
                <a:solidFill>
                  <a:schemeClr val="dk1"/>
                </a:solidFill>
                <a:latin typeface="Montserrat"/>
                <a:ea typeface="Montserrat"/>
                <a:cs typeface="Montserrat"/>
                <a:sym typeface="Montserrat"/>
              </a:rPr>
              <a:t>Be sure to keep your back long and straight by resting your forehead on a book or block.</a:t>
            </a:r>
            <a:endParaRPr sz="1200">
              <a:solidFill>
                <a:schemeClr val="dk1"/>
              </a:solidFill>
              <a:latin typeface="Montserrat"/>
              <a:ea typeface="Montserrat"/>
              <a:cs typeface="Montserrat"/>
              <a:sym typeface="Montserrat"/>
            </a:endParaRPr>
          </a:p>
          <a:p>
            <a:pPr indent="-304800" lvl="0" marL="457200" rtl="0" algn="l">
              <a:lnSpc>
                <a:spcPct val="115000"/>
              </a:lnSpc>
              <a:spcBef>
                <a:spcPts val="0"/>
              </a:spcBef>
              <a:spcAft>
                <a:spcPts val="0"/>
              </a:spcAft>
              <a:buClr>
                <a:schemeClr val="dk1"/>
              </a:buClr>
              <a:buSzPts val="1200"/>
              <a:buFont typeface="Montserrat"/>
              <a:buChar char="●"/>
            </a:pPr>
            <a:r>
              <a:rPr lang="en" sz="1200">
                <a:solidFill>
                  <a:schemeClr val="dk1"/>
                </a:solidFill>
                <a:latin typeface="Montserrat"/>
                <a:ea typeface="Montserrat"/>
                <a:cs typeface="Montserrat"/>
                <a:sym typeface="Montserrat"/>
              </a:rPr>
              <a:t>Walk the feet out towards the side of the mat so they are slightly wider apart than your hips.</a:t>
            </a:r>
            <a:endParaRPr sz="1200">
              <a:solidFill>
                <a:schemeClr val="dk1"/>
              </a:solidFill>
              <a:latin typeface="Montserrat"/>
              <a:ea typeface="Montserrat"/>
              <a:cs typeface="Montserrat"/>
              <a:sym typeface="Montserrat"/>
            </a:endParaRPr>
          </a:p>
          <a:p>
            <a:pPr indent="-304800" lvl="0" marL="457200" rtl="0" algn="l">
              <a:lnSpc>
                <a:spcPct val="115000"/>
              </a:lnSpc>
              <a:spcBef>
                <a:spcPts val="0"/>
              </a:spcBef>
              <a:spcAft>
                <a:spcPts val="0"/>
              </a:spcAft>
              <a:buClr>
                <a:schemeClr val="dk1"/>
              </a:buClr>
              <a:buSzPts val="1200"/>
              <a:buFont typeface="Montserrat"/>
              <a:buChar char="●"/>
            </a:pPr>
            <a:r>
              <a:rPr lang="en" sz="1200">
                <a:solidFill>
                  <a:schemeClr val="dk1"/>
                </a:solidFill>
                <a:latin typeface="Montserrat"/>
                <a:ea typeface="Montserrat"/>
                <a:cs typeface="Montserrat"/>
                <a:sym typeface="Montserrat"/>
              </a:rPr>
              <a:t>Reach out long through the heels and hands as you visualize the sit bones expanding and the tailbone reaching up and out with each inhale</a:t>
            </a:r>
            <a:endParaRPr sz="120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sz="1250">
              <a:solidFill>
                <a:schemeClr val="dk1"/>
              </a:solidFill>
              <a:highlight>
                <a:srgbClr val="FFFFFF"/>
              </a:highlight>
              <a:latin typeface="Montserrat"/>
              <a:ea typeface="Montserrat"/>
              <a:cs typeface="Montserrat"/>
              <a:sym typeface="Montserrat"/>
            </a:endParaRPr>
          </a:p>
          <a:p>
            <a:pPr indent="0" lvl="0" marL="0" rtl="0" algn="l">
              <a:spcBef>
                <a:spcPts val="0"/>
              </a:spcBef>
              <a:spcAft>
                <a:spcPts val="0"/>
              </a:spcAft>
              <a:buClr>
                <a:schemeClr val="dk1"/>
              </a:buClr>
              <a:buSzPts val="1400"/>
              <a:buFont typeface="Arial"/>
              <a:buNone/>
            </a:pPr>
            <a:r>
              <a:t/>
            </a:r>
            <a:endParaRPr sz="12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400"/>
              <a:buFont typeface="Arial"/>
              <a:buNone/>
            </a:pPr>
            <a:r>
              <a:t/>
            </a:r>
            <a:endParaRPr sz="12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400"/>
              <a:buFont typeface="Arial"/>
              <a:buNone/>
            </a:pPr>
            <a:r>
              <a:t/>
            </a:r>
            <a:endParaRPr sz="12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sz="125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400"/>
              <a:buFont typeface="Arial"/>
              <a:buNone/>
            </a:pPr>
            <a:r>
              <a:t/>
            </a:r>
            <a:endParaRPr sz="12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400"/>
              <a:buFont typeface="Arial"/>
              <a:buNone/>
            </a:pPr>
            <a:r>
              <a:t/>
            </a:r>
            <a:endParaRPr sz="12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b="1" sz="125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400"/>
              <a:buFont typeface="Arial"/>
              <a:buNone/>
            </a:pPr>
            <a:r>
              <a:t/>
            </a:r>
            <a:endParaRPr sz="12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400"/>
              <a:buFont typeface="Arial"/>
              <a:buNone/>
            </a:pPr>
            <a:r>
              <a:t/>
            </a:r>
            <a:endParaRPr sz="12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400"/>
              <a:buFont typeface="Arial"/>
              <a:buNone/>
            </a:pPr>
            <a:r>
              <a:t/>
            </a:r>
            <a:endParaRPr sz="12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400"/>
              <a:buFont typeface="Arial"/>
              <a:buNone/>
            </a:pPr>
            <a:r>
              <a:t/>
            </a:r>
            <a:endParaRPr sz="12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400"/>
              <a:buFont typeface="Arial"/>
              <a:buNone/>
            </a:pPr>
            <a:r>
              <a:t/>
            </a:r>
            <a:endParaRPr sz="12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400"/>
              <a:buFont typeface="Arial"/>
              <a:buNone/>
            </a:pPr>
            <a:r>
              <a:t/>
            </a:r>
            <a:endParaRPr sz="12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400"/>
              <a:buFont typeface="Arial"/>
              <a:buNone/>
            </a:pPr>
            <a:r>
              <a:t/>
            </a:r>
            <a:endParaRPr sz="1200">
              <a:solidFill>
                <a:schemeClr val="dk1"/>
              </a:solidFill>
              <a:latin typeface="Montserrat"/>
              <a:ea typeface="Montserrat"/>
              <a:cs typeface="Montserrat"/>
              <a:sym typeface="Montserrat"/>
            </a:endParaRPr>
          </a:p>
          <a:p>
            <a:pPr indent="0" lvl="0" marL="457200" rtl="0" algn="l">
              <a:spcBef>
                <a:spcPts val="0"/>
              </a:spcBef>
              <a:spcAft>
                <a:spcPts val="0"/>
              </a:spcAft>
              <a:buClr>
                <a:schemeClr val="dk1"/>
              </a:buClr>
              <a:buSzPts val="1100"/>
              <a:buFont typeface="Arial"/>
              <a:buNone/>
            </a:pPr>
            <a:r>
              <a:t/>
            </a:r>
            <a:endParaRPr sz="1200">
              <a:solidFill>
                <a:schemeClr val="dk1"/>
              </a:solidFill>
              <a:latin typeface="Montserrat"/>
              <a:ea typeface="Montserrat"/>
              <a:cs typeface="Montserrat"/>
              <a:sym typeface="Montserrat"/>
            </a:endParaRPr>
          </a:p>
          <a:p>
            <a:pPr indent="0" lvl="0" marL="12700" marR="81280" rtl="0" algn="l">
              <a:lnSpc>
                <a:spcPct val="145800"/>
              </a:lnSpc>
              <a:spcBef>
                <a:spcPts val="0"/>
              </a:spcBef>
              <a:spcAft>
                <a:spcPts val="0"/>
              </a:spcAft>
              <a:buClr>
                <a:schemeClr val="dk1"/>
              </a:buClr>
              <a:buFont typeface="Arial"/>
              <a:buNone/>
            </a:pPr>
            <a:r>
              <a:t/>
            </a:r>
            <a:endParaRPr sz="1200">
              <a:solidFill>
                <a:schemeClr val="hlink"/>
              </a:solidFill>
              <a:latin typeface="Roboto"/>
              <a:ea typeface="Roboto"/>
              <a:cs typeface="Roboto"/>
              <a:sym typeface="Roboto"/>
            </a:endParaRPr>
          </a:p>
          <a:p>
            <a:pPr indent="0" lvl="0" marL="0" rtl="0" algn="l">
              <a:spcBef>
                <a:spcPts val="0"/>
              </a:spcBef>
              <a:spcAft>
                <a:spcPts val="0"/>
              </a:spcAft>
              <a:buClr>
                <a:schemeClr val="dk1"/>
              </a:buClr>
              <a:buSzPts val="1400"/>
              <a:buFont typeface="Arial"/>
              <a:buNone/>
            </a:pPr>
            <a:r>
              <a:t/>
            </a:r>
            <a:endParaRPr b="1" sz="125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400"/>
              <a:buFont typeface="Arial"/>
              <a:buNone/>
            </a:pPr>
            <a:r>
              <a:t/>
            </a:r>
            <a:endParaRPr sz="12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400"/>
              <a:buFont typeface="Arial"/>
              <a:buNone/>
            </a:pPr>
            <a:r>
              <a:t/>
            </a:r>
            <a:endParaRPr sz="1200">
              <a:solidFill>
                <a:schemeClr val="dk1"/>
              </a:solidFill>
              <a:latin typeface="Montserrat"/>
              <a:ea typeface="Montserrat"/>
              <a:cs typeface="Montserrat"/>
              <a:sym typeface="Montserrat"/>
            </a:endParaRPr>
          </a:p>
          <a:p>
            <a:pPr indent="0" lvl="0" marL="12700" marR="81280" rtl="0" algn="l">
              <a:lnSpc>
                <a:spcPct val="145800"/>
              </a:lnSpc>
              <a:spcBef>
                <a:spcPts val="0"/>
              </a:spcBef>
              <a:spcAft>
                <a:spcPts val="0"/>
              </a:spcAft>
              <a:buNone/>
            </a:pPr>
            <a:r>
              <a:t/>
            </a:r>
            <a:endParaRPr sz="1200">
              <a:solidFill>
                <a:srgbClr val="232323"/>
              </a:solidFill>
              <a:latin typeface="Roboto"/>
              <a:ea typeface="Roboto"/>
              <a:cs typeface="Roboto"/>
              <a:sym typeface="Roboto"/>
            </a:endParaRPr>
          </a:p>
        </p:txBody>
      </p:sp>
      <p:sp>
        <p:nvSpPr>
          <p:cNvPr id="338" name="Google Shape;338;p37"/>
          <p:cNvSpPr txBox="1"/>
          <p:nvPr>
            <p:ph type="title"/>
          </p:nvPr>
        </p:nvSpPr>
        <p:spPr>
          <a:xfrm>
            <a:off x="609600" y="682587"/>
            <a:ext cx="3995400" cy="726300"/>
          </a:xfrm>
          <a:prstGeom prst="rect">
            <a:avLst/>
          </a:prstGeom>
          <a:noFill/>
          <a:ln>
            <a:noFill/>
          </a:ln>
        </p:spPr>
        <p:txBody>
          <a:bodyPr anchorCtr="0" anchor="t" bIns="0" lIns="0" spcFirstLastPara="1" rIns="0" wrap="square" tIns="12700">
            <a:noAutofit/>
          </a:bodyPr>
          <a:lstStyle/>
          <a:p>
            <a:pPr indent="0" lvl="0" marL="12700" rtl="0" algn="l">
              <a:lnSpc>
                <a:spcPct val="100000"/>
              </a:lnSpc>
              <a:spcBef>
                <a:spcPts val="0"/>
              </a:spcBef>
              <a:spcAft>
                <a:spcPts val="0"/>
              </a:spcAft>
              <a:buNone/>
            </a:pPr>
            <a:r>
              <a:rPr b="0" lang="en">
                <a:solidFill>
                  <a:srgbClr val="93C47D"/>
                </a:solidFill>
                <a:latin typeface="Quicksand"/>
                <a:ea typeface="Quicksand"/>
                <a:cs typeface="Quicksand"/>
                <a:sym typeface="Quicksand"/>
              </a:rPr>
              <a:t>Exercises</a:t>
            </a:r>
            <a:endParaRPr b="0">
              <a:solidFill>
                <a:srgbClr val="93C47D"/>
              </a:solidFill>
              <a:latin typeface="Quicksand"/>
              <a:ea typeface="Quicksand"/>
              <a:cs typeface="Quicksand"/>
              <a:sym typeface="Quicksand"/>
            </a:endParaRPr>
          </a:p>
        </p:txBody>
      </p:sp>
      <p:pic>
        <p:nvPicPr>
          <p:cNvPr id="339" name="Google Shape;339;p37"/>
          <p:cNvPicPr preferRelativeResize="0"/>
          <p:nvPr/>
        </p:nvPicPr>
        <p:blipFill>
          <a:blip r:embed="rId3">
            <a:alphaModFix/>
          </a:blip>
          <a:stretch>
            <a:fillRect/>
          </a:stretch>
        </p:blipFill>
        <p:spPr>
          <a:xfrm>
            <a:off x="175050" y="9521028"/>
            <a:ext cx="434550" cy="434550"/>
          </a:xfrm>
          <a:prstGeom prst="rect">
            <a:avLst/>
          </a:prstGeom>
          <a:noFill/>
          <a:ln>
            <a:noFill/>
          </a:ln>
        </p:spPr>
      </p:pic>
      <p:sp>
        <p:nvSpPr>
          <p:cNvPr id="340" name="Google Shape;340;p37"/>
          <p:cNvSpPr txBox="1"/>
          <p:nvPr/>
        </p:nvSpPr>
        <p:spPr>
          <a:xfrm>
            <a:off x="609600" y="9634925"/>
            <a:ext cx="4256700" cy="388500"/>
          </a:xfrm>
          <a:prstGeom prst="rect">
            <a:avLst/>
          </a:prstGeom>
          <a:noFill/>
          <a:ln>
            <a:noFill/>
          </a:ln>
        </p:spPr>
        <p:txBody>
          <a:bodyPr anchorCtr="0" anchor="t" bIns="91425" lIns="91425" spcFirstLastPara="1" rIns="91425" wrap="square" tIns="91425">
            <a:noAutofit/>
          </a:bodyPr>
          <a:lstStyle/>
          <a:p>
            <a:pPr indent="0" lvl="0" marL="12700" rtl="0" algn="l">
              <a:spcBef>
                <a:spcPts val="0"/>
              </a:spcBef>
              <a:spcAft>
                <a:spcPts val="0"/>
              </a:spcAft>
              <a:buClr>
                <a:schemeClr val="dk1"/>
              </a:buClr>
              <a:buSzPts val="1100"/>
              <a:buFont typeface="Arial"/>
              <a:buNone/>
            </a:pPr>
            <a:r>
              <a:rPr lang="en" sz="1000">
                <a:solidFill>
                  <a:schemeClr val="hlink"/>
                </a:solidFill>
                <a:latin typeface="Roboto"/>
                <a:ea typeface="Roboto"/>
                <a:cs typeface="Roboto"/>
                <a:sym typeface="Roboto"/>
              </a:rPr>
              <a:t>©  Body Harmony Physical Therapy, PLLC (2021) - All Rights Reserved</a:t>
            </a:r>
            <a:endParaRPr sz="1000">
              <a:solidFill>
                <a:schemeClr val="dk1"/>
              </a:solidFill>
              <a:latin typeface="Roboto"/>
              <a:ea typeface="Roboto"/>
              <a:cs typeface="Roboto"/>
              <a:sym typeface="Roboto"/>
            </a:endParaRPr>
          </a:p>
          <a:p>
            <a:pPr indent="0" lvl="0" marL="0" rtl="0" algn="l">
              <a:spcBef>
                <a:spcPts val="0"/>
              </a:spcBef>
              <a:spcAft>
                <a:spcPts val="0"/>
              </a:spcAft>
              <a:buNone/>
            </a:pPr>
            <a:r>
              <a:t/>
            </a:r>
            <a:endParaRPr sz="1000">
              <a:solidFill>
                <a:schemeClr val="hlink"/>
              </a:solidFill>
              <a:latin typeface="Roboto"/>
              <a:ea typeface="Roboto"/>
              <a:cs typeface="Roboto"/>
              <a:sym typeface="Roboto"/>
            </a:endParaRPr>
          </a:p>
        </p:txBody>
      </p:sp>
      <p:pic>
        <p:nvPicPr>
          <p:cNvPr id="341" name="Google Shape;341;p37"/>
          <p:cNvPicPr preferRelativeResize="0"/>
          <p:nvPr/>
        </p:nvPicPr>
        <p:blipFill>
          <a:blip r:embed="rId4">
            <a:alphaModFix/>
          </a:blip>
          <a:stretch>
            <a:fillRect/>
          </a:stretch>
        </p:blipFill>
        <p:spPr>
          <a:xfrm>
            <a:off x="2048574" y="5334000"/>
            <a:ext cx="3270975" cy="244912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 name="Shape 99"/>
        <p:cNvGrpSpPr/>
        <p:nvPr/>
      </p:nvGrpSpPr>
      <p:grpSpPr>
        <a:xfrm>
          <a:off x="0" y="0"/>
          <a:ext cx="0" cy="0"/>
          <a:chOff x="0" y="0"/>
          <a:chExt cx="0" cy="0"/>
        </a:xfrm>
      </p:grpSpPr>
      <p:sp>
        <p:nvSpPr>
          <p:cNvPr id="100" name="Google Shape;100;p20"/>
          <p:cNvSpPr txBox="1"/>
          <p:nvPr/>
        </p:nvSpPr>
        <p:spPr>
          <a:xfrm>
            <a:off x="7307429" y="9622231"/>
            <a:ext cx="84455" cy="147320"/>
          </a:xfrm>
          <a:prstGeom prst="rect">
            <a:avLst/>
          </a:prstGeom>
          <a:noFill/>
          <a:ln>
            <a:noFill/>
          </a:ln>
        </p:spPr>
        <p:txBody>
          <a:bodyPr anchorCtr="0" anchor="t" bIns="0" lIns="0" spcFirstLastPara="1" rIns="0" wrap="square" tIns="12700">
            <a:noAutofit/>
          </a:bodyPr>
          <a:lstStyle/>
          <a:p>
            <a:pPr indent="0" lvl="0" marL="12700" marR="0" rtl="0" algn="l">
              <a:lnSpc>
                <a:spcPct val="100000"/>
              </a:lnSpc>
              <a:spcBef>
                <a:spcPts val="0"/>
              </a:spcBef>
              <a:spcAft>
                <a:spcPts val="0"/>
              </a:spcAft>
              <a:buNone/>
            </a:pPr>
            <a:r>
              <a:rPr lang="en" sz="800">
                <a:solidFill>
                  <a:schemeClr val="dk1"/>
                </a:solidFill>
                <a:latin typeface="Avenir"/>
                <a:ea typeface="Avenir"/>
                <a:cs typeface="Avenir"/>
                <a:sym typeface="Avenir"/>
              </a:rPr>
              <a:t>2</a:t>
            </a:r>
            <a:endParaRPr sz="800">
              <a:solidFill>
                <a:schemeClr val="dk1"/>
              </a:solidFill>
              <a:latin typeface="Avenir"/>
              <a:ea typeface="Avenir"/>
              <a:cs typeface="Avenir"/>
              <a:sym typeface="Avenir"/>
            </a:endParaRPr>
          </a:p>
        </p:txBody>
      </p:sp>
      <p:sp>
        <p:nvSpPr>
          <p:cNvPr id="101" name="Google Shape;101;p20"/>
          <p:cNvSpPr txBox="1"/>
          <p:nvPr>
            <p:ph type="title"/>
          </p:nvPr>
        </p:nvSpPr>
        <p:spPr>
          <a:xfrm>
            <a:off x="25" y="704850"/>
            <a:ext cx="7772400" cy="1306500"/>
          </a:xfrm>
          <a:prstGeom prst="rect">
            <a:avLst/>
          </a:prstGeom>
          <a:noFill/>
          <a:ln>
            <a:noFill/>
          </a:ln>
        </p:spPr>
        <p:txBody>
          <a:bodyPr anchorCtr="0" anchor="t" bIns="0" lIns="0" spcFirstLastPara="1" rIns="0" wrap="square" tIns="12700">
            <a:noAutofit/>
          </a:bodyPr>
          <a:lstStyle/>
          <a:p>
            <a:pPr indent="0" lvl="0" marL="12700" rtl="0" algn="ctr">
              <a:lnSpc>
                <a:spcPct val="100000"/>
              </a:lnSpc>
              <a:spcBef>
                <a:spcPts val="0"/>
              </a:spcBef>
              <a:spcAft>
                <a:spcPts val="0"/>
              </a:spcAft>
              <a:buNone/>
            </a:pPr>
            <a:r>
              <a:rPr b="0" lang="en" sz="3000">
                <a:solidFill>
                  <a:srgbClr val="FF9900"/>
                </a:solidFill>
                <a:latin typeface="Roboto"/>
                <a:ea typeface="Roboto"/>
                <a:cs typeface="Roboto"/>
                <a:sym typeface="Roboto"/>
              </a:rPr>
              <a:t> Body Harmony Physical Therapy, PLLC</a:t>
            </a:r>
            <a:endParaRPr b="0" sz="3000">
              <a:solidFill>
                <a:srgbClr val="FF9900"/>
              </a:solidFill>
              <a:latin typeface="Roboto"/>
              <a:ea typeface="Roboto"/>
              <a:cs typeface="Roboto"/>
              <a:sym typeface="Roboto"/>
            </a:endParaRPr>
          </a:p>
          <a:p>
            <a:pPr indent="0" lvl="0" marL="12700" rtl="0" algn="ctr">
              <a:lnSpc>
                <a:spcPct val="100000"/>
              </a:lnSpc>
              <a:spcBef>
                <a:spcPts val="0"/>
              </a:spcBef>
              <a:spcAft>
                <a:spcPts val="0"/>
              </a:spcAft>
              <a:buNone/>
            </a:pPr>
            <a:r>
              <a:t/>
            </a:r>
            <a:endParaRPr b="0" sz="3000">
              <a:solidFill>
                <a:srgbClr val="FF9900"/>
              </a:solidFill>
              <a:latin typeface="Roboto"/>
              <a:ea typeface="Roboto"/>
              <a:cs typeface="Roboto"/>
              <a:sym typeface="Roboto"/>
            </a:endParaRPr>
          </a:p>
        </p:txBody>
      </p:sp>
      <p:sp>
        <p:nvSpPr>
          <p:cNvPr id="102" name="Google Shape;102;p20"/>
          <p:cNvSpPr txBox="1"/>
          <p:nvPr/>
        </p:nvSpPr>
        <p:spPr>
          <a:xfrm>
            <a:off x="-150" y="5100375"/>
            <a:ext cx="7772400" cy="2313900"/>
          </a:xfrm>
          <a:prstGeom prst="rect">
            <a:avLst/>
          </a:prstGeom>
          <a:noFill/>
          <a:ln>
            <a:noFill/>
          </a:ln>
        </p:spPr>
        <p:txBody>
          <a:bodyPr anchorCtr="0" anchor="t" bIns="0" lIns="0" spcFirstLastPara="1" rIns="0" wrap="square" tIns="153650">
            <a:noAutofit/>
          </a:bodyPr>
          <a:lstStyle/>
          <a:p>
            <a:pPr indent="0" lvl="0" marL="0" marR="0" rtl="0" algn="ctr">
              <a:lnSpc>
                <a:spcPct val="100000"/>
              </a:lnSpc>
              <a:spcBef>
                <a:spcPts val="0"/>
              </a:spcBef>
              <a:spcAft>
                <a:spcPts val="0"/>
              </a:spcAft>
              <a:buNone/>
            </a:pPr>
            <a:r>
              <a:rPr lang="en" sz="2400">
                <a:solidFill>
                  <a:srgbClr val="76A5AF"/>
                </a:solidFill>
                <a:latin typeface="Quicksand"/>
                <a:ea typeface="Quicksand"/>
                <a:cs typeface="Quicksand"/>
                <a:sym typeface="Quicksand"/>
              </a:rPr>
              <a:t>Experts in Pelvic Health Physical Therapy &amp; Wellness</a:t>
            </a:r>
            <a:endParaRPr sz="2400">
              <a:solidFill>
                <a:srgbClr val="76A5AF"/>
              </a:solidFill>
              <a:latin typeface="Quicksand"/>
              <a:ea typeface="Quicksand"/>
              <a:cs typeface="Quicksand"/>
              <a:sym typeface="Quicksand"/>
            </a:endParaRPr>
          </a:p>
          <a:p>
            <a:pPr indent="0" lvl="0" marL="0" marR="0" rtl="0" algn="l">
              <a:lnSpc>
                <a:spcPct val="100000"/>
              </a:lnSpc>
              <a:spcBef>
                <a:spcPts val="50"/>
              </a:spcBef>
              <a:spcAft>
                <a:spcPts val="0"/>
              </a:spcAft>
              <a:buNone/>
            </a:pPr>
            <a:r>
              <a:t/>
            </a:r>
            <a:endParaRPr sz="1750">
              <a:solidFill>
                <a:schemeClr val="dk1"/>
              </a:solidFill>
              <a:latin typeface="Times New Roman"/>
              <a:ea typeface="Times New Roman"/>
              <a:cs typeface="Times New Roman"/>
              <a:sym typeface="Times New Roman"/>
            </a:endParaRPr>
          </a:p>
          <a:p>
            <a:pPr indent="0" lvl="0" marL="12700" marR="15875" rtl="0" algn="ctr">
              <a:lnSpc>
                <a:spcPct val="166700"/>
              </a:lnSpc>
              <a:spcBef>
                <a:spcPts val="0"/>
              </a:spcBef>
              <a:spcAft>
                <a:spcPts val="0"/>
              </a:spcAft>
              <a:buClr>
                <a:schemeClr val="dk1"/>
              </a:buClr>
              <a:buFont typeface="Arial"/>
              <a:buNone/>
            </a:pPr>
            <a:r>
              <a:rPr lang="en" sz="2000">
                <a:solidFill>
                  <a:schemeClr val="hlink"/>
                </a:solidFill>
                <a:latin typeface="Roboto"/>
                <a:ea typeface="Roboto"/>
                <a:cs typeface="Roboto"/>
                <a:sym typeface="Roboto"/>
              </a:rPr>
              <a:t>We are a boutique physical therapy clinic in Downtown Manhattan specializing in pelvic rehabilitation for all age groups and genders.</a:t>
            </a:r>
            <a:endParaRPr sz="2000">
              <a:solidFill>
                <a:schemeClr val="dk1"/>
              </a:solidFill>
              <a:latin typeface="Montserrat"/>
              <a:ea typeface="Montserrat"/>
              <a:cs typeface="Montserrat"/>
              <a:sym typeface="Montserrat"/>
            </a:endParaRPr>
          </a:p>
          <a:p>
            <a:pPr indent="33020" lvl="0" marL="12700" marR="5080" rtl="0" algn="l">
              <a:lnSpc>
                <a:spcPct val="166700"/>
              </a:lnSpc>
              <a:spcBef>
                <a:spcPts val="5"/>
              </a:spcBef>
              <a:spcAft>
                <a:spcPts val="0"/>
              </a:spcAft>
              <a:buClr>
                <a:schemeClr val="dk1"/>
              </a:buClr>
              <a:buFont typeface="Arial"/>
              <a:buNone/>
            </a:pPr>
            <a:r>
              <a:rPr lang="en" sz="1000">
                <a:solidFill>
                  <a:schemeClr val="dk1"/>
                </a:solidFill>
                <a:latin typeface="Montserrat"/>
                <a:ea typeface="Montserrat"/>
                <a:cs typeface="Montserrat"/>
                <a:sym typeface="Montserrat"/>
              </a:rPr>
              <a:t>  </a:t>
            </a:r>
            <a:endParaRPr sz="1000">
              <a:solidFill>
                <a:schemeClr val="dk1"/>
              </a:solidFill>
              <a:latin typeface="Montserrat"/>
              <a:ea typeface="Montserrat"/>
              <a:cs typeface="Montserrat"/>
              <a:sym typeface="Montserrat"/>
            </a:endParaRPr>
          </a:p>
          <a:p>
            <a:pPr indent="-635" lvl="0" marL="12700" marR="5080" rtl="0" algn="ctr">
              <a:lnSpc>
                <a:spcPct val="145800"/>
              </a:lnSpc>
              <a:spcBef>
                <a:spcPts val="5"/>
              </a:spcBef>
              <a:spcAft>
                <a:spcPts val="0"/>
              </a:spcAft>
              <a:buNone/>
            </a:pPr>
            <a:r>
              <a:t/>
            </a:r>
            <a:endParaRPr sz="1200">
              <a:solidFill>
                <a:srgbClr val="232323"/>
              </a:solidFill>
              <a:latin typeface="Roboto"/>
              <a:ea typeface="Roboto"/>
              <a:cs typeface="Roboto"/>
              <a:sym typeface="Roboto"/>
            </a:endParaRPr>
          </a:p>
        </p:txBody>
      </p:sp>
      <p:sp>
        <p:nvSpPr>
          <p:cNvPr id="103" name="Google Shape;103;p20"/>
          <p:cNvSpPr/>
          <p:nvPr/>
        </p:nvSpPr>
        <p:spPr>
          <a:xfrm>
            <a:off x="1378410" y="8796169"/>
            <a:ext cx="330200" cy="330200"/>
          </a:xfrm>
          <a:custGeom>
            <a:rect b="b" l="l" r="r" t="t"/>
            <a:pathLst>
              <a:path extrusionOk="0" h="330200" w="330200">
                <a:moveTo>
                  <a:pt x="165100" y="0"/>
                </a:moveTo>
                <a:lnTo>
                  <a:pt x="121208" y="5897"/>
                </a:lnTo>
                <a:lnTo>
                  <a:pt x="81769" y="22540"/>
                </a:lnTo>
                <a:lnTo>
                  <a:pt x="48355" y="48355"/>
                </a:lnTo>
                <a:lnTo>
                  <a:pt x="22540" y="81769"/>
                </a:lnTo>
                <a:lnTo>
                  <a:pt x="5897" y="121208"/>
                </a:lnTo>
                <a:lnTo>
                  <a:pt x="0" y="165100"/>
                </a:lnTo>
                <a:lnTo>
                  <a:pt x="5897" y="208991"/>
                </a:lnTo>
                <a:lnTo>
                  <a:pt x="22540" y="248430"/>
                </a:lnTo>
                <a:lnTo>
                  <a:pt x="48355" y="281844"/>
                </a:lnTo>
                <a:lnTo>
                  <a:pt x="81769" y="307659"/>
                </a:lnTo>
                <a:lnTo>
                  <a:pt x="121208" y="324302"/>
                </a:lnTo>
                <a:lnTo>
                  <a:pt x="165100" y="330200"/>
                </a:lnTo>
                <a:lnTo>
                  <a:pt x="208991" y="324302"/>
                </a:lnTo>
                <a:lnTo>
                  <a:pt x="248430" y="307659"/>
                </a:lnTo>
                <a:lnTo>
                  <a:pt x="281844" y="281844"/>
                </a:lnTo>
                <a:lnTo>
                  <a:pt x="307659" y="248430"/>
                </a:lnTo>
                <a:lnTo>
                  <a:pt x="324302" y="208991"/>
                </a:lnTo>
                <a:lnTo>
                  <a:pt x="330200" y="165100"/>
                </a:lnTo>
                <a:lnTo>
                  <a:pt x="324302" y="121208"/>
                </a:lnTo>
                <a:lnTo>
                  <a:pt x="307659" y="81769"/>
                </a:lnTo>
                <a:lnTo>
                  <a:pt x="281844" y="48355"/>
                </a:lnTo>
                <a:lnTo>
                  <a:pt x="248430" y="22540"/>
                </a:lnTo>
                <a:lnTo>
                  <a:pt x="208991" y="5897"/>
                </a:lnTo>
                <a:lnTo>
                  <a:pt x="165100" y="0"/>
                </a:lnTo>
                <a:close/>
              </a:path>
            </a:pathLst>
          </a:custGeom>
          <a:solidFill>
            <a:srgbClr val="FF99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4" name="Google Shape;104;p20"/>
          <p:cNvSpPr/>
          <p:nvPr/>
        </p:nvSpPr>
        <p:spPr>
          <a:xfrm>
            <a:off x="1464146" y="8896783"/>
            <a:ext cx="158700" cy="1290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5" name="Google Shape;105;p20"/>
          <p:cNvSpPr txBox="1"/>
          <p:nvPr/>
        </p:nvSpPr>
        <p:spPr>
          <a:xfrm>
            <a:off x="1870353" y="8857175"/>
            <a:ext cx="1599600" cy="208200"/>
          </a:xfrm>
          <a:prstGeom prst="rect">
            <a:avLst/>
          </a:prstGeom>
          <a:noFill/>
          <a:ln>
            <a:noFill/>
          </a:ln>
        </p:spPr>
        <p:txBody>
          <a:bodyPr anchorCtr="0" anchor="t" bIns="0" lIns="0" spcFirstLastPara="1" rIns="0" wrap="square" tIns="12700">
            <a:noAutofit/>
          </a:bodyPr>
          <a:lstStyle/>
          <a:p>
            <a:pPr indent="0" lvl="0" marL="12700" marR="0" rtl="0" algn="l">
              <a:lnSpc>
                <a:spcPct val="100000"/>
              </a:lnSpc>
              <a:spcBef>
                <a:spcPts val="0"/>
              </a:spcBef>
              <a:spcAft>
                <a:spcPts val="0"/>
              </a:spcAft>
              <a:buNone/>
            </a:pPr>
            <a:r>
              <a:rPr lang="en" sz="1200">
                <a:solidFill>
                  <a:srgbClr val="232323"/>
                </a:solidFill>
                <a:latin typeface="Roboto"/>
                <a:ea typeface="Roboto"/>
                <a:cs typeface="Roboto"/>
                <a:sym typeface="Roboto"/>
              </a:rPr>
              <a:t>@BodyHarmonyPT</a:t>
            </a:r>
            <a:endParaRPr sz="1200">
              <a:solidFill>
                <a:schemeClr val="dk1"/>
              </a:solidFill>
              <a:latin typeface="Roboto"/>
              <a:ea typeface="Roboto"/>
              <a:cs typeface="Roboto"/>
              <a:sym typeface="Roboto"/>
            </a:endParaRPr>
          </a:p>
        </p:txBody>
      </p:sp>
      <p:sp>
        <p:nvSpPr>
          <p:cNvPr id="106" name="Google Shape;106;p20"/>
          <p:cNvSpPr txBox="1"/>
          <p:nvPr/>
        </p:nvSpPr>
        <p:spPr>
          <a:xfrm>
            <a:off x="4729350" y="8814875"/>
            <a:ext cx="2790900" cy="434400"/>
          </a:xfrm>
          <a:prstGeom prst="rect">
            <a:avLst/>
          </a:prstGeom>
          <a:noFill/>
          <a:ln>
            <a:noFill/>
          </a:ln>
        </p:spPr>
        <p:txBody>
          <a:bodyPr anchorCtr="0" anchor="t" bIns="0" lIns="0" spcFirstLastPara="1" rIns="0" wrap="square" tIns="12700">
            <a:noAutofit/>
          </a:bodyPr>
          <a:lstStyle/>
          <a:p>
            <a:pPr indent="0" lvl="0" marL="12700" marR="0" rtl="0" algn="l">
              <a:lnSpc>
                <a:spcPct val="100000"/>
              </a:lnSpc>
              <a:spcBef>
                <a:spcPts val="0"/>
              </a:spcBef>
              <a:spcAft>
                <a:spcPts val="0"/>
              </a:spcAft>
              <a:buNone/>
            </a:pPr>
            <a:r>
              <a:rPr lang="en" sz="1200">
                <a:solidFill>
                  <a:srgbClr val="232323"/>
                </a:solidFill>
                <a:latin typeface="Roboto"/>
                <a:ea typeface="Roboto"/>
                <a:cs typeface="Roboto"/>
                <a:sym typeface="Roboto"/>
              </a:rPr>
              <a:t>@Body Harmony Physical Therapy, PLLC</a:t>
            </a:r>
            <a:endParaRPr sz="1200">
              <a:solidFill>
                <a:schemeClr val="dk1"/>
              </a:solidFill>
              <a:latin typeface="Roboto"/>
              <a:ea typeface="Roboto"/>
              <a:cs typeface="Roboto"/>
              <a:sym typeface="Roboto"/>
            </a:endParaRPr>
          </a:p>
        </p:txBody>
      </p:sp>
      <p:sp>
        <p:nvSpPr>
          <p:cNvPr id="107" name="Google Shape;107;p20"/>
          <p:cNvSpPr/>
          <p:nvPr/>
        </p:nvSpPr>
        <p:spPr>
          <a:xfrm>
            <a:off x="4315275" y="8796175"/>
            <a:ext cx="330200" cy="330200"/>
          </a:xfrm>
          <a:custGeom>
            <a:rect b="b" l="l" r="r" t="t"/>
            <a:pathLst>
              <a:path extrusionOk="0" h="330200" w="330200">
                <a:moveTo>
                  <a:pt x="165100" y="0"/>
                </a:moveTo>
                <a:lnTo>
                  <a:pt x="121208" y="5897"/>
                </a:lnTo>
                <a:lnTo>
                  <a:pt x="81769" y="22540"/>
                </a:lnTo>
                <a:lnTo>
                  <a:pt x="48355" y="48355"/>
                </a:lnTo>
                <a:lnTo>
                  <a:pt x="22540" y="81769"/>
                </a:lnTo>
                <a:lnTo>
                  <a:pt x="5897" y="121208"/>
                </a:lnTo>
                <a:lnTo>
                  <a:pt x="0" y="165100"/>
                </a:lnTo>
                <a:lnTo>
                  <a:pt x="5897" y="208991"/>
                </a:lnTo>
                <a:lnTo>
                  <a:pt x="22540" y="248430"/>
                </a:lnTo>
                <a:lnTo>
                  <a:pt x="48355" y="281844"/>
                </a:lnTo>
                <a:lnTo>
                  <a:pt x="81769" y="307659"/>
                </a:lnTo>
                <a:lnTo>
                  <a:pt x="121208" y="324302"/>
                </a:lnTo>
                <a:lnTo>
                  <a:pt x="165100" y="330200"/>
                </a:lnTo>
                <a:lnTo>
                  <a:pt x="208991" y="324302"/>
                </a:lnTo>
                <a:lnTo>
                  <a:pt x="248430" y="307659"/>
                </a:lnTo>
                <a:lnTo>
                  <a:pt x="281844" y="281844"/>
                </a:lnTo>
                <a:lnTo>
                  <a:pt x="307659" y="248430"/>
                </a:lnTo>
                <a:lnTo>
                  <a:pt x="324302" y="208991"/>
                </a:lnTo>
                <a:lnTo>
                  <a:pt x="330200" y="165100"/>
                </a:lnTo>
                <a:lnTo>
                  <a:pt x="324302" y="121208"/>
                </a:lnTo>
                <a:lnTo>
                  <a:pt x="307659" y="81769"/>
                </a:lnTo>
                <a:lnTo>
                  <a:pt x="281844" y="48355"/>
                </a:lnTo>
                <a:lnTo>
                  <a:pt x="248430" y="22540"/>
                </a:lnTo>
                <a:lnTo>
                  <a:pt x="208991" y="5897"/>
                </a:lnTo>
                <a:lnTo>
                  <a:pt x="165100" y="0"/>
                </a:lnTo>
                <a:close/>
              </a:path>
            </a:pathLst>
          </a:custGeom>
          <a:solidFill>
            <a:srgbClr val="FF99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8" name="Google Shape;108;p20"/>
          <p:cNvSpPr/>
          <p:nvPr/>
        </p:nvSpPr>
        <p:spPr>
          <a:xfrm>
            <a:off x="4413168" y="8899485"/>
            <a:ext cx="134400" cy="123600"/>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9" name="Google Shape;109;p20"/>
          <p:cNvSpPr/>
          <p:nvPr/>
        </p:nvSpPr>
        <p:spPr>
          <a:xfrm>
            <a:off x="1378397" y="7846194"/>
            <a:ext cx="330200" cy="330200"/>
          </a:xfrm>
          <a:custGeom>
            <a:rect b="b" l="l" r="r" t="t"/>
            <a:pathLst>
              <a:path extrusionOk="0" h="330200" w="330200">
                <a:moveTo>
                  <a:pt x="165100" y="0"/>
                </a:moveTo>
                <a:lnTo>
                  <a:pt x="121208" y="5897"/>
                </a:lnTo>
                <a:lnTo>
                  <a:pt x="81769" y="22540"/>
                </a:lnTo>
                <a:lnTo>
                  <a:pt x="48355" y="48355"/>
                </a:lnTo>
                <a:lnTo>
                  <a:pt x="22540" y="81769"/>
                </a:lnTo>
                <a:lnTo>
                  <a:pt x="5897" y="121208"/>
                </a:lnTo>
                <a:lnTo>
                  <a:pt x="0" y="165100"/>
                </a:lnTo>
                <a:lnTo>
                  <a:pt x="5897" y="208991"/>
                </a:lnTo>
                <a:lnTo>
                  <a:pt x="22540" y="248430"/>
                </a:lnTo>
                <a:lnTo>
                  <a:pt x="48355" y="281844"/>
                </a:lnTo>
                <a:lnTo>
                  <a:pt x="81769" y="307659"/>
                </a:lnTo>
                <a:lnTo>
                  <a:pt x="121208" y="324302"/>
                </a:lnTo>
                <a:lnTo>
                  <a:pt x="165100" y="330200"/>
                </a:lnTo>
                <a:lnTo>
                  <a:pt x="208991" y="324302"/>
                </a:lnTo>
                <a:lnTo>
                  <a:pt x="248430" y="307659"/>
                </a:lnTo>
                <a:lnTo>
                  <a:pt x="281844" y="281844"/>
                </a:lnTo>
                <a:lnTo>
                  <a:pt x="307659" y="248430"/>
                </a:lnTo>
                <a:lnTo>
                  <a:pt x="324302" y="208991"/>
                </a:lnTo>
                <a:lnTo>
                  <a:pt x="330200" y="165100"/>
                </a:lnTo>
                <a:lnTo>
                  <a:pt x="324302" y="121208"/>
                </a:lnTo>
                <a:lnTo>
                  <a:pt x="307659" y="81769"/>
                </a:lnTo>
                <a:lnTo>
                  <a:pt x="281844" y="48355"/>
                </a:lnTo>
                <a:lnTo>
                  <a:pt x="248430" y="22540"/>
                </a:lnTo>
                <a:lnTo>
                  <a:pt x="208991" y="5897"/>
                </a:lnTo>
                <a:lnTo>
                  <a:pt x="165100" y="0"/>
                </a:lnTo>
                <a:close/>
              </a:path>
            </a:pathLst>
          </a:custGeom>
          <a:solidFill>
            <a:srgbClr val="FF99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0" name="Google Shape;110;p20"/>
          <p:cNvSpPr txBox="1"/>
          <p:nvPr/>
        </p:nvSpPr>
        <p:spPr>
          <a:xfrm>
            <a:off x="1870350" y="7846200"/>
            <a:ext cx="2347500" cy="434400"/>
          </a:xfrm>
          <a:prstGeom prst="rect">
            <a:avLst/>
          </a:prstGeom>
          <a:noFill/>
          <a:ln>
            <a:noFill/>
          </a:ln>
        </p:spPr>
        <p:txBody>
          <a:bodyPr anchorCtr="0" anchor="t" bIns="0" lIns="0" spcFirstLastPara="1" rIns="0" wrap="square" tIns="12700">
            <a:noAutofit/>
          </a:bodyPr>
          <a:lstStyle/>
          <a:p>
            <a:pPr indent="0" lvl="0" marL="12700" marR="0" rtl="0" algn="l">
              <a:lnSpc>
                <a:spcPct val="100000"/>
              </a:lnSpc>
              <a:spcBef>
                <a:spcPts val="0"/>
              </a:spcBef>
              <a:spcAft>
                <a:spcPts val="0"/>
              </a:spcAft>
              <a:buNone/>
            </a:pPr>
            <a:r>
              <a:rPr lang="en" sz="1200">
                <a:solidFill>
                  <a:srgbClr val="232323"/>
                </a:solidFill>
                <a:latin typeface="Roboto"/>
                <a:ea typeface="Roboto"/>
                <a:cs typeface="Roboto"/>
                <a:sym typeface="Roboto"/>
              </a:rPr>
              <a:t>@Body Harmony Physical Therapy</a:t>
            </a:r>
            <a:endParaRPr sz="1200">
              <a:solidFill>
                <a:schemeClr val="dk1"/>
              </a:solidFill>
              <a:latin typeface="Roboto"/>
              <a:ea typeface="Roboto"/>
              <a:cs typeface="Roboto"/>
              <a:sym typeface="Roboto"/>
            </a:endParaRPr>
          </a:p>
        </p:txBody>
      </p:sp>
      <p:pic>
        <p:nvPicPr>
          <p:cNvPr id="111" name="Google Shape;111;p20"/>
          <p:cNvPicPr preferRelativeResize="0"/>
          <p:nvPr/>
        </p:nvPicPr>
        <p:blipFill>
          <a:blip r:embed="rId5">
            <a:alphaModFix/>
          </a:blip>
          <a:stretch>
            <a:fillRect/>
          </a:stretch>
        </p:blipFill>
        <p:spPr>
          <a:xfrm>
            <a:off x="1249975" y="7846201"/>
            <a:ext cx="587046" cy="330201"/>
          </a:xfrm>
          <a:prstGeom prst="rect">
            <a:avLst/>
          </a:prstGeom>
          <a:noFill/>
          <a:ln>
            <a:noFill/>
          </a:ln>
        </p:spPr>
      </p:pic>
      <p:sp>
        <p:nvSpPr>
          <p:cNvPr id="112" name="Google Shape;112;p20"/>
          <p:cNvSpPr/>
          <p:nvPr/>
        </p:nvSpPr>
        <p:spPr>
          <a:xfrm>
            <a:off x="4315285" y="7785194"/>
            <a:ext cx="330200" cy="330200"/>
          </a:xfrm>
          <a:custGeom>
            <a:rect b="b" l="l" r="r" t="t"/>
            <a:pathLst>
              <a:path extrusionOk="0" h="330200" w="330200">
                <a:moveTo>
                  <a:pt x="165100" y="0"/>
                </a:moveTo>
                <a:lnTo>
                  <a:pt x="121208" y="5897"/>
                </a:lnTo>
                <a:lnTo>
                  <a:pt x="81769" y="22540"/>
                </a:lnTo>
                <a:lnTo>
                  <a:pt x="48355" y="48355"/>
                </a:lnTo>
                <a:lnTo>
                  <a:pt x="22540" y="81769"/>
                </a:lnTo>
                <a:lnTo>
                  <a:pt x="5897" y="121208"/>
                </a:lnTo>
                <a:lnTo>
                  <a:pt x="0" y="165100"/>
                </a:lnTo>
                <a:lnTo>
                  <a:pt x="5897" y="208991"/>
                </a:lnTo>
                <a:lnTo>
                  <a:pt x="22540" y="248430"/>
                </a:lnTo>
                <a:lnTo>
                  <a:pt x="48355" y="281844"/>
                </a:lnTo>
                <a:lnTo>
                  <a:pt x="81769" y="307659"/>
                </a:lnTo>
                <a:lnTo>
                  <a:pt x="121208" y="324302"/>
                </a:lnTo>
                <a:lnTo>
                  <a:pt x="165100" y="330200"/>
                </a:lnTo>
                <a:lnTo>
                  <a:pt x="208991" y="324302"/>
                </a:lnTo>
                <a:lnTo>
                  <a:pt x="248430" y="307659"/>
                </a:lnTo>
                <a:lnTo>
                  <a:pt x="281844" y="281844"/>
                </a:lnTo>
                <a:lnTo>
                  <a:pt x="307659" y="248430"/>
                </a:lnTo>
                <a:lnTo>
                  <a:pt x="324302" y="208991"/>
                </a:lnTo>
                <a:lnTo>
                  <a:pt x="330200" y="165100"/>
                </a:lnTo>
                <a:lnTo>
                  <a:pt x="324302" y="121208"/>
                </a:lnTo>
                <a:lnTo>
                  <a:pt x="307659" y="81769"/>
                </a:lnTo>
                <a:lnTo>
                  <a:pt x="281844" y="48355"/>
                </a:lnTo>
                <a:lnTo>
                  <a:pt x="248430" y="22540"/>
                </a:lnTo>
                <a:lnTo>
                  <a:pt x="208991" y="5897"/>
                </a:lnTo>
                <a:lnTo>
                  <a:pt x="165100" y="0"/>
                </a:lnTo>
                <a:close/>
              </a:path>
            </a:pathLst>
          </a:custGeom>
          <a:solidFill>
            <a:srgbClr val="FF99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113" name="Google Shape;113;p20"/>
          <p:cNvPicPr preferRelativeResize="0"/>
          <p:nvPr/>
        </p:nvPicPr>
        <p:blipFill>
          <a:blip r:embed="rId6">
            <a:alphaModFix/>
          </a:blip>
          <a:stretch>
            <a:fillRect/>
          </a:stretch>
        </p:blipFill>
        <p:spPr>
          <a:xfrm>
            <a:off x="4401025" y="7870950"/>
            <a:ext cx="158700" cy="158700"/>
          </a:xfrm>
          <a:prstGeom prst="rect">
            <a:avLst/>
          </a:prstGeom>
          <a:noFill/>
          <a:ln>
            <a:noFill/>
          </a:ln>
        </p:spPr>
      </p:pic>
      <p:sp>
        <p:nvSpPr>
          <p:cNvPr id="114" name="Google Shape;114;p20"/>
          <p:cNvSpPr txBox="1"/>
          <p:nvPr/>
        </p:nvSpPr>
        <p:spPr>
          <a:xfrm>
            <a:off x="4645475" y="7785150"/>
            <a:ext cx="1457400" cy="330300"/>
          </a:xfrm>
          <a:prstGeom prst="rect">
            <a:avLst/>
          </a:prstGeom>
          <a:noFill/>
          <a:ln>
            <a:noFill/>
          </a:ln>
        </p:spPr>
        <p:txBody>
          <a:bodyPr anchorCtr="0" anchor="t" bIns="91425" lIns="91425" spcFirstLastPara="1" rIns="91425" wrap="square" tIns="91425">
            <a:noAutofit/>
          </a:bodyPr>
          <a:lstStyle/>
          <a:p>
            <a:pPr indent="0" lvl="0" marL="12700" rtl="0" algn="l">
              <a:spcBef>
                <a:spcPts val="0"/>
              </a:spcBef>
              <a:spcAft>
                <a:spcPts val="0"/>
              </a:spcAft>
              <a:buClr>
                <a:schemeClr val="dk1"/>
              </a:buClr>
              <a:buSzPts val="1100"/>
              <a:buFont typeface="Arial"/>
              <a:buNone/>
            </a:pPr>
            <a:r>
              <a:rPr lang="en" sz="1200">
                <a:solidFill>
                  <a:schemeClr val="hlink"/>
                </a:solidFill>
                <a:latin typeface="Roboto"/>
                <a:ea typeface="Roboto"/>
                <a:cs typeface="Roboto"/>
                <a:sym typeface="Roboto"/>
              </a:rPr>
              <a:t>@bodyharmonypt</a:t>
            </a:r>
            <a:endParaRPr sz="1200">
              <a:solidFill>
                <a:schemeClr val="dk1"/>
              </a:solidFill>
              <a:latin typeface="Roboto"/>
              <a:ea typeface="Roboto"/>
              <a:cs typeface="Roboto"/>
              <a:sym typeface="Roboto"/>
            </a:endParaRPr>
          </a:p>
          <a:p>
            <a:pPr indent="0" lvl="0" marL="12700" rtl="0" algn="l">
              <a:spcBef>
                <a:spcPts val="0"/>
              </a:spcBef>
              <a:spcAft>
                <a:spcPts val="0"/>
              </a:spcAft>
              <a:buNone/>
            </a:pPr>
            <a:r>
              <a:t/>
            </a:r>
            <a:endParaRPr sz="1200">
              <a:solidFill>
                <a:schemeClr val="hlink"/>
              </a:solidFill>
              <a:latin typeface="Roboto"/>
              <a:ea typeface="Roboto"/>
              <a:cs typeface="Roboto"/>
              <a:sym typeface="Roboto"/>
            </a:endParaRPr>
          </a:p>
        </p:txBody>
      </p:sp>
      <p:pic>
        <p:nvPicPr>
          <p:cNvPr id="115" name="Google Shape;115;p20"/>
          <p:cNvPicPr preferRelativeResize="0"/>
          <p:nvPr/>
        </p:nvPicPr>
        <p:blipFill>
          <a:blip r:embed="rId7">
            <a:alphaModFix/>
          </a:blip>
          <a:stretch>
            <a:fillRect/>
          </a:stretch>
        </p:blipFill>
        <p:spPr>
          <a:xfrm>
            <a:off x="175050" y="9521028"/>
            <a:ext cx="434550" cy="434550"/>
          </a:xfrm>
          <a:prstGeom prst="rect">
            <a:avLst/>
          </a:prstGeom>
          <a:noFill/>
          <a:ln>
            <a:noFill/>
          </a:ln>
        </p:spPr>
      </p:pic>
      <p:sp>
        <p:nvSpPr>
          <p:cNvPr id="116" name="Google Shape;116;p20"/>
          <p:cNvSpPr txBox="1"/>
          <p:nvPr/>
        </p:nvSpPr>
        <p:spPr>
          <a:xfrm>
            <a:off x="609600" y="9622225"/>
            <a:ext cx="4480800" cy="330300"/>
          </a:xfrm>
          <a:prstGeom prst="rect">
            <a:avLst/>
          </a:prstGeom>
          <a:noFill/>
          <a:ln>
            <a:noFill/>
          </a:ln>
        </p:spPr>
        <p:txBody>
          <a:bodyPr anchorCtr="0" anchor="t" bIns="91425" lIns="91425" spcFirstLastPara="1" rIns="91425" wrap="square" tIns="91425">
            <a:noAutofit/>
          </a:bodyPr>
          <a:lstStyle/>
          <a:p>
            <a:pPr indent="0" lvl="0" marL="12700" rtl="0" algn="l">
              <a:spcBef>
                <a:spcPts val="0"/>
              </a:spcBef>
              <a:spcAft>
                <a:spcPts val="0"/>
              </a:spcAft>
              <a:buNone/>
            </a:pPr>
            <a:r>
              <a:rPr lang="en" sz="1000">
                <a:solidFill>
                  <a:schemeClr val="hlink"/>
                </a:solidFill>
                <a:latin typeface="Roboto"/>
                <a:ea typeface="Roboto"/>
                <a:cs typeface="Roboto"/>
                <a:sym typeface="Roboto"/>
              </a:rPr>
              <a:t> ©  Body Harmony Physical Therapy, PLLC (2021) - All Rights Reserved</a:t>
            </a:r>
            <a:endParaRPr sz="1000">
              <a:solidFill>
                <a:schemeClr val="dk1"/>
              </a:solidFill>
              <a:latin typeface="Roboto"/>
              <a:ea typeface="Roboto"/>
              <a:cs typeface="Roboto"/>
              <a:sym typeface="Roboto"/>
            </a:endParaRPr>
          </a:p>
        </p:txBody>
      </p:sp>
      <p:pic>
        <p:nvPicPr>
          <p:cNvPr id="117" name="Google Shape;117;p20"/>
          <p:cNvPicPr preferRelativeResize="0"/>
          <p:nvPr/>
        </p:nvPicPr>
        <p:blipFill>
          <a:blip r:embed="rId8">
            <a:alphaModFix/>
          </a:blip>
          <a:stretch>
            <a:fillRect/>
          </a:stretch>
        </p:blipFill>
        <p:spPr>
          <a:xfrm>
            <a:off x="2453575" y="1703875"/>
            <a:ext cx="2865300" cy="2718000"/>
          </a:xfrm>
          <a:prstGeom prst="ellipse">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5" name="Shape 345"/>
        <p:cNvGrpSpPr/>
        <p:nvPr/>
      </p:nvGrpSpPr>
      <p:grpSpPr>
        <a:xfrm>
          <a:off x="0" y="0"/>
          <a:ext cx="0" cy="0"/>
          <a:chOff x="0" y="0"/>
          <a:chExt cx="0" cy="0"/>
        </a:xfrm>
      </p:grpSpPr>
      <p:pic>
        <p:nvPicPr>
          <p:cNvPr id="346" name="Google Shape;346;p38"/>
          <p:cNvPicPr preferRelativeResize="0"/>
          <p:nvPr/>
        </p:nvPicPr>
        <p:blipFill rotWithShape="1">
          <a:blip r:embed="rId3">
            <a:alphaModFix/>
          </a:blip>
          <a:srcRect b="0" l="39" r="39" t="0"/>
          <a:stretch/>
        </p:blipFill>
        <p:spPr>
          <a:xfrm>
            <a:off x="0" y="8"/>
            <a:ext cx="7772395" cy="5186132"/>
          </a:xfrm>
          <a:prstGeom prst="rect">
            <a:avLst/>
          </a:prstGeom>
          <a:noFill/>
          <a:ln>
            <a:noFill/>
          </a:ln>
        </p:spPr>
      </p:pic>
      <p:sp>
        <p:nvSpPr>
          <p:cNvPr id="347" name="Google Shape;347;p38"/>
          <p:cNvSpPr txBox="1"/>
          <p:nvPr/>
        </p:nvSpPr>
        <p:spPr>
          <a:xfrm>
            <a:off x="7248522" y="9622225"/>
            <a:ext cx="143400" cy="147300"/>
          </a:xfrm>
          <a:prstGeom prst="rect">
            <a:avLst/>
          </a:prstGeom>
          <a:noFill/>
          <a:ln>
            <a:noFill/>
          </a:ln>
        </p:spPr>
        <p:txBody>
          <a:bodyPr anchorCtr="0" anchor="t" bIns="0" lIns="0" spcFirstLastPara="1" rIns="0" wrap="square" tIns="12700">
            <a:noAutofit/>
          </a:bodyPr>
          <a:lstStyle/>
          <a:p>
            <a:pPr indent="0" lvl="0" marL="12700" marR="0" rtl="0" algn="l">
              <a:lnSpc>
                <a:spcPct val="100000"/>
              </a:lnSpc>
              <a:spcBef>
                <a:spcPts val="0"/>
              </a:spcBef>
              <a:spcAft>
                <a:spcPts val="0"/>
              </a:spcAft>
              <a:buNone/>
            </a:pPr>
            <a:r>
              <a:rPr lang="en" sz="800">
                <a:solidFill>
                  <a:schemeClr val="dk1"/>
                </a:solidFill>
                <a:latin typeface="Avenir"/>
                <a:ea typeface="Avenir"/>
                <a:cs typeface="Avenir"/>
                <a:sym typeface="Avenir"/>
              </a:rPr>
              <a:t>20</a:t>
            </a:r>
            <a:endParaRPr sz="800">
              <a:solidFill>
                <a:schemeClr val="dk1"/>
              </a:solidFill>
              <a:latin typeface="Avenir"/>
              <a:ea typeface="Avenir"/>
              <a:cs typeface="Avenir"/>
              <a:sym typeface="Avenir"/>
            </a:endParaRPr>
          </a:p>
        </p:txBody>
      </p:sp>
      <p:sp>
        <p:nvSpPr>
          <p:cNvPr id="348" name="Google Shape;348;p38"/>
          <p:cNvSpPr/>
          <p:nvPr/>
        </p:nvSpPr>
        <p:spPr>
          <a:xfrm>
            <a:off x="856616" y="4743700"/>
            <a:ext cx="6059170" cy="4881880"/>
          </a:xfrm>
          <a:custGeom>
            <a:rect b="b" l="l" r="r" t="t"/>
            <a:pathLst>
              <a:path extrusionOk="0" h="4881880" w="6059170">
                <a:moveTo>
                  <a:pt x="0" y="4881880"/>
                </a:moveTo>
                <a:lnTo>
                  <a:pt x="6058916" y="4881880"/>
                </a:lnTo>
                <a:lnTo>
                  <a:pt x="6058916" y="0"/>
                </a:lnTo>
                <a:lnTo>
                  <a:pt x="0" y="0"/>
                </a:lnTo>
                <a:lnTo>
                  <a:pt x="0" y="488188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49" name="Google Shape;349;p38"/>
          <p:cNvSpPr txBox="1"/>
          <p:nvPr/>
        </p:nvSpPr>
        <p:spPr>
          <a:xfrm>
            <a:off x="856766" y="4743700"/>
            <a:ext cx="6059100" cy="4557900"/>
          </a:xfrm>
          <a:prstGeom prst="rect">
            <a:avLst/>
          </a:prstGeom>
          <a:noFill/>
          <a:ln cap="flat" cmpd="sng" w="12700">
            <a:solidFill>
              <a:srgbClr val="A2C4C9"/>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None/>
            </a:pPr>
            <a:r>
              <a:t/>
            </a:r>
            <a:endParaRPr sz="1600">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None/>
            </a:pPr>
            <a:r>
              <a:t/>
            </a:r>
            <a:endParaRPr sz="1600">
              <a:solidFill>
                <a:schemeClr val="dk1"/>
              </a:solidFill>
              <a:latin typeface="Times New Roman"/>
              <a:ea typeface="Times New Roman"/>
              <a:cs typeface="Times New Roman"/>
              <a:sym typeface="Times New Roman"/>
            </a:endParaRPr>
          </a:p>
          <a:p>
            <a:pPr indent="0" lvl="0" marL="0" marR="0" rtl="0" algn="ctr">
              <a:lnSpc>
                <a:spcPct val="100000"/>
              </a:lnSpc>
              <a:spcBef>
                <a:spcPts val="0"/>
              </a:spcBef>
              <a:spcAft>
                <a:spcPts val="0"/>
              </a:spcAft>
              <a:buNone/>
            </a:pPr>
            <a:r>
              <a:t/>
            </a:r>
            <a:endParaRPr sz="1600">
              <a:solidFill>
                <a:schemeClr val="dk1"/>
              </a:solidFill>
              <a:latin typeface="Times New Roman"/>
              <a:ea typeface="Times New Roman"/>
              <a:cs typeface="Times New Roman"/>
              <a:sym typeface="Times New Roman"/>
            </a:endParaRPr>
          </a:p>
          <a:p>
            <a:pPr indent="0" lvl="0" marL="17145" marR="0" rtl="0" algn="ctr">
              <a:lnSpc>
                <a:spcPct val="100000"/>
              </a:lnSpc>
              <a:spcBef>
                <a:spcPts val="1215"/>
              </a:spcBef>
              <a:spcAft>
                <a:spcPts val="0"/>
              </a:spcAft>
              <a:buNone/>
            </a:pPr>
            <a:r>
              <a:rPr lang="en" sz="1400">
                <a:solidFill>
                  <a:srgbClr val="232323"/>
                </a:solidFill>
                <a:latin typeface="Roboto"/>
                <a:ea typeface="Roboto"/>
                <a:cs typeface="Roboto"/>
                <a:sym typeface="Roboto"/>
              </a:rPr>
              <a:t>CHAPTER 0</a:t>
            </a:r>
            <a:r>
              <a:rPr lang="en">
                <a:solidFill>
                  <a:srgbClr val="232323"/>
                </a:solidFill>
                <a:latin typeface="Roboto"/>
                <a:ea typeface="Roboto"/>
                <a:cs typeface="Roboto"/>
                <a:sym typeface="Roboto"/>
              </a:rPr>
              <a:t>5</a:t>
            </a:r>
            <a:endParaRPr sz="1400">
              <a:solidFill>
                <a:schemeClr val="dk1"/>
              </a:solidFill>
              <a:latin typeface="Roboto"/>
              <a:ea typeface="Roboto"/>
              <a:cs typeface="Roboto"/>
              <a:sym typeface="Roboto"/>
            </a:endParaRPr>
          </a:p>
          <a:p>
            <a:pPr indent="0" lvl="0" marL="0" marR="0" rtl="0" algn="ctr">
              <a:lnSpc>
                <a:spcPct val="100000"/>
              </a:lnSpc>
              <a:spcBef>
                <a:spcPts val="40"/>
              </a:spcBef>
              <a:spcAft>
                <a:spcPts val="0"/>
              </a:spcAft>
              <a:buNone/>
            </a:pPr>
            <a:r>
              <a:t/>
            </a:r>
            <a:endParaRPr sz="1450">
              <a:solidFill>
                <a:schemeClr val="dk1"/>
              </a:solidFill>
              <a:latin typeface="Times New Roman"/>
              <a:ea typeface="Times New Roman"/>
              <a:cs typeface="Times New Roman"/>
              <a:sym typeface="Times New Roman"/>
            </a:endParaRPr>
          </a:p>
          <a:p>
            <a:pPr indent="0" lvl="0" marL="0" rtl="0" algn="ctr">
              <a:spcBef>
                <a:spcPts val="0"/>
              </a:spcBef>
              <a:spcAft>
                <a:spcPts val="0"/>
              </a:spcAft>
              <a:buNone/>
            </a:pPr>
            <a:r>
              <a:rPr lang="en" sz="6500">
                <a:solidFill>
                  <a:srgbClr val="A2C4C9"/>
                </a:solidFill>
                <a:latin typeface="Roboto"/>
                <a:ea typeface="Roboto"/>
                <a:cs typeface="Roboto"/>
                <a:sym typeface="Roboto"/>
              </a:rPr>
              <a:t>Positions to Ease Pelvic Pain</a:t>
            </a:r>
            <a:endParaRPr sz="6500">
              <a:solidFill>
                <a:srgbClr val="A2C4C9"/>
              </a:solidFill>
              <a:latin typeface="Roboto"/>
              <a:ea typeface="Roboto"/>
              <a:cs typeface="Roboto"/>
              <a:sym typeface="Roboto"/>
            </a:endParaRPr>
          </a:p>
          <a:p>
            <a:pPr indent="-635" lvl="0" marL="864235" marR="855343" rtl="0" algn="ctr">
              <a:lnSpc>
                <a:spcPct val="145800"/>
              </a:lnSpc>
              <a:spcBef>
                <a:spcPts val="2460"/>
              </a:spcBef>
              <a:spcAft>
                <a:spcPts val="0"/>
              </a:spcAft>
              <a:buNone/>
            </a:pPr>
            <a:r>
              <a:t/>
            </a:r>
            <a:endParaRPr sz="1200">
              <a:solidFill>
                <a:schemeClr val="dk1"/>
              </a:solidFill>
              <a:latin typeface="Roboto"/>
              <a:ea typeface="Roboto"/>
              <a:cs typeface="Roboto"/>
              <a:sym typeface="Roboto"/>
            </a:endParaRPr>
          </a:p>
        </p:txBody>
      </p:sp>
      <p:pic>
        <p:nvPicPr>
          <p:cNvPr id="350" name="Google Shape;350;p38"/>
          <p:cNvPicPr preferRelativeResize="0"/>
          <p:nvPr/>
        </p:nvPicPr>
        <p:blipFill>
          <a:blip r:embed="rId4">
            <a:alphaModFix/>
          </a:blip>
          <a:stretch>
            <a:fillRect/>
          </a:stretch>
        </p:blipFill>
        <p:spPr>
          <a:xfrm>
            <a:off x="175050" y="9521028"/>
            <a:ext cx="434550" cy="434550"/>
          </a:xfrm>
          <a:prstGeom prst="rect">
            <a:avLst/>
          </a:prstGeom>
          <a:noFill/>
          <a:ln>
            <a:noFill/>
          </a:ln>
        </p:spPr>
      </p:pic>
      <p:sp>
        <p:nvSpPr>
          <p:cNvPr id="351" name="Google Shape;351;p38"/>
          <p:cNvSpPr txBox="1"/>
          <p:nvPr/>
        </p:nvSpPr>
        <p:spPr>
          <a:xfrm>
            <a:off x="609600" y="9622225"/>
            <a:ext cx="4317900" cy="329400"/>
          </a:xfrm>
          <a:prstGeom prst="rect">
            <a:avLst/>
          </a:prstGeom>
          <a:noFill/>
          <a:ln>
            <a:noFill/>
          </a:ln>
        </p:spPr>
        <p:txBody>
          <a:bodyPr anchorCtr="0" anchor="t" bIns="91425" lIns="91425" spcFirstLastPara="1" rIns="91425" wrap="square" tIns="91425">
            <a:noAutofit/>
          </a:bodyPr>
          <a:lstStyle/>
          <a:p>
            <a:pPr indent="0" lvl="0" marL="12700" rtl="0" algn="l">
              <a:spcBef>
                <a:spcPts val="0"/>
              </a:spcBef>
              <a:spcAft>
                <a:spcPts val="0"/>
              </a:spcAft>
              <a:buClr>
                <a:schemeClr val="dk1"/>
              </a:buClr>
              <a:buSzPts val="1100"/>
              <a:buFont typeface="Arial"/>
              <a:buNone/>
            </a:pPr>
            <a:r>
              <a:rPr lang="en" sz="1000">
                <a:solidFill>
                  <a:schemeClr val="hlink"/>
                </a:solidFill>
                <a:latin typeface="Roboto"/>
                <a:ea typeface="Roboto"/>
                <a:cs typeface="Roboto"/>
                <a:sym typeface="Roboto"/>
              </a:rPr>
              <a:t>©  Body Harmony Physical Therapy, PLLC (2021) - All Rights Reserved</a:t>
            </a:r>
            <a:endParaRPr sz="1000">
              <a:solidFill>
                <a:schemeClr val="dk1"/>
              </a:solidFill>
              <a:latin typeface="Roboto"/>
              <a:ea typeface="Roboto"/>
              <a:cs typeface="Roboto"/>
              <a:sym typeface="Roboto"/>
            </a:endParaRPr>
          </a:p>
          <a:p>
            <a:pPr indent="0" lvl="0" marL="12700" rtl="0" algn="l">
              <a:spcBef>
                <a:spcPts val="0"/>
              </a:spcBef>
              <a:spcAft>
                <a:spcPts val="0"/>
              </a:spcAft>
              <a:buNone/>
            </a:pPr>
            <a:r>
              <a:t/>
            </a:r>
            <a:endParaRPr sz="1000">
              <a:solidFill>
                <a:schemeClr val="hlink"/>
              </a:solidFill>
              <a:latin typeface="Roboto"/>
              <a:ea typeface="Roboto"/>
              <a:cs typeface="Roboto"/>
              <a:sym typeface="Roboto"/>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355" name="Shape 355"/>
        <p:cNvGrpSpPr/>
        <p:nvPr/>
      </p:nvGrpSpPr>
      <p:grpSpPr>
        <a:xfrm>
          <a:off x="0" y="0"/>
          <a:ext cx="0" cy="0"/>
          <a:chOff x="0" y="0"/>
          <a:chExt cx="0" cy="0"/>
        </a:xfrm>
      </p:grpSpPr>
      <p:sp>
        <p:nvSpPr>
          <p:cNvPr id="356" name="Google Shape;356;p39"/>
          <p:cNvSpPr/>
          <p:nvPr/>
        </p:nvSpPr>
        <p:spPr>
          <a:xfrm>
            <a:off x="0" y="-75"/>
            <a:ext cx="6462300" cy="1351800"/>
          </a:xfrm>
          <a:prstGeom prst="rect">
            <a:avLst/>
          </a:prstGeom>
          <a:solidFill>
            <a:srgbClr val="EFEF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 name="Google Shape;357;p39"/>
          <p:cNvSpPr/>
          <p:nvPr/>
        </p:nvSpPr>
        <p:spPr>
          <a:xfrm>
            <a:off x="410819" y="9556750"/>
            <a:ext cx="2358390" cy="0"/>
          </a:xfrm>
          <a:custGeom>
            <a:rect b="b" l="l" r="r" t="t"/>
            <a:pathLst>
              <a:path extrusionOk="0" h="120000" w="2358390">
                <a:moveTo>
                  <a:pt x="0" y="0"/>
                </a:moveTo>
                <a:lnTo>
                  <a:pt x="2357780" y="0"/>
                </a:lnTo>
              </a:path>
            </a:pathLst>
          </a:custGeom>
          <a:noFill/>
          <a:ln cap="flat" cmpd="sng" w="12700">
            <a:solidFill>
              <a:srgbClr val="EFEFE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58" name="Google Shape;358;p39"/>
          <p:cNvSpPr txBox="1"/>
          <p:nvPr/>
        </p:nvSpPr>
        <p:spPr>
          <a:xfrm>
            <a:off x="7320129" y="9634931"/>
            <a:ext cx="59100" cy="1392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None/>
            </a:pPr>
            <a:r>
              <a:rPr lang="en" sz="800">
                <a:solidFill>
                  <a:schemeClr val="dk1"/>
                </a:solidFill>
                <a:latin typeface="Avenir"/>
                <a:ea typeface="Avenir"/>
                <a:cs typeface="Avenir"/>
                <a:sym typeface="Avenir"/>
              </a:rPr>
              <a:t>5</a:t>
            </a:r>
            <a:endParaRPr sz="800">
              <a:solidFill>
                <a:schemeClr val="dk1"/>
              </a:solidFill>
              <a:latin typeface="Avenir"/>
              <a:ea typeface="Avenir"/>
              <a:cs typeface="Avenir"/>
              <a:sym typeface="Avenir"/>
            </a:endParaRPr>
          </a:p>
        </p:txBody>
      </p:sp>
      <p:sp>
        <p:nvSpPr>
          <p:cNvPr id="359" name="Google Shape;359;p39"/>
          <p:cNvSpPr/>
          <p:nvPr/>
        </p:nvSpPr>
        <p:spPr>
          <a:xfrm>
            <a:off x="4495450" y="5429251"/>
            <a:ext cx="3277489" cy="4528852"/>
          </a:xfrm>
          <a:custGeom>
            <a:rect b="b" l="l" r="r" t="t"/>
            <a:pathLst>
              <a:path extrusionOk="0" h="3086100" w="5003800">
                <a:moveTo>
                  <a:pt x="0" y="3086100"/>
                </a:moveTo>
                <a:lnTo>
                  <a:pt x="5003800" y="3086100"/>
                </a:lnTo>
                <a:lnTo>
                  <a:pt x="5003800" y="0"/>
                </a:lnTo>
                <a:lnTo>
                  <a:pt x="0" y="0"/>
                </a:lnTo>
                <a:lnTo>
                  <a:pt x="0" y="3086100"/>
                </a:lnTo>
                <a:close/>
              </a:path>
            </a:pathLst>
          </a:custGeom>
          <a:solidFill>
            <a:srgbClr val="A2C4C9"/>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60" name="Google Shape;360;p39"/>
          <p:cNvSpPr txBox="1"/>
          <p:nvPr/>
        </p:nvSpPr>
        <p:spPr>
          <a:xfrm>
            <a:off x="609600" y="1861820"/>
            <a:ext cx="3163500" cy="4292700"/>
          </a:xfrm>
          <a:prstGeom prst="rect">
            <a:avLst/>
          </a:prstGeom>
          <a:noFill/>
          <a:ln>
            <a:noFill/>
          </a:ln>
        </p:spPr>
        <p:txBody>
          <a:bodyPr anchorCtr="0" anchor="t" bIns="0" lIns="0" spcFirstLastPara="1" rIns="0" wrap="square" tIns="12700">
            <a:noAutofit/>
          </a:bodyPr>
          <a:lstStyle/>
          <a:p>
            <a:pPr indent="0" lvl="0" marL="0" rtl="0" algn="l">
              <a:spcBef>
                <a:spcPts val="0"/>
              </a:spcBef>
              <a:spcAft>
                <a:spcPts val="0"/>
              </a:spcAft>
              <a:buClr>
                <a:schemeClr val="dk1"/>
              </a:buClr>
              <a:buSzPts val="1400"/>
              <a:buFont typeface="Arial"/>
              <a:buNone/>
            </a:pPr>
            <a:r>
              <a:rPr lang="en" sz="1250">
                <a:solidFill>
                  <a:schemeClr val="dk1"/>
                </a:solidFill>
                <a:latin typeface="Montserrat"/>
                <a:ea typeface="Montserrat"/>
                <a:cs typeface="Montserrat"/>
                <a:sym typeface="Montserrat"/>
              </a:rPr>
              <a:t>Some positions for sexual intercourse may be more comfortable than others. Explore different options and see what works best for you. Here are a few positions to consider and try out:</a:t>
            </a:r>
            <a:endParaRPr sz="125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400"/>
              <a:buFont typeface="Arial"/>
              <a:buNone/>
            </a:pPr>
            <a:r>
              <a:t/>
            </a:r>
            <a:endParaRPr b="1" sz="1250">
              <a:solidFill>
                <a:schemeClr val="dk1"/>
              </a:solidFill>
              <a:latin typeface="Montserrat"/>
              <a:ea typeface="Montserrat"/>
              <a:cs typeface="Montserrat"/>
              <a:sym typeface="Montserrat"/>
            </a:endParaRPr>
          </a:p>
          <a:p>
            <a:pPr indent="-307975" lvl="0" marL="457200" rtl="0" algn="l">
              <a:spcBef>
                <a:spcPts val="0"/>
              </a:spcBef>
              <a:spcAft>
                <a:spcPts val="0"/>
              </a:spcAft>
              <a:buClr>
                <a:schemeClr val="dk1"/>
              </a:buClr>
              <a:buSzPts val="1250"/>
              <a:buFont typeface="Montserrat"/>
              <a:buChar char="●"/>
            </a:pPr>
            <a:r>
              <a:rPr b="1" lang="en" sz="1250">
                <a:solidFill>
                  <a:schemeClr val="dk1"/>
                </a:solidFill>
                <a:latin typeface="Montserrat"/>
                <a:ea typeface="Montserrat"/>
                <a:cs typeface="Montserrat"/>
                <a:sym typeface="Montserrat"/>
              </a:rPr>
              <a:t>Missionary Position Variations</a:t>
            </a:r>
            <a:endParaRPr b="1" sz="1250">
              <a:solidFill>
                <a:schemeClr val="dk1"/>
              </a:solidFill>
              <a:latin typeface="Montserrat"/>
              <a:ea typeface="Montserrat"/>
              <a:cs typeface="Montserrat"/>
              <a:sym typeface="Montserrat"/>
            </a:endParaRPr>
          </a:p>
          <a:p>
            <a:pPr indent="-307975" lvl="1" marL="914400" rtl="0" algn="l">
              <a:spcBef>
                <a:spcPts val="0"/>
              </a:spcBef>
              <a:spcAft>
                <a:spcPts val="0"/>
              </a:spcAft>
              <a:buClr>
                <a:schemeClr val="dk1"/>
              </a:buClr>
              <a:buSzPts val="1250"/>
              <a:buFont typeface="Montserrat"/>
              <a:buChar char="○"/>
            </a:pPr>
            <a:r>
              <a:rPr lang="en" sz="1250">
                <a:solidFill>
                  <a:schemeClr val="dk1"/>
                </a:solidFill>
                <a:latin typeface="Montserrat"/>
                <a:ea typeface="Montserrat"/>
                <a:cs typeface="Montserrat"/>
                <a:sym typeface="Montserrat"/>
              </a:rPr>
              <a:t>Play around with different angles of your hips and knees- flexing or extending them more depending on what feels better</a:t>
            </a:r>
            <a:endParaRPr sz="1250">
              <a:solidFill>
                <a:schemeClr val="dk1"/>
              </a:solidFill>
              <a:latin typeface="Montserrat"/>
              <a:ea typeface="Montserrat"/>
              <a:cs typeface="Montserrat"/>
              <a:sym typeface="Montserrat"/>
            </a:endParaRPr>
          </a:p>
          <a:p>
            <a:pPr indent="-307975" lvl="1" marL="914400" rtl="0" algn="l">
              <a:spcBef>
                <a:spcPts val="0"/>
              </a:spcBef>
              <a:spcAft>
                <a:spcPts val="0"/>
              </a:spcAft>
              <a:buClr>
                <a:schemeClr val="dk1"/>
              </a:buClr>
              <a:buSzPts val="1250"/>
              <a:buFont typeface="Montserrat"/>
              <a:buChar char="○"/>
            </a:pPr>
            <a:r>
              <a:rPr lang="en" sz="1250">
                <a:solidFill>
                  <a:schemeClr val="dk1"/>
                </a:solidFill>
                <a:latin typeface="Montserrat"/>
                <a:ea typeface="Montserrat"/>
                <a:cs typeface="Montserrat"/>
                <a:sym typeface="Montserrat"/>
              </a:rPr>
              <a:t>Try arranging pillows on the </a:t>
            </a:r>
            <a:r>
              <a:rPr lang="en" sz="1250">
                <a:solidFill>
                  <a:schemeClr val="dk1"/>
                </a:solidFill>
                <a:latin typeface="Montserrat"/>
                <a:ea typeface="Montserrat"/>
                <a:cs typeface="Montserrat"/>
                <a:sym typeface="Montserrat"/>
              </a:rPr>
              <a:t>outside</a:t>
            </a:r>
            <a:r>
              <a:rPr lang="en" sz="1250">
                <a:solidFill>
                  <a:schemeClr val="dk1"/>
                </a:solidFill>
                <a:latin typeface="Montserrat"/>
                <a:ea typeface="Montserrat"/>
                <a:cs typeface="Montserrat"/>
                <a:sym typeface="Montserrat"/>
              </a:rPr>
              <a:t> of your knees to prop your legs up for increased support</a:t>
            </a:r>
            <a:endParaRPr sz="1250">
              <a:solidFill>
                <a:schemeClr val="dk1"/>
              </a:solidFill>
              <a:latin typeface="Montserrat"/>
              <a:ea typeface="Montserrat"/>
              <a:cs typeface="Montserrat"/>
              <a:sym typeface="Montserrat"/>
            </a:endParaRPr>
          </a:p>
          <a:p>
            <a:pPr indent="-307975" lvl="1" marL="914400" rtl="0" algn="l">
              <a:spcBef>
                <a:spcPts val="0"/>
              </a:spcBef>
              <a:spcAft>
                <a:spcPts val="0"/>
              </a:spcAft>
              <a:buClr>
                <a:schemeClr val="dk1"/>
              </a:buClr>
              <a:buSzPts val="1250"/>
              <a:buFont typeface="Montserrat"/>
              <a:buChar char="○"/>
            </a:pPr>
            <a:r>
              <a:rPr lang="en" sz="1250">
                <a:solidFill>
                  <a:schemeClr val="dk1"/>
                </a:solidFill>
                <a:latin typeface="Montserrat"/>
                <a:ea typeface="Montserrat"/>
                <a:cs typeface="Montserrat"/>
                <a:sym typeface="Montserrat"/>
              </a:rPr>
              <a:t>Play around with the position of your partner’s legs (inside yours legs, outside yours legs) considering if it feels more comfortable for your legs to be more opened or closed.</a:t>
            </a:r>
            <a:endParaRPr sz="1250">
              <a:solidFill>
                <a:schemeClr val="dk1"/>
              </a:solidFill>
              <a:latin typeface="Montserrat"/>
              <a:ea typeface="Montserrat"/>
              <a:cs typeface="Montserrat"/>
              <a:sym typeface="Montserrat"/>
            </a:endParaRPr>
          </a:p>
          <a:p>
            <a:pPr indent="0" lvl="0" marL="457200" marR="0" rtl="0" algn="l">
              <a:lnSpc>
                <a:spcPct val="100000"/>
              </a:lnSpc>
              <a:spcBef>
                <a:spcPts val="0"/>
              </a:spcBef>
              <a:spcAft>
                <a:spcPts val="0"/>
              </a:spcAft>
              <a:buNone/>
            </a:pPr>
            <a:r>
              <a:t/>
            </a:r>
            <a:endParaRPr b="1" sz="1200">
              <a:solidFill>
                <a:schemeClr val="dk1"/>
              </a:solidFill>
              <a:latin typeface="Montserrat"/>
              <a:ea typeface="Montserrat"/>
              <a:cs typeface="Montserrat"/>
              <a:sym typeface="Montserrat"/>
            </a:endParaRPr>
          </a:p>
          <a:p>
            <a:pPr indent="-307975" lvl="0" marL="457200" rtl="0" algn="l">
              <a:spcBef>
                <a:spcPts val="0"/>
              </a:spcBef>
              <a:spcAft>
                <a:spcPts val="0"/>
              </a:spcAft>
              <a:buClr>
                <a:schemeClr val="dk1"/>
              </a:buClr>
              <a:buSzPts val="1250"/>
              <a:buFont typeface="Montserrat"/>
              <a:buChar char="●"/>
            </a:pPr>
            <a:r>
              <a:rPr b="1" lang="en" sz="1250">
                <a:solidFill>
                  <a:schemeClr val="dk1"/>
                </a:solidFill>
                <a:latin typeface="Montserrat"/>
                <a:ea typeface="Montserrat"/>
                <a:cs typeface="Montserrat"/>
                <a:sym typeface="Montserrat"/>
              </a:rPr>
              <a:t>Lying prone on your stomach with penetrative partner on top</a:t>
            </a:r>
            <a:endParaRPr b="1" sz="1250">
              <a:solidFill>
                <a:schemeClr val="dk1"/>
              </a:solidFill>
              <a:latin typeface="Montserrat"/>
              <a:ea typeface="Montserrat"/>
              <a:cs typeface="Montserrat"/>
              <a:sym typeface="Montserrat"/>
            </a:endParaRPr>
          </a:p>
          <a:p>
            <a:pPr indent="-307975" lvl="1" marL="914400" rtl="0" algn="l">
              <a:spcBef>
                <a:spcPts val="0"/>
              </a:spcBef>
              <a:spcAft>
                <a:spcPts val="0"/>
              </a:spcAft>
              <a:buClr>
                <a:schemeClr val="dk1"/>
              </a:buClr>
              <a:buSzPts val="1250"/>
              <a:buFont typeface="Montserrat"/>
              <a:buChar char="○"/>
            </a:pPr>
            <a:r>
              <a:rPr lang="en" sz="1250">
                <a:solidFill>
                  <a:schemeClr val="dk1"/>
                </a:solidFill>
                <a:latin typeface="Montserrat"/>
                <a:ea typeface="Montserrat"/>
                <a:cs typeface="Montserrat"/>
                <a:sym typeface="Montserrat"/>
              </a:rPr>
              <a:t>Changing the angle of penetration can be a helpful option to consider. Laying on your stomach may allow your partner to stimulate an area that is more comfortable and pleasurable for you. </a:t>
            </a:r>
            <a:endParaRPr sz="1200">
              <a:solidFill>
                <a:schemeClr val="dk1"/>
              </a:solidFill>
              <a:latin typeface="Montserrat"/>
              <a:ea typeface="Montserrat"/>
              <a:cs typeface="Montserrat"/>
              <a:sym typeface="Montserrat"/>
            </a:endParaRPr>
          </a:p>
          <a:p>
            <a:pPr indent="0" lvl="0" marL="12700" marR="81280" rtl="0" algn="l">
              <a:lnSpc>
                <a:spcPct val="145800"/>
              </a:lnSpc>
              <a:spcBef>
                <a:spcPts val="0"/>
              </a:spcBef>
              <a:spcAft>
                <a:spcPts val="0"/>
              </a:spcAft>
              <a:buNone/>
            </a:pPr>
            <a:r>
              <a:t/>
            </a:r>
            <a:endParaRPr sz="1200">
              <a:solidFill>
                <a:srgbClr val="232323"/>
              </a:solidFill>
              <a:latin typeface="Roboto"/>
              <a:ea typeface="Roboto"/>
              <a:cs typeface="Roboto"/>
              <a:sym typeface="Roboto"/>
            </a:endParaRPr>
          </a:p>
        </p:txBody>
      </p:sp>
      <p:sp>
        <p:nvSpPr>
          <p:cNvPr id="361" name="Google Shape;361;p39"/>
          <p:cNvSpPr txBox="1"/>
          <p:nvPr>
            <p:ph type="title"/>
          </p:nvPr>
        </p:nvSpPr>
        <p:spPr>
          <a:xfrm>
            <a:off x="410825" y="312675"/>
            <a:ext cx="6229500" cy="726300"/>
          </a:xfrm>
          <a:prstGeom prst="rect">
            <a:avLst/>
          </a:prstGeom>
          <a:noFill/>
          <a:ln>
            <a:noFill/>
          </a:ln>
        </p:spPr>
        <p:txBody>
          <a:bodyPr anchorCtr="0" anchor="t" bIns="0" lIns="0" spcFirstLastPara="1" rIns="0" wrap="square" tIns="12700">
            <a:noAutofit/>
          </a:bodyPr>
          <a:lstStyle/>
          <a:p>
            <a:pPr indent="0" lvl="0" marL="12700" rtl="0" algn="l">
              <a:lnSpc>
                <a:spcPct val="100000"/>
              </a:lnSpc>
              <a:spcBef>
                <a:spcPts val="0"/>
              </a:spcBef>
              <a:spcAft>
                <a:spcPts val="0"/>
              </a:spcAft>
              <a:buNone/>
            </a:pPr>
            <a:r>
              <a:rPr b="0" lang="en" sz="3400">
                <a:solidFill>
                  <a:srgbClr val="A2C4C9"/>
                </a:solidFill>
                <a:latin typeface="Quicksand"/>
                <a:ea typeface="Quicksand"/>
                <a:cs typeface="Quicksand"/>
                <a:sym typeface="Quicksand"/>
              </a:rPr>
              <a:t>Every Body is Different: Find What Works for You!</a:t>
            </a:r>
            <a:endParaRPr b="0" sz="3400">
              <a:solidFill>
                <a:srgbClr val="A2C4C9"/>
              </a:solidFill>
              <a:latin typeface="Quicksand"/>
              <a:ea typeface="Quicksand"/>
              <a:cs typeface="Quicksand"/>
              <a:sym typeface="Quicksand"/>
            </a:endParaRPr>
          </a:p>
        </p:txBody>
      </p:sp>
      <p:sp>
        <p:nvSpPr>
          <p:cNvPr id="362" name="Google Shape;362;p39"/>
          <p:cNvSpPr txBox="1"/>
          <p:nvPr/>
        </p:nvSpPr>
        <p:spPr>
          <a:xfrm>
            <a:off x="4080775" y="1861825"/>
            <a:ext cx="2974200" cy="4026000"/>
          </a:xfrm>
          <a:prstGeom prst="rect">
            <a:avLst/>
          </a:prstGeom>
          <a:noFill/>
          <a:ln>
            <a:noFill/>
          </a:ln>
        </p:spPr>
        <p:txBody>
          <a:bodyPr anchorCtr="0" anchor="t" bIns="0" lIns="0" spcFirstLastPara="1" rIns="0" wrap="square" tIns="12700">
            <a:noAutofit/>
          </a:bodyPr>
          <a:lstStyle/>
          <a:p>
            <a:pPr indent="-307975" lvl="0" marL="457200" rtl="0" algn="l">
              <a:spcBef>
                <a:spcPts val="0"/>
              </a:spcBef>
              <a:spcAft>
                <a:spcPts val="0"/>
              </a:spcAft>
              <a:buClr>
                <a:schemeClr val="dk1"/>
              </a:buClr>
              <a:buSzPts val="1250"/>
              <a:buFont typeface="Montserrat"/>
              <a:buChar char="●"/>
            </a:pPr>
            <a:r>
              <a:rPr b="1" lang="en" sz="1250">
                <a:solidFill>
                  <a:schemeClr val="dk1"/>
                </a:solidFill>
                <a:latin typeface="Montserrat"/>
                <a:ea typeface="Montserrat"/>
                <a:cs typeface="Montserrat"/>
                <a:sym typeface="Montserrat"/>
              </a:rPr>
              <a:t>Support kneeling position (doggy style with your stomach  or elbows resting on supportive surface)</a:t>
            </a:r>
            <a:endParaRPr b="1" sz="1250">
              <a:solidFill>
                <a:schemeClr val="dk1"/>
              </a:solidFill>
              <a:latin typeface="Montserrat"/>
              <a:ea typeface="Montserrat"/>
              <a:cs typeface="Montserrat"/>
              <a:sym typeface="Montserrat"/>
            </a:endParaRPr>
          </a:p>
          <a:p>
            <a:pPr indent="-307975" lvl="1" marL="914400" rtl="0" algn="l">
              <a:spcBef>
                <a:spcPts val="0"/>
              </a:spcBef>
              <a:spcAft>
                <a:spcPts val="0"/>
              </a:spcAft>
              <a:buClr>
                <a:schemeClr val="dk1"/>
              </a:buClr>
              <a:buSzPts val="1250"/>
              <a:buFont typeface="Montserrat"/>
              <a:buChar char="○"/>
            </a:pPr>
            <a:r>
              <a:rPr lang="en" sz="1250">
                <a:solidFill>
                  <a:schemeClr val="dk1"/>
                </a:solidFill>
                <a:latin typeface="Montserrat"/>
                <a:ea typeface="Montserrat"/>
                <a:cs typeface="Montserrat"/>
                <a:sym typeface="Montserrat"/>
              </a:rPr>
              <a:t>Play around with the position of your partner’s legs (inside yours legs, outside yours legs) considering if it feels more comfortable for your legs to be more opened or closed.</a:t>
            </a:r>
            <a:endParaRPr sz="1250">
              <a:solidFill>
                <a:schemeClr val="dk1"/>
              </a:solidFill>
              <a:latin typeface="Montserrat"/>
              <a:ea typeface="Montserrat"/>
              <a:cs typeface="Montserrat"/>
              <a:sym typeface="Montserrat"/>
            </a:endParaRPr>
          </a:p>
          <a:p>
            <a:pPr indent="0" lvl="0" marL="12700" marR="5080" rtl="0" algn="l">
              <a:lnSpc>
                <a:spcPct val="145800"/>
              </a:lnSpc>
              <a:spcBef>
                <a:spcPts val="0"/>
              </a:spcBef>
              <a:spcAft>
                <a:spcPts val="0"/>
              </a:spcAft>
              <a:buNone/>
            </a:pPr>
            <a:r>
              <a:t/>
            </a:r>
            <a:endParaRPr sz="1200">
              <a:solidFill>
                <a:srgbClr val="232323"/>
              </a:solidFill>
              <a:latin typeface="Roboto"/>
              <a:ea typeface="Roboto"/>
              <a:cs typeface="Roboto"/>
              <a:sym typeface="Roboto"/>
            </a:endParaRPr>
          </a:p>
        </p:txBody>
      </p:sp>
      <p:pic>
        <p:nvPicPr>
          <p:cNvPr id="363" name="Google Shape;363;p39"/>
          <p:cNvPicPr preferRelativeResize="0"/>
          <p:nvPr/>
        </p:nvPicPr>
        <p:blipFill>
          <a:blip r:embed="rId3">
            <a:alphaModFix/>
          </a:blip>
          <a:stretch>
            <a:fillRect/>
          </a:stretch>
        </p:blipFill>
        <p:spPr>
          <a:xfrm>
            <a:off x="175050" y="9521028"/>
            <a:ext cx="434550" cy="434550"/>
          </a:xfrm>
          <a:prstGeom prst="rect">
            <a:avLst/>
          </a:prstGeom>
          <a:noFill/>
          <a:ln>
            <a:noFill/>
          </a:ln>
        </p:spPr>
      </p:pic>
      <p:sp>
        <p:nvSpPr>
          <p:cNvPr id="364" name="Google Shape;364;p39"/>
          <p:cNvSpPr txBox="1"/>
          <p:nvPr/>
        </p:nvSpPr>
        <p:spPr>
          <a:xfrm>
            <a:off x="609600" y="9634925"/>
            <a:ext cx="5519100" cy="388500"/>
          </a:xfrm>
          <a:prstGeom prst="rect">
            <a:avLst/>
          </a:prstGeom>
          <a:noFill/>
          <a:ln>
            <a:noFill/>
          </a:ln>
        </p:spPr>
        <p:txBody>
          <a:bodyPr anchorCtr="0" anchor="t" bIns="91425" lIns="91425" spcFirstLastPara="1" rIns="91425" wrap="square" tIns="91425">
            <a:noAutofit/>
          </a:bodyPr>
          <a:lstStyle/>
          <a:p>
            <a:pPr indent="0" lvl="0" marL="12700" rtl="0" algn="l">
              <a:spcBef>
                <a:spcPts val="0"/>
              </a:spcBef>
              <a:spcAft>
                <a:spcPts val="0"/>
              </a:spcAft>
              <a:buClr>
                <a:schemeClr val="dk1"/>
              </a:buClr>
              <a:buSzPts val="1100"/>
              <a:buFont typeface="Arial"/>
              <a:buNone/>
            </a:pPr>
            <a:r>
              <a:rPr lang="en" sz="1000">
                <a:solidFill>
                  <a:schemeClr val="hlink"/>
                </a:solidFill>
                <a:latin typeface="Roboto"/>
                <a:ea typeface="Roboto"/>
                <a:cs typeface="Roboto"/>
                <a:sym typeface="Roboto"/>
              </a:rPr>
              <a:t>©  Body Harmony Physical Therapy, PLLC (2021) - All Rights Reserved</a:t>
            </a:r>
            <a:endParaRPr sz="1000">
              <a:solidFill>
                <a:schemeClr val="dk1"/>
              </a:solidFill>
              <a:latin typeface="Roboto"/>
              <a:ea typeface="Roboto"/>
              <a:cs typeface="Roboto"/>
              <a:sym typeface="Roboto"/>
            </a:endParaRPr>
          </a:p>
          <a:p>
            <a:pPr indent="0" lvl="0" marL="12700" rtl="0" algn="l">
              <a:spcBef>
                <a:spcPts val="0"/>
              </a:spcBef>
              <a:spcAft>
                <a:spcPts val="0"/>
              </a:spcAft>
              <a:buNone/>
            </a:pPr>
            <a:r>
              <a:t/>
            </a:r>
            <a:endParaRPr sz="1000">
              <a:solidFill>
                <a:schemeClr val="hlink"/>
              </a:solidFill>
              <a:latin typeface="Roboto"/>
              <a:ea typeface="Roboto"/>
              <a:cs typeface="Roboto"/>
              <a:sym typeface="Roboto"/>
            </a:endParaRPr>
          </a:p>
        </p:txBody>
      </p:sp>
      <p:sp>
        <p:nvSpPr>
          <p:cNvPr id="365" name="Google Shape;365;p39"/>
          <p:cNvSpPr/>
          <p:nvPr/>
        </p:nvSpPr>
        <p:spPr>
          <a:xfrm>
            <a:off x="4353180" y="6154525"/>
            <a:ext cx="270900" cy="228300"/>
          </a:xfrm>
          <a:prstGeom prst="ellipse">
            <a:avLst/>
          </a:prstGeom>
          <a:solidFill>
            <a:srgbClr val="FFD966"/>
          </a:solidFill>
          <a:ln cap="flat" cmpd="sng" w="9525">
            <a:solidFill>
              <a:srgbClr val="FFD9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66" name="Google Shape;366;p39"/>
          <p:cNvPicPr preferRelativeResize="0"/>
          <p:nvPr/>
        </p:nvPicPr>
        <p:blipFill>
          <a:blip r:embed="rId4">
            <a:alphaModFix/>
          </a:blip>
          <a:stretch>
            <a:fillRect/>
          </a:stretch>
        </p:blipFill>
        <p:spPr>
          <a:xfrm>
            <a:off x="4906700" y="5765700"/>
            <a:ext cx="2861800" cy="4292700"/>
          </a:xfrm>
          <a:prstGeom prst="rect">
            <a:avLst/>
          </a:prstGeom>
          <a:noFill/>
          <a:ln>
            <a:noFill/>
          </a:ln>
        </p:spPr>
      </p:pic>
      <p:sp>
        <p:nvSpPr>
          <p:cNvPr id="367" name="Google Shape;367;p39"/>
          <p:cNvSpPr/>
          <p:nvPr/>
        </p:nvSpPr>
        <p:spPr>
          <a:xfrm>
            <a:off x="4624075" y="5429249"/>
            <a:ext cx="595273" cy="643280"/>
          </a:xfrm>
          <a:custGeom>
            <a:rect b="b" l="l" r="r" t="t"/>
            <a:pathLst>
              <a:path extrusionOk="0" h="548640" w="548639">
                <a:moveTo>
                  <a:pt x="274319" y="548640"/>
                </a:moveTo>
                <a:lnTo>
                  <a:pt x="323628" y="544220"/>
                </a:lnTo>
                <a:lnTo>
                  <a:pt x="370037" y="531477"/>
                </a:lnTo>
                <a:lnTo>
                  <a:pt x="412772" y="511186"/>
                </a:lnTo>
                <a:lnTo>
                  <a:pt x="451059" y="484121"/>
                </a:lnTo>
                <a:lnTo>
                  <a:pt x="484121" y="451059"/>
                </a:lnTo>
                <a:lnTo>
                  <a:pt x="511186" y="412772"/>
                </a:lnTo>
                <a:lnTo>
                  <a:pt x="531477" y="370037"/>
                </a:lnTo>
                <a:lnTo>
                  <a:pt x="544220" y="323628"/>
                </a:lnTo>
                <a:lnTo>
                  <a:pt x="548640" y="274320"/>
                </a:lnTo>
                <a:lnTo>
                  <a:pt x="544220" y="225011"/>
                </a:lnTo>
                <a:lnTo>
                  <a:pt x="531477" y="178602"/>
                </a:lnTo>
                <a:lnTo>
                  <a:pt x="511186" y="135867"/>
                </a:lnTo>
                <a:lnTo>
                  <a:pt x="484121" y="97580"/>
                </a:lnTo>
                <a:lnTo>
                  <a:pt x="451059" y="64518"/>
                </a:lnTo>
                <a:lnTo>
                  <a:pt x="412772" y="37453"/>
                </a:lnTo>
                <a:lnTo>
                  <a:pt x="370037" y="17162"/>
                </a:lnTo>
                <a:lnTo>
                  <a:pt x="323628" y="4419"/>
                </a:lnTo>
                <a:lnTo>
                  <a:pt x="274319" y="0"/>
                </a:lnTo>
                <a:lnTo>
                  <a:pt x="225011" y="4419"/>
                </a:lnTo>
                <a:lnTo>
                  <a:pt x="178602" y="17162"/>
                </a:lnTo>
                <a:lnTo>
                  <a:pt x="135867" y="37453"/>
                </a:lnTo>
                <a:lnTo>
                  <a:pt x="97580" y="64518"/>
                </a:lnTo>
                <a:lnTo>
                  <a:pt x="64518" y="97580"/>
                </a:lnTo>
                <a:lnTo>
                  <a:pt x="37453" y="135867"/>
                </a:lnTo>
                <a:lnTo>
                  <a:pt x="17162" y="178602"/>
                </a:lnTo>
                <a:lnTo>
                  <a:pt x="4419" y="225011"/>
                </a:lnTo>
                <a:lnTo>
                  <a:pt x="0" y="274320"/>
                </a:lnTo>
                <a:lnTo>
                  <a:pt x="4419" y="323628"/>
                </a:lnTo>
                <a:lnTo>
                  <a:pt x="17162" y="370037"/>
                </a:lnTo>
                <a:lnTo>
                  <a:pt x="37453" y="412772"/>
                </a:lnTo>
                <a:lnTo>
                  <a:pt x="64518" y="451059"/>
                </a:lnTo>
                <a:lnTo>
                  <a:pt x="97580" y="484121"/>
                </a:lnTo>
                <a:lnTo>
                  <a:pt x="135867" y="511186"/>
                </a:lnTo>
                <a:lnTo>
                  <a:pt x="178602" y="531477"/>
                </a:lnTo>
                <a:lnTo>
                  <a:pt x="225011" y="544220"/>
                </a:lnTo>
                <a:lnTo>
                  <a:pt x="274319" y="548640"/>
                </a:lnTo>
                <a:close/>
              </a:path>
            </a:pathLst>
          </a:custGeom>
          <a:noFill/>
          <a:ln cap="flat" cmpd="sng" w="38100">
            <a:solidFill>
              <a:srgbClr val="FFD966"/>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371" name="Shape 371"/>
        <p:cNvGrpSpPr/>
        <p:nvPr/>
      </p:nvGrpSpPr>
      <p:grpSpPr>
        <a:xfrm>
          <a:off x="0" y="0"/>
          <a:ext cx="0" cy="0"/>
          <a:chOff x="0" y="0"/>
          <a:chExt cx="0" cy="0"/>
        </a:xfrm>
      </p:grpSpPr>
      <p:sp>
        <p:nvSpPr>
          <p:cNvPr id="372" name="Google Shape;372;p40"/>
          <p:cNvSpPr/>
          <p:nvPr/>
        </p:nvSpPr>
        <p:spPr>
          <a:xfrm>
            <a:off x="0" y="-75"/>
            <a:ext cx="6462300" cy="1351800"/>
          </a:xfrm>
          <a:prstGeom prst="rect">
            <a:avLst/>
          </a:prstGeom>
          <a:solidFill>
            <a:srgbClr val="EFEF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 name="Google Shape;373;p40"/>
          <p:cNvSpPr/>
          <p:nvPr/>
        </p:nvSpPr>
        <p:spPr>
          <a:xfrm>
            <a:off x="410819" y="9556750"/>
            <a:ext cx="2358390" cy="0"/>
          </a:xfrm>
          <a:custGeom>
            <a:rect b="b" l="l" r="r" t="t"/>
            <a:pathLst>
              <a:path extrusionOk="0" h="120000" w="2358390">
                <a:moveTo>
                  <a:pt x="0" y="0"/>
                </a:moveTo>
                <a:lnTo>
                  <a:pt x="2357780" y="0"/>
                </a:lnTo>
              </a:path>
            </a:pathLst>
          </a:custGeom>
          <a:noFill/>
          <a:ln cap="flat" cmpd="sng" w="12700">
            <a:solidFill>
              <a:srgbClr val="EFEFE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74" name="Google Shape;374;p40"/>
          <p:cNvSpPr txBox="1"/>
          <p:nvPr/>
        </p:nvSpPr>
        <p:spPr>
          <a:xfrm>
            <a:off x="7162800" y="9634925"/>
            <a:ext cx="216300" cy="1392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None/>
            </a:pPr>
            <a:r>
              <a:rPr lang="en" sz="800">
                <a:solidFill>
                  <a:schemeClr val="dk1"/>
                </a:solidFill>
                <a:latin typeface="Avenir"/>
                <a:ea typeface="Avenir"/>
                <a:cs typeface="Avenir"/>
                <a:sym typeface="Avenir"/>
              </a:rPr>
              <a:t>22</a:t>
            </a:r>
            <a:endParaRPr sz="800">
              <a:solidFill>
                <a:schemeClr val="dk1"/>
              </a:solidFill>
              <a:latin typeface="Avenir"/>
              <a:ea typeface="Avenir"/>
              <a:cs typeface="Avenir"/>
              <a:sym typeface="Avenir"/>
            </a:endParaRPr>
          </a:p>
        </p:txBody>
      </p:sp>
      <p:sp>
        <p:nvSpPr>
          <p:cNvPr id="375" name="Google Shape;375;p40"/>
          <p:cNvSpPr txBox="1"/>
          <p:nvPr/>
        </p:nvSpPr>
        <p:spPr>
          <a:xfrm>
            <a:off x="609600" y="1595125"/>
            <a:ext cx="3276600" cy="2418900"/>
          </a:xfrm>
          <a:prstGeom prst="rect">
            <a:avLst/>
          </a:prstGeom>
          <a:noFill/>
          <a:ln>
            <a:noFill/>
          </a:ln>
        </p:spPr>
        <p:txBody>
          <a:bodyPr anchorCtr="0" anchor="t" bIns="0" lIns="0" spcFirstLastPara="1" rIns="0" wrap="square" tIns="12700">
            <a:noAutofit/>
          </a:bodyPr>
          <a:lstStyle/>
          <a:p>
            <a:pPr indent="0" lvl="0" marL="0" rtl="0" algn="l">
              <a:spcBef>
                <a:spcPts val="0"/>
              </a:spcBef>
              <a:spcAft>
                <a:spcPts val="0"/>
              </a:spcAft>
              <a:buNone/>
            </a:pPr>
            <a:r>
              <a:t/>
            </a:r>
            <a:endParaRPr sz="1250">
              <a:solidFill>
                <a:schemeClr val="dk1"/>
              </a:solidFill>
              <a:latin typeface="Montserrat"/>
              <a:ea typeface="Montserrat"/>
              <a:cs typeface="Montserrat"/>
              <a:sym typeface="Montserrat"/>
            </a:endParaRPr>
          </a:p>
          <a:p>
            <a:pPr indent="-307975" lvl="0" marL="457200" rtl="0" algn="l">
              <a:spcBef>
                <a:spcPts val="0"/>
              </a:spcBef>
              <a:spcAft>
                <a:spcPts val="0"/>
              </a:spcAft>
              <a:buClr>
                <a:schemeClr val="dk1"/>
              </a:buClr>
              <a:buSzPts val="1250"/>
              <a:buFont typeface="Montserrat"/>
              <a:buChar char="●"/>
            </a:pPr>
            <a:r>
              <a:rPr b="1" lang="en" sz="1250">
                <a:solidFill>
                  <a:schemeClr val="dk1"/>
                </a:solidFill>
                <a:latin typeface="Montserrat"/>
                <a:ea typeface="Montserrat"/>
                <a:cs typeface="Montserrat"/>
                <a:sym typeface="Montserrat"/>
              </a:rPr>
              <a:t>Both in sidelying</a:t>
            </a:r>
            <a:endParaRPr b="1" sz="1250">
              <a:solidFill>
                <a:schemeClr val="dk1"/>
              </a:solidFill>
              <a:latin typeface="Montserrat"/>
              <a:ea typeface="Montserrat"/>
              <a:cs typeface="Montserrat"/>
              <a:sym typeface="Montserrat"/>
            </a:endParaRPr>
          </a:p>
          <a:p>
            <a:pPr indent="-307975" lvl="1" marL="914400" rtl="0" algn="l">
              <a:spcBef>
                <a:spcPts val="0"/>
              </a:spcBef>
              <a:spcAft>
                <a:spcPts val="0"/>
              </a:spcAft>
              <a:buClr>
                <a:schemeClr val="dk1"/>
              </a:buClr>
              <a:buSzPts val="1250"/>
              <a:buFont typeface="Montserrat"/>
              <a:buChar char="○"/>
            </a:pPr>
            <a:r>
              <a:rPr lang="en" sz="1250">
                <a:solidFill>
                  <a:schemeClr val="dk1"/>
                </a:solidFill>
                <a:latin typeface="Montserrat"/>
                <a:ea typeface="Montserrat"/>
                <a:cs typeface="Montserrat"/>
                <a:sym typeface="Montserrat"/>
              </a:rPr>
              <a:t>You may try facing your partner or facing away</a:t>
            </a:r>
            <a:endParaRPr sz="1250">
              <a:solidFill>
                <a:schemeClr val="dk1"/>
              </a:solidFill>
              <a:latin typeface="Montserrat"/>
              <a:ea typeface="Montserrat"/>
              <a:cs typeface="Montserrat"/>
              <a:sym typeface="Montserrat"/>
            </a:endParaRPr>
          </a:p>
          <a:p>
            <a:pPr indent="-307975" lvl="1" marL="914400" rtl="0" algn="l">
              <a:spcBef>
                <a:spcPts val="0"/>
              </a:spcBef>
              <a:spcAft>
                <a:spcPts val="0"/>
              </a:spcAft>
              <a:buClr>
                <a:schemeClr val="dk1"/>
              </a:buClr>
              <a:buSzPts val="1250"/>
              <a:buFont typeface="Montserrat"/>
              <a:buChar char="○"/>
            </a:pPr>
            <a:r>
              <a:rPr lang="en" sz="1250">
                <a:solidFill>
                  <a:schemeClr val="dk1"/>
                </a:solidFill>
                <a:latin typeface="Montserrat"/>
                <a:ea typeface="Montserrat"/>
                <a:cs typeface="Montserrat"/>
                <a:sym typeface="Montserrat"/>
              </a:rPr>
              <a:t>Playaround with your leg position. Does it feel more comfortable with your legs more open or closed? Try draping one leg over your partner’s legs for support. </a:t>
            </a:r>
            <a:endParaRPr sz="1200">
              <a:solidFill>
                <a:schemeClr val="dk1"/>
              </a:solidFill>
              <a:latin typeface="Montserrat"/>
              <a:ea typeface="Montserrat"/>
              <a:cs typeface="Montserrat"/>
              <a:sym typeface="Montserrat"/>
            </a:endParaRPr>
          </a:p>
          <a:p>
            <a:pPr indent="0" lvl="0" marL="12700" marR="81280" rtl="0" algn="l">
              <a:lnSpc>
                <a:spcPct val="145800"/>
              </a:lnSpc>
              <a:spcBef>
                <a:spcPts val="0"/>
              </a:spcBef>
              <a:spcAft>
                <a:spcPts val="0"/>
              </a:spcAft>
              <a:buNone/>
            </a:pPr>
            <a:r>
              <a:t/>
            </a:r>
            <a:endParaRPr sz="1200">
              <a:solidFill>
                <a:srgbClr val="232323"/>
              </a:solidFill>
              <a:latin typeface="Roboto"/>
              <a:ea typeface="Roboto"/>
              <a:cs typeface="Roboto"/>
              <a:sym typeface="Roboto"/>
            </a:endParaRPr>
          </a:p>
        </p:txBody>
      </p:sp>
      <p:sp>
        <p:nvSpPr>
          <p:cNvPr id="376" name="Google Shape;376;p40"/>
          <p:cNvSpPr txBox="1"/>
          <p:nvPr>
            <p:ph type="title"/>
          </p:nvPr>
        </p:nvSpPr>
        <p:spPr>
          <a:xfrm>
            <a:off x="410825" y="312675"/>
            <a:ext cx="6229500" cy="726300"/>
          </a:xfrm>
          <a:prstGeom prst="rect">
            <a:avLst/>
          </a:prstGeom>
          <a:noFill/>
          <a:ln>
            <a:noFill/>
          </a:ln>
        </p:spPr>
        <p:txBody>
          <a:bodyPr anchorCtr="0" anchor="t" bIns="0" lIns="0" spcFirstLastPara="1" rIns="0" wrap="square" tIns="12700">
            <a:noAutofit/>
          </a:bodyPr>
          <a:lstStyle/>
          <a:p>
            <a:pPr indent="0" lvl="0" marL="12700" rtl="0" algn="l">
              <a:lnSpc>
                <a:spcPct val="100000"/>
              </a:lnSpc>
              <a:spcBef>
                <a:spcPts val="0"/>
              </a:spcBef>
              <a:spcAft>
                <a:spcPts val="0"/>
              </a:spcAft>
              <a:buNone/>
            </a:pPr>
            <a:r>
              <a:rPr b="0" lang="en" sz="3400">
                <a:solidFill>
                  <a:srgbClr val="A2C4C9"/>
                </a:solidFill>
                <a:latin typeface="Quicksand"/>
                <a:ea typeface="Quicksand"/>
                <a:cs typeface="Quicksand"/>
                <a:sym typeface="Quicksand"/>
              </a:rPr>
              <a:t>Every Body is Different: Find What Works for You!</a:t>
            </a:r>
            <a:endParaRPr b="0" sz="3400">
              <a:solidFill>
                <a:srgbClr val="A2C4C9"/>
              </a:solidFill>
              <a:latin typeface="Quicksand"/>
              <a:ea typeface="Quicksand"/>
              <a:cs typeface="Quicksand"/>
              <a:sym typeface="Quicksand"/>
            </a:endParaRPr>
          </a:p>
        </p:txBody>
      </p:sp>
      <p:sp>
        <p:nvSpPr>
          <p:cNvPr id="377" name="Google Shape;377;p40"/>
          <p:cNvSpPr txBox="1"/>
          <p:nvPr/>
        </p:nvSpPr>
        <p:spPr>
          <a:xfrm>
            <a:off x="4122275" y="1739625"/>
            <a:ext cx="3114000" cy="4026000"/>
          </a:xfrm>
          <a:prstGeom prst="rect">
            <a:avLst/>
          </a:prstGeom>
          <a:noFill/>
          <a:ln>
            <a:noFill/>
          </a:ln>
        </p:spPr>
        <p:txBody>
          <a:bodyPr anchorCtr="0" anchor="t" bIns="0" lIns="0" spcFirstLastPara="1" rIns="0" wrap="square" tIns="12700">
            <a:noAutofit/>
          </a:bodyPr>
          <a:lstStyle/>
          <a:p>
            <a:pPr indent="-307975" lvl="0" marL="457200" rtl="0" algn="l">
              <a:spcBef>
                <a:spcPts val="0"/>
              </a:spcBef>
              <a:spcAft>
                <a:spcPts val="0"/>
              </a:spcAft>
              <a:buClr>
                <a:schemeClr val="dk1"/>
              </a:buClr>
              <a:buSzPts val="1250"/>
              <a:buFont typeface="Montserrat"/>
              <a:buChar char="●"/>
            </a:pPr>
            <a:r>
              <a:rPr b="1" lang="en" sz="1250">
                <a:solidFill>
                  <a:schemeClr val="dk1"/>
                </a:solidFill>
                <a:latin typeface="Montserrat"/>
                <a:ea typeface="Montserrat"/>
                <a:cs typeface="Montserrat"/>
                <a:sym typeface="Montserrat"/>
              </a:rPr>
              <a:t>O</a:t>
            </a:r>
            <a:r>
              <a:rPr b="1" lang="en" sz="1250">
                <a:solidFill>
                  <a:schemeClr val="dk1"/>
                </a:solidFill>
                <a:latin typeface="Montserrat"/>
                <a:ea typeface="Montserrat"/>
                <a:cs typeface="Montserrat"/>
                <a:sym typeface="Montserrat"/>
              </a:rPr>
              <a:t>n top </a:t>
            </a:r>
            <a:r>
              <a:rPr b="1" lang="en" sz="1250">
                <a:solidFill>
                  <a:schemeClr val="dk1"/>
                </a:solidFill>
                <a:latin typeface="Montserrat"/>
                <a:ea typeface="Montserrat"/>
                <a:cs typeface="Montserrat"/>
                <a:sym typeface="Montserrat"/>
              </a:rPr>
              <a:t>straddling</a:t>
            </a:r>
            <a:r>
              <a:rPr b="1" lang="en" sz="1250">
                <a:solidFill>
                  <a:schemeClr val="dk1"/>
                </a:solidFill>
                <a:latin typeface="Montserrat"/>
                <a:ea typeface="Montserrat"/>
                <a:cs typeface="Montserrat"/>
                <a:sym typeface="Montserrat"/>
              </a:rPr>
              <a:t> penetrative partner</a:t>
            </a:r>
            <a:endParaRPr b="1" sz="1250">
              <a:solidFill>
                <a:schemeClr val="dk1"/>
              </a:solidFill>
              <a:latin typeface="Montserrat"/>
              <a:ea typeface="Montserrat"/>
              <a:cs typeface="Montserrat"/>
              <a:sym typeface="Montserrat"/>
            </a:endParaRPr>
          </a:p>
          <a:p>
            <a:pPr indent="-307975" lvl="1" marL="914400" rtl="0" algn="l">
              <a:spcBef>
                <a:spcPts val="0"/>
              </a:spcBef>
              <a:spcAft>
                <a:spcPts val="0"/>
              </a:spcAft>
              <a:buClr>
                <a:schemeClr val="dk1"/>
              </a:buClr>
              <a:buSzPts val="1250"/>
              <a:buFont typeface="Montserrat"/>
              <a:buChar char="○"/>
            </a:pPr>
            <a:r>
              <a:rPr lang="en" sz="1250">
                <a:solidFill>
                  <a:schemeClr val="dk1"/>
                </a:solidFill>
                <a:latin typeface="Montserrat"/>
                <a:ea typeface="Montserrat"/>
                <a:cs typeface="Montserrat"/>
                <a:sym typeface="Montserrat"/>
              </a:rPr>
              <a:t>Changing the direction you face changes the angle of penetration. T</a:t>
            </a:r>
            <a:r>
              <a:rPr lang="en" sz="1250">
                <a:solidFill>
                  <a:schemeClr val="dk1"/>
                </a:solidFill>
                <a:latin typeface="Montserrat"/>
                <a:ea typeface="Montserrat"/>
                <a:cs typeface="Montserrat"/>
                <a:sym typeface="Montserrat"/>
              </a:rPr>
              <a:t>ry facing toward your partner or facing away from them depending on what feels best</a:t>
            </a:r>
            <a:endParaRPr sz="1250">
              <a:solidFill>
                <a:schemeClr val="dk1"/>
              </a:solidFill>
              <a:latin typeface="Montserrat"/>
              <a:ea typeface="Montserrat"/>
              <a:cs typeface="Montserrat"/>
              <a:sym typeface="Montserrat"/>
            </a:endParaRPr>
          </a:p>
          <a:p>
            <a:pPr indent="-307975" lvl="1" marL="914400" rtl="0" algn="l">
              <a:spcBef>
                <a:spcPts val="0"/>
              </a:spcBef>
              <a:spcAft>
                <a:spcPts val="0"/>
              </a:spcAft>
              <a:buClr>
                <a:schemeClr val="dk1"/>
              </a:buClr>
              <a:buSzPts val="1250"/>
              <a:buFont typeface="Montserrat"/>
              <a:buChar char="○"/>
            </a:pPr>
            <a:r>
              <a:rPr lang="en" sz="1250">
                <a:solidFill>
                  <a:schemeClr val="dk1"/>
                </a:solidFill>
                <a:latin typeface="Montserrat"/>
                <a:ea typeface="Montserrat"/>
                <a:cs typeface="Montserrat"/>
                <a:sym typeface="Montserrat"/>
              </a:rPr>
              <a:t>In this position, you can best control the depth and speed  of penetration </a:t>
            </a:r>
            <a:endParaRPr sz="1250">
              <a:solidFill>
                <a:schemeClr val="dk1"/>
              </a:solidFill>
              <a:latin typeface="Montserrat"/>
              <a:ea typeface="Montserrat"/>
              <a:cs typeface="Montserrat"/>
              <a:sym typeface="Montserrat"/>
            </a:endParaRPr>
          </a:p>
          <a:p>
            <a:pPr indent="-307975" lvl="1" marL="914400" rtl="0" algn="l">
              <a:spcBef>
                <a:spcPts val="0"/>
              </a:spcBef>
              <a:spcAft>
                <a:spcPts val="0"/>
              </a:spcAft>
              <a:buClr>
                <a:schemeClr val="dk1"/>
              </a:buClr>
              <a:buSzPts val="1250"/>
              <a:buFont typeface="Montserrat"/>
              <a:buChar char="○"/>
            </a:pPr>
            <a:r>
              <a:rPr lang="en" sz="1250">
                <a:solidFill>
                  <a:schemeClr val="dk1"/>
                </a:solidFill>
                <a:latin typeface="Montserrat"/>
                <a:ea typeface="Montserrat"/>
                <a:cs typeface="Montserrat"/>
                <a:sym typeface="Montserrat"/>
              </a:rPr>
              <a:t>Play around with your partners position laying </a:t>
            </a:r>
            <a:r>
              <a:rPr lang="en" sz="1250">
                <a:solidFill>
                  <a:schemeClr val="dk1"/>
                </a:solidFill>
                <a:latin typeface="Montserrat"/>
                <a:ea typeface="Montserrat"/>
                <a:cs typeface="Montserrat"/>
                <a:sym typeface="Montserrat"/>
              </a:rPr>
              <a:t>down or sitting up</a:t>
            </a:r>
            <a:endParaRPr sz="1250">
              <a:solidFill>
                <a:schemeClr val="dk1"/>
              </a:solidFill>
              <a:latin typeface="Montserrat"/>
              <a:ea typeface="Montserrat"/>
              <a:cs typeface="Montserrat"/>
              <a:sym typeface="Montserrat"/>
            </a:endParaRPr>
          </a:p>
          <a:p>
            <a:pPr indent="0" lvl="0" marL="914400" rtl="0" algn="l">
              <a:spcBef>
                <a:spcPts val="0"/>
              </a:spcBef>
              <a:spcAft>
                <a:spcPts val="0"/>
              </a:spcAft>
              <a:buNone/>
            </a:pPr>
            <a:r>
              <a:t/>
            </a:r>
            <a:endParaRPr sz="1200">
              <a:solidFill>
                <a:schemeClr val="dk1"/>
              </a:solidFill>
              <a:latin typeface="Montserrat"/>
              <a:ea typeface="Montserrat"/>
              <a:cs typeface="Montserrat"/>
              <a:sym typeface="Montserrat"/>
            </a:endParaRPr>
          </a:p>
          <a:p>
            <a:pPr indent="0" lvl="0" marL="457200" rtl="0" algn="l">
              <a:spcBef>
                <a:spcPts val="0"/>
              </a:spcBef>
              <a:spcAft>
                <a:spcPts val="0"/>
              </a:spcAft>
              <a:buClr>
                <a:schemeClr val="dk1"/>
              </a:buClr>
              <a:buSzPts val="1100"/>
              <a:buFont typeface="Arial"/>
              <a:buNone/>
            </a:pPr>
            <a:r>
              <a:t/>
            </a:r>
            <a:endParaRPr b="1" sz="1200">
              <a:solidFill>
                <a:schemeClr val="dk1"/>
              </a:solidFill>
              <a:latin typeface="Montserrat"/>
              <a:ea typeface="Montserrat"/>
              <a:cs typeface="Montserrat"/>
              <a:sym typeface="Montserrat"/>
            </a:endParaRPr>
          </a:p>
          <a:p>
            <a:pPr indent="0" lvl="0" marL="12700" marR="5080" rtl="0" algn="l">
              <a:lnSpc>
                <a:spcPct val="145800"/>
              </a:lnSpc>
              <a:spcBef>
                <a:spcPts val="0"/>
              </a:spcBef>
              <a:spcAft>
                <a:spcPts val="0"/>
              </a:spcAft>
              <a:buNone/>
            </a:pPr>
            <a:r>
              <a:t/>
            </a:r>
            <a:endParaRPr sz="1200">
              <a:solidFill>
                <a:srgbClr val="232323"/>
              </a:solidFill>
              <a:latin typeface="Roboto"/>
              <a:ea typeface="Roboto"/>
              <a:cs typeface="Roboto"/>
              <a:sym typeface="Roboto"/>
            </a:endParaRPr>
          </a:p>
        </p:txBody>
      </p:sp>
      <p:pic>
        <p:nvPicPr>
          <p:cNvPr id="378" name="Google Shape;378;p40"/>
          <p:cNvPicPr preferRelativeResize="0"/>
          <p:nvPr/>
        </p:nvPicPr>
        <p:blipFill>
          <a:blip r:embed="rId3">
            <a:alphaModFix/>
          </a:blip>
          <a:stretch>
            <a:fillRect/>
          </a:stretch>
        </p:blipFill>
        <p:spPr>
          <a:xfrm>
            <a:off x="175050" y="9521028"/>
            <a:ext cx="434550" cy="434550"/>
          </a:xfrm>
          <a:prstGeom prst="rect">
            <a:avLst/>
          </a:prstGeom>
          <a:noFill/>
          <a:ln>
            <a:noFill/>
          </a:ln>
        </p:spPr>
      </p:pic>
      <p:sp>
        <p:nvSpPr>
          <p:cNvPr id="379" name="Google Shape;379;p40"/>
          <p:cNvSpPr txBox="1"/>
          <p:nvPr/>
        </p:nvSpPr>
        <p:spPr>
          <a:xfrm>
            <a:off x="609600" y="9634925"/>
            <a:ext cx="4887900" cy="388500"/>
          </a:xfrm>
          <a:prstGeom prst="rect">
            <a:avLst/>
          </a:prstGeom>
          <a:noFill/>
          <a:ln>
            <a:noFill/>
          </a:ln>
        </p:spPr>
        <p:txBody>
          <a:bodyPr anchorCtr="0" anchor="t" bIns="91425" lIns="91425" spcFirstLastPara="1" rIns="91425" wrap="square" tIns="91425">
            <a:noAutofit/>
          </a:bodyPr>
          <a:lstStyle/>
          <a:p>
            <a:pPr indent="0" lvl="0" marL="12700" rtl="0" algn="l">
              <a:spcBef>
                <a:spcPts val="0"/>
              </a:spcBef>
              <a:spcAft>
                <a:spcPts val="0"/>
              </a:spcAft>
              <a:buClr>
                <a:schemeClr val="dk1"/>
              </a:buClr>
              <a:buSzPts val="1100"/>
              <a:buFont typeface="Arial"/>
              <a:buNone/>
            </a:pPr>
            <a:r>
              <a:rPr lang="en" sz="1000">
                <a:solidFill>
                  <a:schemeClr val="hlink"/>
                </a:solidFill>
                <a:latin typeface="Roboto"/>
                <a:ea typeface="Roboto"/>
                <a:cs typeface="Roboto"/>
                <a:sym typeface="Roboto"/>
              </a:rPr>
              <a:t>©  Body Harmony Physical Therapy, PLLC (2021) - All Rights Reserved</a:t>
            </a:r>
            <a:endParaRPr sz="1000">
              <a:solidFill>
                <a:schemeClr val="dk1"/>
              </a:solidFill>
              <a:latin typeface="Roboto"/>
              <a:ea typeface="Roboto"/>
              <a:cs typeface="Roboto"/>
              <a:sym typeface="Roboto"/>
            </a:endParaRPr>
          </a:p>
          <a:p>
            <a:pPr indent="0" lvl="0" marL="12700" rtl="0" algn="l">
              <a:spcBef>
                <a:spcPts val="0"/>
              </a:spcBef>
              <a:spcAft>
                <a:spcPts val="0"/>
              </a:spcAft>
              <a:buNone/>
            </a:pPr>
            <a:r>
              <a:t/>
            </a:r>
            <a:endParaRPr sz="1000">
              <a:solidFill>
                <a:schemeClr val="hlink"/>
              </a:solidFill>
              <a:latin typeface="Roboto"/>
              <a:ea typeface="Roboto"/>
              <a:cs typeface="Roboto"/>
              <a:sym typeface="Roboto"/>
            </a:endParaRPr>
          </a:p>
        </p:txBody>
      </p:sp>
      <p:pic>
        <p:nvPicPr>
          <p:cNvPr id="380" name="Google Shape;380;p40"/>
          <p:cNvPicPr preferRelativeResize="0"/>
          <p:nvPr/>
        </p:nvPicPr>
        <p:blipFill>
          <a:blip r:embed="rId4">
            <a:alphaModFix/>
          </a:blip>
          <a:stretch>
            <a:fillRect/>
          </a:stretch>
        </p:blipFill>
        <p:spPr>
          <a:xfrm>
            <a:off x="987876" y="5307750"/>
            <a:ext cx="5796650" cy="3867828"/>
          </a:xfrm>
          <a:prstGeom prst="rect">
            <a:avLst/>
          </a:prstGeom>
          <a:noFill/>
          <a:ln>
            <a:noFill/>
          </a:ln>
        </p:spPr>
      </p:pic>
      <p:sp>
        <p:nvSpPr>
          <p:cNvPr id="381" name="Google Shape;381;p40"/>
          <p:cNvSpPr txBox="1"/>
          <p:nvPr/>
        </p:nvSpPr>
        <p:spPr>
          <a:xfrm>
            <a:off x="987875" y="4933363"/>
            <a:ext cx="6248400" cy="729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900">
                <a:latin typeface="Montserrat"/>
                <a:ea typeface="Montserrat"/>
                <a:cs typeface="Montserrat"/>
                <a:sym typeface="Montserrat"/>
              </a:rPr>
              <a:t>Adapted from Herman and Wallace’s “</a:t>
            </a:r>
            <a:r>
              <a:rPr lang="en" sz="900">
                <a:highlight>
                  <a:srgbClr val="FFFFFF"/>
                </a:highlight>
                <a:latin typeface="Montserrat"/>
                <a:ea typeface="Montserrat"/>
                <a:cs typeface="Montserrat"/>
                <a:sym typeface="Montserrat"/>
              </a:rPr>
              <a:t>Orthopedic Considerations for Sexual Activity”</a:t>
            </a:r>
            <a:endParaRPr sz="900">
              <a:highlight>
                <a:srgbClr val="FFFFFF"/>
              </a:highlight>
              <a:latin typeface="Montserrat"/>
              <a:ea typeface="Montserrat"/>
              <a:cs typeface="Montserrat"/>
              <a:sym typeface="Montserrat"/>
            </a:endParaRPr>
          </a:p>
          <a:p>
            <a:pPr indent="0" lvl="0" marL="0" rtl="0" algn="l">
              <a:spcBef>
                <a:spcPts val="0"/>
              </a:spcBef>
              <a:spcAft>
                <a:spcPts val="0"/>
              </a:spcAft>
              <a:buNone/>
            </a:pPr>
            <a:r>
              <a:t/>
            </a:r>
            <a:endParaRPr>
              <a:latin typeface="Roboto"/>
              <a:ea typeface="Roboto"/>
              <a:cs typeface="Roboto"/>
              <a:sym typeface="Roboto"/>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5" name="Shape 385"/>
        <p:cNvGrpSpPr/>
        <p:nvPr/>
      </p:nvGrpSpPr>
      <p:grpSpPr>
        <a:xfrm>
          <a:off x="0" y="0"/>
          <a:ext cx="0" cy="0"/>
          <a:chOff x="0" y="0"/>
          <a:chExt cx="0" cy="0"/>
        </a:xfrm>
      </p:grpSpPr>
      <p:pic>
        <p:nvPicPr>
          <p:cNvPr id="386" name="Google Shape;386;p41"/>
          <p:cNvPicPr preferRelativeResize="0"/>
          <p:nvPr/>
        </p:nvPicPr>
        <p:blipFill>
          <a:blip r:embed="rId3">
            <a:alphaModFix/>
          </a:blip>
          <a:stretch>
            <a:fillRect/>
          </a:stretch>
        </p:blipFill>
        <p:spPr>
          <a:xfrm>
            <a:off x="0" y="0"/>
            <a:ext cx="7772399" cy="5181599"/>
          </a:xfrm>
          <a:prstGeom prst="rect">
            <a:avLst/>
          </a:prstGeom>
          <a:noFill/>
          <a:ln>
            <a:noFill/>
          </a:ln>
        </p:spPr>
      </p:pic>
      <p:sp>
        <p:nvSpPr>
          <p:cNvPr id="387" name="Google Shape;387;p41"/>
          <p:cNvSpPr txBox="1"/>
          <p:nvPr/>
        </p:nvSpPr>
        <p:spPr>
          <a:xfrm>
            <a:off x="7181850" y="9625571"/>
            <a:ext cx="210300" cy="144000"/>
          </a:xfrm>
          <a:prstGeom prst="rect">
            <a:avLst/>
          </a:prstGeom>
          <a:noFill/>
          <a:ln>
            <a:noFill/>
          </a:ln>
        </p:spPr>
        <p:txBody>
          <a:bodyPr anchorCtr="0" anchor="t" bIns="0" lIns="0" spcFirstLastPara="1" rIns="0" wrap="square" tIns="12700">
            <a:noAutofit/>
          </a:bodyPr>
          <a:lstStyle/>
          <a:p>
            <a:pPr indent="0" lvl="0" marL="12700" marR="0" rtl="0" algn="l">
              <a:lnSpc>
                <a:spcPct val="100000"/>
              </a:lnSpc>
              <a:spcBef>
                <a:spcPts val="0"/>
              </a:spcBef>
              <a:spcAft>
                <a:spcPts val="0"/>
              </a:spcAft>
              <a:buNone/>
            </a:pPr>
            <a:r>
              <a:rPr lang="en" sz="800">
                <a:solidFill>
                  <a:schemeClr val="dk1"/>
                </a:solidFill>
                <a:latin typeface="Avenir"/>
                <a:ea typeface="Avenir"/>
                <a:cs typeface="Avenir"/>
                <a:sym typeface="Avenir"/>
              </a:rPr>
              <a:t>23</a:t>
            </a:r>
            <a:endParaRPr sz="800">
              <a:solidFill>
                <a:schemeClr val="dk1"/>
              </a:solidFill>
              <a:latin typeface="Avenir"/>
              <a:ea typeface="Avenir"/>
              <a:cs typeface="Avenir"/>
              <a:sym typeface="Avenir"/>
            </a:endParaRPr>
          </a:p>
        </p:txBody>
      </p:sp>
      <p:sp>
        <p:nvSpPr>
          <p:cNvPr id="388" name="Google Shape;388;p41"/>
          <p:cNvSpPr/>
          <p:nvPr/>
        </p:nvSpPr>
        <p:spPr>
          <a:xfrm>
            <a:off x="856616" y="4743700"/>
            <a:ext cx="6059170" cy="4881880"/>
          </a:xfrm>
          <a:custGeom>
            <a:rect b="b" l="l" r="r" t="t"/>
            <a:pathLst>
              <a:path extrusionOk="0" h="4881880" w="6059170">
                <a:moveTo>
                  <a:pt x="0" y="4881880"/>
                </a:moveTo>
                <a:lnTo>
                  <a:pt x="6058916" y="4881880"/>
                </a:lnTo>
                <a:lnTo>
                  <a:pt x="6058916" y="0"/>
                </a:lnTo>
                <a:lnTo>
                  <a:pt x="0" y="0"/>
                </a:lnTo>
                <a:lnTo>
                  <a:pt x="0" y="488188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89" name="Google Shape;389;p41"/>
          <p:cNvSpPr txBox="1"/>
          <p:nvPr/>
        </p:nvSpPr>
        <p:spPr>
          <a:xfrm>
            <a:off x="856766" y="4743700"/>
            <a:ext cx="6059100" cy="4557900"/>
          </a:xfrm>
          <a:prstGeom prst="rect">
            <a:avLst/>
          </a:prstGeom>
          <a:noFill/>
          <a:ln cap="flat" cmpd="sng" w="12700">
            <a:solidFill>
              <a:srgbClr val="FF990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None/>
            </a:pPr>
            <a:r>
              <a:t/>
            </a:r>
            <a:endParaRPr sz="1600">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None/>
            </a:pPr>
            <a:r>
              <a:t/>
            </a:r>
            <a:endParaRPr sz="1600">
              <a:solidFill>
                <a:schemeClr val="dk1"/>
              </a:solidFill>
              <a:latin typeface="Times New Roman"/>
              <a:ea typeface="Times New Roman"/>
              <a:cs typeface="Times New Roman"/>
              <a:sym typeface="Times New Roman"/>
            </a:endParaRPr>
          </a:p>
          <a:p>
            <a:pPr indent="0" lvl="0" marL="0" marR="0" rtl="0" algn="ctr">
              <a:lnSpc>
                <a:spcPct val="100000"/>
              </a:lnSpc>
              <a:spcBef>
                <a:spcPts val="0"/>
              </a:spcBef>
              <a:spcAft>
                <a:spcPts val="0"/>
              </a:spcAft>
              <a:buNone/>
            </a:pPr>
            <a:r>
              <a:t/>
            </a:r>
            <a:endParaRPr sz="1600">
              <a:solidFill>
                <a:schemeClr val="dk1"/>
              </a:solidFill>
              <a:latin typeface="Times New Roman"/>
              <a:ea typeface="Times New Roman"/>
              <a:cs typeface="Times New Roman"/>
              <a:sym typeface="Times New Roman"/>
            </a:endParaRPr>
          </a:p>
          <a:p>
            <a:pPr indent="0" lvl="0" marL="17145" marR="0" rtl="0" algn="ctr">
              <a:lnSpc>
                <a:spcPct val="100000"/>
              </a:lnSpc>
              <a:spcBef>
                <a:spcPts val="1215"/>
              </a:spcBef>
              <a:spcAft>
                <a:spcPts val="0"/>
              </a:spcAft>
              <a:buNone/>
            </a:pPr>
            <a:r>
              <a:rPr lang="en" sz="1400">
                <a:solidFill>
                  <a:srgbClr val="232323"/>
                </a:solidFill>
                <a:latin typeface="Roboto"/>
                <a:ea typeface="Roboto"/>
                <a:cs typeface="Roboto"/>
                <a:sym typeface="Roboto"/>
              </a:rPr>
              <a:t>CHAPTER 0</a:t>
            </a:r>
            <a:r>
              <a:rPr lang="en">
                <a:solidFill>
                  <a:srgbClr val="232323"/>
                </a:solidFill>
                <a:latin typeface="Roboto"/>
                <a:ea typeface="Roboto"/>
                <a:cs typeface="Roboto"/>
                <a:sym typeface="Roboto"/>
              </a:rPr>
              <a:t>6</a:t>
            </a:r>
            <a:endParaRPr sz="1400">
              <a:solidFill>
                <a:schemeClr val="dk1"/>
              </a:solidFill>
              <a:latin typeface="Roboto"/>
              <a:ea typeface="Roboto"/>
              <a:cs typeface="Roboto"/>
              <a:sym typeface="Roboto"/>
            </a:endParaRPr>
          </a:p>
          <a:p>
            <a:pPr indent="0" lvl="0" marL="0" marR="0" rtl="0" algn="ctr">
              <a:lnSpc>
                <a:spcPct val="100000"/>
              </a:lnSpc>
              <a:spcBef>
                <a:spcPts val="40"/>
              </a:spcBef>
              <a:spcAft>
                <a:spcPts val="0"/>
              </a:spcAft>
              <a:buNone/>
            </a:pPr>
            <a:r>
              <a:t/>
            </a:r>
            <a:endParaRPr sz="1450">
              <a:solidFill>
                <a:schemeClr val="dk1"/>
              </a:solidFill>
              <a:latin typeface="Times New Roman"/>
              <a:ea typeface="Times New Roman"/>
              <a:cs typeface="Times New Roman"/>
              <a:sym typeface="Times New Roman"/>
            </a:endParaRPr>
          </a:p>
          <a:p>
            <a:pPr indent="0" lvl="0" marL="0" rtl="0" algn="ctr">
              <a:spcBef>
                <a:spcPts val="0"/>
              </a:spcBef>
              <a:spcAft>
                <a:spcPts val="0"/>
              </a:spcAft>
              <a:buNone/>
            </a:pPr>
            <a:r>
              <a:rPr lang="en" sz="6500">
                <a:solidFill>
                  <a:srgbClr val="FF9900"/>
                </a:solidFill>
                <a:latin typeface="Roboto"/>
                <a:ea typeface="Roboto"/>
                <a:cs typeface="Roboto"/>
                <a:sym typeface="Roboto"/>
              </a:rPr>
              <a:t>A Little Help in the Bedroom</a:t>
            </a:r>
            <a:endParaRPr sz="6500">
              <a:solidFill>
                <a:srgbClr val="FF9900"/>
              </a:solidFill>
              <a:latin typeface="Roboto"/>
              <a:ea typeface="Roboto"/>
              <a:cs typeface="Roboto"/>
              <a:sym typeface="Roboto"/>
            </a:endParaRPr>
          </a:p>
          <a:p>
            <a:pPr indent="0" lvl="0" marL="863600" marR="855343" rtl="0" algn="l">
              <a:lnSpc>
                <a:spcPct val="145800"/>
              </a:lnSpc>
              <a:spcBef>
                <a:spcPts val="2460"/>
              </a:spcBef>
              <a:spcAft>
                <a:spcPts val="0"/>
              </a:spcAft>
              <a:buNone/>
            </a:pPr>
            <a:r>
              <a:t/>
            </a:r>
            <a:endParaRPr sz="1200">
              <a:solidFill>
                <a:schemeClr val="dk1"/>
              </a:solidFill>
              <a:latin typeface="Roboto"/>
              <a:ea typeface="Roboto"/>
              <a:cs typeface="Roboto"/>
              <a:sym typeface="Roboto"/>
            </a:endParaRPr>
          </a:p>
        </p:txBody>
      </p:sp>
      <p:pic>
        <p:nvPicPr>
          <p:cNvPr id="390" name="Google Shape;390;p41"/>
          <p:cNvPicPr preferRelativeResize="0"/>
          <p:nvPr/>
        </p:nvPicPr>
        <p:blipFill>
          <a:blip r:embed="rId4">
            <a:alphaModFix/>
          </a:blip>
          <a:stretch>
            <a:fillRect/>
          </a:stretch>
        </p:blipFill>
        <p:spPr>
          <a:xfrm>
            <a:off x="175050" y="9521028"/>
            <a:ext cx="434550" cy="434550"/>
          </a:xfrm>
          <a:prstGeom prst="rect">
            <a:avLst/>
          </a:prstGeom>
          <a:noFill/>
          <a:ln>
            <a:noFill/>
          </a:ln>
        </p:spPr>
      </p:pic>
      <p:sp>
        <p:nvSpPr>
          <p:cNvPr id="391" name="Google Shape;391;p41"/>
          <p:cNvSpPr txBox="1"/>
          <p:nvPr/>
        </p:nvSpPr>
        <p:spPr>
          <a:xfrm>
            <a:off x="609600" y="9622225"/>
            <a:ext cx="4847100" cy="329400"/>
          </a:xfrm>
          <a:prstGeom prst="rect">
            <a:avLst/>
          </a:prstGeom>
          <a:noFill/>
          <a:ln>
            <a:noFill/>
          </a:ln>
        </p:spPr>
        <p:txBody>
          <a:bodyPr anchorCtr="0" anchor="t" bIns="91425" lIns="91425" spcFirstLastPara="1" rIns="91425" wrap="square" tIns="91425">
            <a:noAutofit/>
          </a:bodyPr>
          <a:lstStyle/>
          <a:p>
            <a:pPr indent="0" lvl="0" marL="12700" rtl="0" algn="l">
              <a:spcBef>
                <a:spcPts val="0"/>
              </a:spcBef>
              <a:spcAft>
                <a:spcPts val="0"/>
              </a:spcAft>
              <a:buClr>
                <a:schemeClr val="dk1"/>
              </a:buClr>
              <a:buSzPts val="1100"/>
              <a:buFont typeface="Arial"/>
              <a:buNone/>
            </a:pPr>
            <a:r>
              <a:rPr lang="en" sz="1000">
                <a:solidFill>
                  <a:schemeClr val="hlink"/>
                </a:solidFill>
                <a:latin typeface="Roboto"/>
                <a:ea typeface="Roboto"/>
                <a:cs typeface="Roboto"/>
                <a:sym typeface="Roboto"/>
              </a:rPr>
              <a:t>©  Body Harmony Physical Therapy, PLLC (2021) - All Rights Reserved</a:t>
            </a:r>
            <a:endParaRPr sz="1000">
              <a:solidFill>
                <a:schemeClr val="dk1"/>
              </a:solidFill>
              <a:latin typeface="Roboto"/>
              <a:ea typeface="Roboto"/>
              <a:cs typeface="Roboto"/>
              <a:sym typeface="Roboto"/>
            </a:endParaRPr>
          </a:p>
          <a:p>
            <a:pPr indent="0" lvl="0" marL="12700" rtl="0" algn="l">
              <a:spcBef>
                <a:spcPts val="0"/>
              </a:spcBef>
              <a:spcAft>
                <a:spcPts val="0"/>
              </a:spcAft>
              <a:buNone/>
            </a:pPr>
            <a:r>
              <a:t/>
            </a:r>
            <a:endParaRPr sz="1000">
              <a:solidFill>
                <a:schemeClr val="hlink"/>
              </a:solidFill>
              <a:latin typeface="Roboto"/>
              <a:ea typeface="Roboto"/>
              <a:cs typeface="Roboto"/>
              <a:sym typeface="Roboto"/>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395" name="Shape 395"/>
        <p:cNvGrpSpPr/>
        <p:nvPr/>
      </p:nvGrpSpPr>
      <p:grpSpPr>
        <a:xfrm>
          <a:off x="0" y="0"/>
          <a:ext cx="0" cy="0"/>
          <a:chOff x="0" y="0"/>
          <a:chExt cx="0" cy="0"/>
        </a:xfrm>
      </p:grpSpPr>
      <p:sp>
        <p:nvSpPr>
          <p:cNvPr id="396" name="Google Shape;396;p42"/>
          <p:cNvSpPr/>
          <p:nvPr/>
        </p:nvSpPr>
        <p:spPr>
          <a:xfrm>
            <a:off x="3630963" y="7280262"/>
            <a:ext cx="1732104" cy="1573236"/>
          </a:xfrm>
          <a:prstGeom prst="cloud">
            <a:avLst/>
          </a:prstGeom>
          <a:solidFill>
            <a:srgbClr val="F3F3F3"/>
          </a:solidFill>
          <a:ln cap="flat" cmpd="sng" w="19050">
            <a:solidFill>
              <a:srgbClr val="D0E0E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 name="Google Shape;397;p42"/>
          <p:cNvSpPr/>
          <p:nvPr/>
        </p:nvSpPr>
        <p:spPr>
          <a:xfrm>
            <a:off x="0" y="-75"/>
            <a:ext cx="6462300" cy="1351800"/>
          </a:xfrm>
          <a:prstGeom prst="rect">
            <a:avLst/>
          </a:prstGeom>
          <a:solidFill>
            <a:srgbClr val="D0E0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 name="Google Shape;398;p42"/>
          <p:cNvSpPr/>
          <p:nvPr/>
        </p:nvSpPr>
        <p:spPr>
          <a:xfrm>
            <a:off x="410819" y="9556750"/>
            <a:ext cx="2358390" cy="0"/>
          </a:xfrm>
          <a:custGeom>
            <a:rect b="b" l="l" r="r" t="t"/>
            <a:pathLst>
              <a:path extrusionOk="0" h="120000" w="2358390">
                <a:moveTo>
                  <a:pt x="0" y="0"/>
                </a:moveTo>
                <a:lnTo>
                  <a:pt x="2357780" y="0"/>
                </a:lnTo>
              </a:path>
            </a:pathLst>
          </a:custGeom>
          <a:noFill/>
          <a:ln cap="flat" cmpd="sng" w="12700">
            <a:solidFill>
              <a:srgbClr val="EFEFE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99" name="Google Shape;399;p42"/>
          <p:cNvSpPr txBox="1"/>
          <p:nvPr/>
        </p:nvSpPr>
        <p:spPr>
          <a:xfrm>
            <a:off x="7320129" y="9634931"/>
            <a:ext cx="59100" cy="1392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None/>
            </a:pPr>
            <a:r>
              <a:rPr lang="en" sz="800">
                <a:solidFill>
                  <a:schemeClr val="dk1"/>
                </a:solidFill>
                <a:latin typeface="Avenir"/>
                <a:ea typeface="Avenir"/>
                <a:cs typeface="Avenir"/>
                <a:sym typeface="Avenir"/>
              </a:rPr>
              <a:t>5</a:t>
            </a:r>
            <a:endParaRPr sz="800">
              <a:solidFill>
                <a:schemeClr val="dk1"/>
              </a:solidFill>
              <a:latin typeface="Avenir"/>
              <a:ea typeface="Avenir"/>
              <a:cs typeface="Avenir"/>
              <a:sym typeface="Avenir"/>
            </a:endParaRPr>
          </a:p>
        </p:txBody>
      </p:sp>
      <p:sp>
        <p:nvSpPr>
          <p:cNvPr id="400" name="Google Shape;400;p42"/>
          <p:cNvSpPr/>
          <p:nvPr/>
        </p:nvSpPr>
        <p:spPr>
          <a:xfrm>
            <a:off x="25848" y="7529071"/>
            <a:ext cx="3556500" cy="16914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01" name="Google Shape;401;p42"/>
          <p:cNvSpPr/>
          <p:nvPr/>
        </p:nvSpPr>
        <p:spPr>
          <a:xfrm>
            <a:off x="5411675" y="6972300"/>
            <a:ext cx="2364296" cy="2877788"/>
          </a:xfrm>
          <a:custGeom>
            <a:rect b="b" l="l" r="r" t="t"/>
            <a:pathLst>
              <a:path extrusionOk="0" h="3086100" w="5003800">
                <a:moveTo>
                  <a:pt x="0" y="3086100"/>
                </a:moveTo>
                <a:lnTo>
                  <a:pt x="5003800" y="3086100"/>
                </a:lnTo>
                <a:lnTo>
                  <a:pt x="5003800" y="0"/>
                </a:lnTo>
                <a:lnTo>
                  <a:pt x="0" y="0"/>
                </a:lnTo>
                <a:lnTo>
                  <a:pt x="0" y="3086100"/>
                </a:lnTo>
                <a:close/>
              </a:path>
            </a:pathLst>
          </a:custGeom>
          <a:solidFill>
            <a:srgbClr val="A2C4C9"/>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02" name="Google Shape;402;p42"/>
          <p:cNvSpPr txBox="1"/>
          <p:nvPr/>
        </p:nvSpPr>
        <p:spPr>
          <a:xfrm>
            <a:off x="410825" y="1576070"/>
            <a:ext cx="3163500" cy="4292700"/>
          </a:xfrm>
          <a:prstGeom prst="rect">
            <a:avLst/>
          </a:prstGeom>
          <a:noFill/>
          <a:ln>
            <a:noFill/>
          </a:ln>
        </p:spPr>
        <p:txBody>
          <a:bodyPr anchorCtr="0" anchor="t" bIns="0" lIns="0" spcFirstLastPara="1" rIns="0" wrap="square" tIns="12700">
            <a:noAutofit/>
          </a:bodyPr>
          <a:lstStyle/>
          <a:p>
            <a:pPr indent="0" lvl="0" marL="0" rtl="0" algn="l">
              <a:spcBef>
                <a:spcPts val="0"/>
              </a:spcBef>
              <a:spcAft>
                <a:spcPts val="0"/>
              </a:spcAft>
              <a:buClr>
                <a:schemeClr val="dk1"/>
              </a:buClr>
              <a:buSzPts val="1400"/>
              <a:buFont typeface="Arial"/>
              <a:buNone/>
            </a:pPr>
            <a:r>
              <a:rPr lang="en" sz="1250">
                <a:solidFill>
                  <a:schemeClr val="dk1"/>
                </a:solidFill>
                <a:latin typeface="Montserrat"/>
                <a:ea typeface="Montserrat"/>
                <a:cs typeface="Montserrat"/>
                <a:sym typeface="Montserrat"/>
              </a:rPr>
              <a:t>Sometimes we just need a little help to get us started! Fortunately, there are items that can be useful in decreasing painful sex and enhancing the sexual experience. </a:t>
            </a:r>
            <a:endParaRPr sz="125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400"/>
              <a:buFont typeface="Arial"/>
              <a:buNone/>
            </a:pPr>
            <a:r>
              <a:t/>
            </a:r>
            <a:endParaRPr sz="1250">
              <a:solidFill>
                <a:schemeClr val="dk1"/>
              </a:solidFill>
              <a:latin typeface="Montserrat"/>
              <a:ea typeface="Montserrat"/>
              <a:cs typeface="Montserrat"/>
              <a:sym typeface="Montserrat"/>
            </a:endParaRPr>
          </a:p>
          <a:p>
            <a:pPr indent="0" lvl="0" marL="0" rtl="0" algn="l">
              <a:spcBef>
                <a:spcPts val="0"/>
              </a:spcBef>
              <a:spcAft>
                <a:spcPts val="0"/>
              </a:spcAft>
              <a:buNone/>
            </a:pPr>
            <a:r>
              <a:rPr b="1" lang="en" sz="1250">
                <a:solidFill>
                  <a:schemeClr val="dk1"/>
                </a:solidFill>
                <a:latin typeface="Montserrat"/>
                <a:ea typeface="Montserrat"/>
                <a:cs typeface="Montserrat"/>
                <a:sym typeface="Montserrat"/>
              </a:rPr>
              <a:t>Lubricants:</a:t>
            </a:r>
            <a:r>
              <a:rPr lang="en" sz="1250">
                <a:solidFill>
                  <a:schemeClr val="dk1"/>
                </a:solidFill>
                <a:latin typeface="Montserrat"/>
                <a:ea typeface="Montserrat"/>
                <a:cs typeface="Montserrat"/>
                <a:sym typeface="Montserrat"/>
              </a:rPr>
              <a:t> ideal for women who experience vaginal dryness or tearing during sex. Using a lubricant helps to reduce friction and irritation associated with sex. This can be very helpful for women who have undergone menopause or hysterectomy. </a:t>
            </a:r>
            <a:endParaRPr sz="1250">
              <a:solidFill>
                <a:schemeClr val="dk1"/>
              </a:solidFill>
              <a:latin typeface="Montserrat"/>
              <a:ea typeface="Montserrat"/>
              <a:cs typeface="Montserrat"/>
              <a:sym typeface="Montserrat"/>
            </a:endParaRPr>
          </a:p>
          <a:p>
            <a:pPr indent="0" lvl="0" marL="457200" rtl="0" algn="l">
              <a:spcBef>
                <a:spcPts val="0"/>
              </a:spcBef>
              <a:spcAft>
                <a:spcPts val="0"/>
              </a:spcAft>
              <a:buNone/>
            </a:pPr>
            <a:r>
              <a:t/>
            </a:r>
            <a:endParaRPr sz="1250">
              <a:solidFill>
                <a:schemeClr val="dk1"/>
              </a:solidFill>
              <a:latin typeface="Montserrat"/>
              <a:ea typeface="Montserrat"/>
              <a:cs typeface="Montserrat"/>
              <a:sym typeface="Montserrat"/>
            </a:endParaRPr>
          </a:p>
          <a:p>
            <a:pPr indent="0" lvl="0" marL="0" rtl="0" algn="l">
              <a:spcBef>
                <a:spcPts val="0"/>
              </a:spcBef>
              <a:spcAft>
                <a:spcPts val="0"/>
              </a:spcAft>
              <a:buNone/>
            </a:pPr>
            <a:r>
              <a:rPr b="1" lang="en" sz="1250">
                <a:solidFill>
                  <a:schemeClr val="dk1"/>
                </a:solidFill>
                <a:latin typeface="Montserrat"/>
                <a:ea typeface="Montserrat"/>
                <a:cs typeface="Montserrat"/>
                <a:sym typeface="Montserrat"/>
              </a:rPr>
              <a:t>Sexual buffer</a:t>
            </a:r>
            <a:r>
              <a:rPr lang="en" sz="1250">
                <a:solidFill>
                  <a:schemeClr val="dk1"/>
                </a:solidFill>
                <a:latin typeface="Montserrat"/>
                <a:ea typeface="Montserrat"/>
                <a:cs typeface="Montserrat"/>
                <a:sym typeface="Montserrat"/>
              </a:rPr>
              <a:t>: The Ohnut is a new and wonderful product designed specifically to help individuals who struggle with deep pelvic pain during sex. This nifty little device provides a soft, customizable ring barrier that allows you to control the depth at which your partner can enter without sacrificing their pleasure in the process. It allows couples to experience sex in a comfortable, pain-free range  so you can relax and feel confident in the bedroom. </a:t>
            </a:r>
            <a:endParaRPr sz="125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b="1" sz="1250">
              <a:solidFill>
                <a:schemeClr val="dk1"/>
              </a:solidFill>
              <a:latin typeface="Montserrat"/>
              <a:ea typeface="Montserrat"/>
              <a:cs typeface="Montserrat"/>
              <a:sym typeface="Montserrat"/>
            </a:endParaRPr>
          </a:p>
          <a:p>
            <a:pPr indent="0" lvl="0" marL="0" rtl="0" algn="l">
              <a:spcBef>
                <a:spcPts val="0"/>
              </a:spcBef>
              <a:spcAft>
                <a:spcPts val="0"/>
              </a:spcAft>
              <a:buNone/>
            </a:pPr>
            <a:r>
              <a:rPr b="1" lang="en" sz="1250">
                <a:solidFill>
                  <a:schemeClr val="dk1"/>
                </a:solidFill>
                <a:latin typeface="Montserrat"/>
                <a:ea typeface="Montserrat"/>
                <a:cs typeface="Montserrat"/>
                <a:sym typeface="Montserrat"/>
              </a:rPr>
              <a:t>Dilators: </a:t>
            </a:r>
            <a:r>
              <a:rPr lang="en" sz="1250">
                <a:solidFill>
                  <a:schemeClr val="dk1"/>
                </a:solidFill>
                <a:latin typeface="Montserrat"/>
                <a:ea typeface="Montserrat"/>
                <a:cs typeface="Montserrat"/>
                <a:sym typeface="Montserrat"/>
              </a:rPr>
              <a:t>Although dilators may raise some eyebrows when they are first encountered, they are very helpful tools in decreasing pain with sex. Dilators allow an individual to gradually tolerate penetration at greater diameters and depths. Dilators are particularly helpful because the individual is in control of penetration at all times, so it can help an individual to regain their confidence and decrease the perception of sex as a painful, threatening activity. </a:t>
            </a:r>
            <a:endParaRPr sz="1250">
              <a:solidFill>
                <a:schemeClr val="dk1"/>
              </a:solidFill>
              <a:latin typeface="Montserrat"/>
              <a:ea typeface="Montserrat"/>
              <a:cs typeface="Montserrat"/>
              <a:sym typeface="Montserrat"/>
            </a:endParaRPr>
          </a:p>
          <a:p>
            <a:pPr indent="0" lvl="0" marL="12700" marR="5080" rtl="0" algn="l">
              <a:spcBef>
                <a:spcPts val="0"/>
              </a:spcBef>
              <a:spcAft>
                <a:spcPts val="0"/>
              </a:spcAft>
              <a:buNone/>
            </a:pPr>
            <a:r>
              <a:t/>
            </a:r>
            <a:endParaRPr b="1" sz="1250">
              <a:solidFill>
                <a:schemeClr val="hlink"/>
              </a:solidFill>
              <a:latin typeface="Montserrat"/>
              <a:ea typeface="Montserrat"/>
              <a:cs typeface="Montserrat"/>
              <a:sym typeface="Montserrat"/>
            </a:endParaRPr>
          </a:p>
          <a:p>
            <a:pPr indent="0" lvl="0" marL="12700" marR="5080" rtl="0" algn="l">
              <a:spcBef>
                <a:spcPts val="0"/>
              </a:spcBef>
              <a:spcAft>
                <a:spcPts val="0"/>
              </a:spcAft>
              <a:buNone/>
            </a:pPr>
            <a:r>
              <a:t/>
            </a:r>
            <a:endParaRPr sz="125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b="1" sz="12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sz="120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sz="1000">
              <a:solidFill>
                <a:schemeClr val="hlink"/>
              </a:solidFill>
              <a:latin typeface="Montserrat"/>
              <a:ea typeface="Montserrat"/>
              <a:cs typeface="Montserrat"/>
              <a:sym typeface="Montserrat"/>
            </a:endParaRPr>
          </a:p>
          <a:p>
            <a:pPr indent="0" lvl="0" marL="0" rtl="0" algn="l">
              <a:spcBef>
                <a:spcPts val="0"/>
              </a:spcBef>
              <a:spcAft>
                <a:spcPts val="0"/>
              </a:spcAft>
              <a:buClr>
                <a:schemeClr val="dk1"/>
              </a:buClr>
              <a:buSzPts val="1400"/>
              <a:buFont typeface="Arial"/>
              <a:buNone/>
            </a:pPr>
            <a:r>
              <a:t/>
            </a:r>
            <a:endParaRPr sz="12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400"/>
              <a:buFont typeface="Arial"/>
              <a:buNone/>
            </a:pPr>
            <a:r>
              <a:t/>
            </a:r>
            <a:endParaRPr b="1" sz="1200">
              <a:solidFill>
                <a:schemeClr val="dk1"/>
              </a:solidFill>
              <a:latin typeface="Montserrat"/>
              <a:ea typeface="Montserrat"/>
              <a:cs typeface="Montserrat"/>
              <a:sym typeface="Montserrat"/>
            </a:endParaRPr>
          </a:p>
          <a:p>
            <a:pPr indent="0" lvl="0" marL="457200" rtl="0" algn="l">
              <a:spcBef>
                <a:spcPts val="0"/>
              </a:spcBef>
              <a:spcAft>
                <a:spcPts val="0"/>
              </a:spcAft>
              <a:buClr>
                <a:schemeClr val="dk1"/>
              </a:buClr>
              <a:buSzPts val="1100"/>
              <a:buFont typeface="Arial"/>
              <a:buNone/>
            </a:pPr>
            <a:r>
              <a:t/>
            </a:r>
            <a:endParaRPr sz="1200">
              <a:solidFill>
                <a:schemeClr val="dk1"/>
              </a:solidFill>
              <a:latin typeface="Montserrat"/>
              <a:ea typeface="Montserrat"/>
              <a:cs typeface="Montserrat"/>
              <a:sym typeface="Montserrat"/>
            </a:endParaRPr>
          </a:p>
          <a:p>
            <a:pPr indent="0" lvl="0" marL="12700" marR="81280" rtl="0" algn="l">
              <a:lnSpc>
                <a:spcPct val="145800"/>
              </a:lnSpc>
              <a:spcBef>
                <a:spcPts val="0"/>
              </a:spcBef>
              <a:spcAft>
                <a:spcPts val="0"/>
              </a:spcAft>
              <a:buNone/>
            </a:pPr>
            <a:r>
              <a:t/>
            </a:r>
            <a:endParaRPr sz="1200">
              <a:solidFill>
                <a:srgbClr val="232323"/>
              </a:solidFill>
              <a:latin typeface="Roboto"/>
              <a:ea typeface="Roboto"/>
              <a:cs typeface="Roboto"/>
              <a:sym typeface="Roboto"/>
            </a:endParaRPr>
          </a:p>
        </p:txBody>
      </p:sp>
      <p:sp>
        <p:nvSpPr>
          <p:cNvPr id="403" name="Google Shape;403;p42"/>
          <p:cNvSpPr txBox="1"/>
          <p:nvPr>
            <p:ph type="title"/>
          </p:nvPr>
        </p:nvSpPr>
        <p:spPr>
          <a:xfrm>
            <a:off x="609600" y="511137"/>
            <a:ext cx="3995400" cy="726300"/>
          </a:xfrm>
          <a:prstGeom prst="rect">
            <a:avLst/>
          </a:prstGeom>
          <a:noFill/>
          <a:ln>
            <a:noFill/>
          </a:ln>
        </p:spPr>
        <p:txBody>
          <a:bodyPr anchorCtr="0" anchor="t" bIns="0" lIns="0" spcFirstLastPara="1" rIns="0" wrap="square" tIns="12700">
            <a:noAutofit/>
          </a:bodyPr>
          <a:lstStyle/>
          <a:p>
            <a:pPr indent="0" lvl="0" marL="12700" rtl="0" algn="l">
              <a:lnSpc>
                <a:spcPct val="100000"/>
              </a:lnSpc>
              <a:spcBef>
                <a:spcPts val="0"/>
              </a:spcBef>
              <a:spcAft>
                <a:spcPts val="0"/>
              </a:spcAft>
              <a:buNone/>
            </a:pPr>
            <a:r>
              <a:rPr b="0" lang="en">
                <a:solidFill>
                  <a:srgbClr val="FF9900"/>
                </a:solidFill>
                <a:latin typeface="Quicksand"/>
                <a:ea typeface="Quicksand"/>
                <a:cs typeface="Quicksand"/>
                <a:sym typeface="Quicksand"/>
              </a:rPr>
              <a:t>Helpful Tools</a:t>
            </a:r>
            <a:endParaRPr b="0">
              <a:solidFill>
                <a:srgbClr val="FF9900"/>
              </a:solidFill>
              <a:latin typeface="Quicksand"/>
              <a:ea typeface="Quicksand"/>
              <a:cs typeface="Quicksand"/>
              <a:sym typeface="Quicksand"/>
            </a:endParaRPr>
          </a:p>
        </p:txBody>
      </p:sp>
      <p:sp>
        <p:nvSpPr>
          <p:cNvPr id="404" name="Google Shape;404;p42"/>
          <p:cNvSpPr txBox="1"/>
          <p:nvPr/>
        </p:nvSpPr>
        <p:spPr>
          <a:xfrm>
            <a:off x="4004575" y="1576075"/>
            <a:ext cx="3081900" cy="4026000"/>
          </a:xfrm>
          <a:prstGeom prst="rect">
            <a:avLst/>
          </a:prstGeom>
          <a:noFill/>
          <a:ln>
            <a:noFill/>
          </a:ln>
        </p:spPr>
        <p:txBody>
          <a:bodyPr anchorCtr="0" anchor="t" bIns="0" lIns="0" spcFirstLastPara="1" rIns="0" wrap="square" tIns="12700">
            <a:noAutofit/>
          </a:bodyPr>
          <a:lstStyle/>
          <a:p>
            <a:pPr indent="0" lvl="0" marL="12700" marR="5080" rtl="0" algn="l">
              <a:spcBef>
                <a:spcPts val="0"/>
              </a:spcBef>
              <a:spcAft>
                <a:spcPts val="0"/>
              </a:spcAft>
              <a:buClr>
                <a:schemeClr val="dk1"/>
              </a:buClr>
              <a:buSzPts val="1100"/>
              <a:buFont typeface="Arial"/>
              <a:buNone/>
            </a:pPr>
            <a:r>
              <a:rPr b="1" lang="en" sz="1250">
                <a:solidFill>
                  <a:schemeClr val="hlink"/>
                </a:solidFill>
                <a:latin typeface="Montserrat"/>
                <a:ea typeface="Montserrat"/>
                <a:cs typeface="Montserrat"/>
                <a:sym typeface="Montserrat"/>
              </a:rPr>
              <a:t>Communication: </a:t>
            </a:r>
            <a:endParaRPr b="1" sz="1250">
              <a:solidFill>
                <a:schemeClr val="hlink"/>
              </a:solidFill>
              <a:latin typeface="Montserrat"/>
              <a:ea typeface="Montserrat"/>
              <a:cs typeface="Montserrat"/>
              <a:sym typeface="Montserrat"/>
            </a:endParaRPr>
          </a:p>
          <a:p>
            <a:pPr indent="0" lvl="0" marL="12700" marR="5080" rtl="0" algn="l">
              <a:spcBef>
                <a:spcPts val="0"/>
              </a:spcBef>
              <a:spcAft>
                <a:spcPts val="0"/>
              </a:spcAft>
              <a:buClr>
                <a:schemeClr val="dk1"/>
              </a:buClr>
              <a:buSzPts val="1100"/>
              <a:buFont typeface="Arial"/>
              <a:buNone/>
            </a:pPr>
            <a:r>
              <a:rPr lang="en" sz="1250">
                <a:solidFill>
                  <a:schemeClr val="hlink"/>
                </a:solidFill>
                <a:latin typeface="Montserrat"/>
                <a:ea typeface="Montserrat"/>
                <a:cs typeface="Montserrat"/>
                <a:sym typeface="Montserrat"/>
              </a:rPr>
              <a:t>Communicating your needs to your partner is crucial!  Where does it feel good, what position, depth, speed - what do you need in order to be pain-free? Explore to find what feels good again and let your partner know.</a:t>
            </a:r>
            <a:endParaRPr sz="1250">
              <a:solidFill>
                <a:schemeClr val="hlink"/>
              </a:solidFill>
              <a:latin typeface="Montserrat"/>
              <a:ea typeface="Montserrat"/>
              <a:cs typeface="Montserrat"/>
              <a:sym typeface="Montserrat"/>
            </a:endParaRPr>
          </a:p>
          <a:p>
            <a:pPr indent="0" lvl="0" marL="12700" marR="5080" rtl="0" algn="l">
              <a:spcBef>
                <a:spcPts val="0"/>
              </a:spcBef>
              <a:spcAft>
                <a:spcPts val="0"/>
              </a:spcAft>
              <a:buClr>
                <a:schemeClr val="dk1"/>
              </a:buClr>
              <a:buSzPts val="1100"/>
              <a:buFont typeface="Arial"/>
              <a:buNone/>
            </a:pPr>
            <a:r>
              <a:t/>
            </a:r>
            <a:endParaRPr sz="1250">
              <a:solidFill>
                <a:schemeClr val="dk1"/>
              </a:solidFill>
              <a:latin typeface="Montserrat"/>
              <a:ea typeface="Montserrat"/>
              <a:cs typeface="Montserrat"/>
              <a:sym typeface="Montserrat"/>
            </a:endParaRPr>
          </a:p>
          <a:p>
            <a:pPr indent="0" lvl="0" marL="0" rtl="0" algn="l">
              <a:lnSpc>
                <a:spcPct val="100000"/>
              </a:lnSpc>
              <a:spcBef>
                <a:spcPts val="0"/>
              </a:spcBef>
              <a:spcAft>
                <a:spcPts val="0"/>
              </a:spcAft>
              <a:buClr>
                <a:schemeClr val="dk1"/>
              </a:buClr>
              <a:buSzPts val="1100"/>
              <a:buFont typeface="Arial"/>
              <a:buNone/>
            </a:pPr>
            <a:r>
              <a:rPr lang="en" sz="1250">
                <a:solidFill>
                  <a:schemeClr val="dk1"/>
                </a:solidFill>
                <a:latin typeface="Montserrat"/>
                <a:ea typeface="Montserrat"/>
                <a:cs typeface="Montserrat"/>
                <a:sym typeface="Montserrat"/>
              </a:rPr>
              <a:t>Foreplay is for EVERYONE. </a:t>
            </a:r>
            <a:r>
              <a:rPr lang="en" sz="1250">
                <a:solidFill>
                  <a:schemeClr val="dk1"/>
                </a:solidFill>
                <a:latin typeface="Montserrat"/>
                <a:ea typeface="Montserrat"/>
                <a:cs typeface="Montserrat"/>
                <a:sym typeface="Montserrat"/>
              </a:rPr>
              <a:t>Foreplay should be a regular component of our sexual routine in any case and often it is overlooked as a necessary aspect of our sexual encounters, thus it can be an important missing component in those experiencing painful or uncomfortable sex. </a:t>
            </a:r>
            <a:endParaRPr sz="1250">
              <a:solidFill>
                <a:schemeClr val="dk1"/>
              </a:solidFill>
              <a:latin typeface="Montserrat"/>
              <a:ea typeface="Montserrat"/>
              <a:cs typeface="Montserrat"/>
              <a:sym typeface="Montserrat"/>
            </a:endParaRPr>
          </a:p>
          <a:p>
            <a:pPr indent="-307975" lvl="0" marL="457200" rtl="0" algn="l">
              <a:lnSpc>
                <a:spcPct val="100000"/>
              </a:lnSpc>
              <a:spcBef>
                <a:spcPts val="0"/>
              </a:spcBef>
              <a:spcAft>
                <a:spcPts val="0"/>
              </a:spcAft>
              <a:buClr>
                <a:schemeClr val="dk1"/>
              </a:buClr>
              <a:buSzPts val="1250"/>
              <a:buFont typeface="Montserrat"/>
              <a:buChar char="●"/>
            </a:pPr>
            <a:r>
              <a:rPr lang="en" sz="1250">
                <a:solidFill>
                  <a:schemeClr val="dk1"/>
                </a:solidFill>
                <a:latin typeface="Montserrat"/>
                <a:ea typeface="Montserrat"/>
                <a:cs typeface="Montserrat"/>
                <a:sym typeface="Montserrat"/>
              </a:rPr>
              <a:t>Gentle foreplay helps to increase vaginal lubrication and facilitates blood flow into the pelvic floor muscles. This allows for increased mobility of the tissues with less friction, which decreases the likelihood of experiencing pain or discomfort. </a:t>
            </a:r>
            <a:endParaRPr sz="1250">
              <a:solidFill>
                <a:schemeClr val="dk1"/>
              </a:solidFill>
              <a:latin typeface="Montserrat"/>
              <a:ea typeface="Montserrat"/>
              <a:cs typeface="Montserrat"/>
              <a:sym typeface="Montserrat"/>
            </a:endParaRPr>
          </a:p>
          <a:p>
            <a:pPr indent="-307975" lvl="0" marL="457200" rtl="0" algn="l">
              <a:lnSpc>
                <a:spcPct val="100000"/>
              </a:lnSpc>
              <a:spcBef>
                <a:spcPts val="0"/>
              </a:spcBef>
              <a:spcAft>
                <a:spcPts val="0"/>
              </a:spcAft>
              <a:buClr>
                <a:schemeClr val="dk1"/>
              </a:buClr>
              <a:buSzPts val="1250"/>
              <a:buFont typeface="Montserrat"/>
              <a:buChar char="●"/>
            </a:pPr>
            <a:r>
              <a:rPr lang="en" sz="1250">
                <a:solidFill>
                  <a:schemeClr val="dk1"/>
                </a:solidFill>
                <a:latin typeface="Montserrat"/>
                <a:ea typeface="Montserrat"/>
                <a:cs typeface="Montserrat"/>
                <a:sym typeface="Montserrat"/>
              </a:rPr>
              <a:t>Don’t forget the use of toys to increase arousal and increase sexual response/pleasure</a:t>
            </a:r>
            <a:endParaRPr sz="1250">
              <a:solidFill>
                <a:schemeClr val="dk1"/>
              </a:solidFill>
              <a:latin typeface="Montserrat"/>
              <a:ea typeface="Montserrat"/>
              <a:cs typeface="Montserrat"/>
              <a:sym typeface="Montserrat"/>
            </a:endParaRPr>
          </a:p>
          <a:p>
            <a:pPr indent="0" lvl="0" marL="12700" marR="5080" rtl="0" algn="l">
              <a:lnSpc>
                <a:spcPct val="100000"/>
              </a:lnSpc>
              <a:spcBef>
                <a:spcPts val="0"/>
              </a:spcBef>
              <a:spcAft>
                <a:spcPts val="0"/>
              </a:spcAft>
              <a:buNone/>
            </a:pPr>
            <a:r>
              <a:t/>
            </a:r>
            <a:endParaRPr sz="1250">
              <a:solidFill>
                <a:srgbClr val="232323"/>
              </a:solidFill>
              <a:latin typeface="Montserrat"/>
              <a:ea typeface="Montserrat"/>
              <a:cs typeface="Montserrat"/>
              <a:sym typeface="Montserrat"/>
            </a:endParaRPr>
          </a:p>
        </p:txBody>
      </p:sp>
      <p:pic>
        <p:nvPicPr>
          <p:cNvPr id="405" name="Google Shape;405;p42"/>
          <p:cNvPicPr preferRelativeResize="0"/>
          <p:nvPr/>
        </p:nvPicPr>
        <p:blipFill>
          <a:blip r:embed="rId4">
            <a:alphaModFix/>
          </a:blip>
          <a:stretch>
            <a:fillRect/>
          </a:stretch>
        </p:blipFill>
        <p:spPr>
          <a:xfrm>
            <a:off x="175050" y="9521028"/>
            <a:ext cx="434550" cy="434550"/>
          </a:xfrm>
          <a:prstGeom prst="rect">
            <a:avLst/>
          </a:prstGeom>
          <a:noFill/>
          <a:ln>
            <a:noFill/>
          </a:ln>
        </p:spPr>
      </p:pic>
      <p:sp>
        <p:nvSpPr>
          <p:cNvPr id="406" name="Google Shape;406;p42"/>
          <p:cNvSpPr txBox="1"/>
          <p:nvPr/>
        </p:nvSpPr>
        <p:spPr>
          <a:xfrm>
            <a:off x="624950" y="9556750"/>
            <a:ext cx="5079300" cy="388500"/>
          </a:xfrm>
          <a:prstGeom prst="rect">
            <a:avLst/>
          </a:prstGeom>
          <a:noFill/>
          <a:ln>
            <a:noFill/>
          </a:ln>
        </p:spPr>
        <p:txBody>
          <a:bodyPr anchorCtr="0" anchor="t" bIns="91425" lIns="91425" spcFirstLastPara="1" rIns="91425" wrap="square" tIns="91425">
            <a:noAutofit/>
          </a:bodyPr>
          <a:lstStyle/>
          <a:p>
            <a:pPr indent="0" lvl="0" marL="12700" rtl="0" algn="l">
              <a:spcBef>
                <a:spcPts val="0"/>
              </a:spcBef>
              <a:spcAft>
                <a:spcPts val="0"/>
              </a:spcAft>
              <a:buClr>
                <a:schemeClr val="dk1"/>
              </a:buClr>
              <a:buSzPts val="1100"/>
              <a:buFont typeface="Arial"/>
              <a:buNone/>
            </a:pPr>
            <a:r>
              <a:rPr lang="en" sz="1000">
                <a:solidFill>
                  <a:schemeClr val="hlink"/>
                </a:solidFill>
                <a:latin typeface="Roboto"/>
                <a:ea typeface="Roboto"/>
                <a:cs typeface="Roboto"/>
                <a:sym typeface="Roboto"/>
              </a:rPr>
              <a:t>©  Body Harmony Physical Therapy, PLLC (2021) - All Rights Reserved</a:t>
            </a:r>
            <a:endParaRPr sz="1000">
              <a:solidFill>
                <a:schemeClr val="dk1"/>
              </a:solidFill>
              <a:latin typeface="Roboto"/>
              <a:ea typeface="Roboto"/>
              <a:cs typeface="Roboto"/>
              <a:sym typeface="Roboto"/>
            </a:endParaRPr>
          </a:p>
          <a:p>
            <a:pPr indent="0" lvl="0" marL="12700" rtl="0" algn="l">
              <a:spcBef>
                <a:spcPts val="0"/>
              </a:spcBef>
              <a:spcAft>
                <a:spcPts val="0"/>
              </a:spcAft>
              <a:buNone/>
            </a:pPr>
            <a:r>
              <a:t/>
            </a:r>
            <a:endParaRPr sz="1000">
              <a:solidFill>
                <a:schemeClr val="hlink"/>
              </a:solidFill>
              <a:latin typeface="Roboto"/>
              <a:ea typeface="Roboto"/>
              <a:cs typeface="Roboto"/>
              <a:sym typeface="Roboto"/>
            </a:endParaRPr>
          </a:p>
        </p:txBody>
      </p:sp>
      <p:pic>
        <p:nvPicPr>
          <p:cNvPr id="407" name="Google Shape;407;p42"/>
          <p:cNvPicPr preferRelativeResize="0"/>
          <p:nvPr/>
        </p:nvPicPr>
        <p:blipFill>
          <a:blip r:embed="rId5">
            <a:alphaModFix/>
          </a:blip>
          <a:stretch>
            <a:fillRect/>
          </a:stretch>
        </p:blipFill>
        <p:spPr>
          <a:xfrm>
            <a:off x="5704192" y="7300775"/>
            <a:ext cx="2068212" cy="2757626"/>
          </a:xfrm>
          <a:prstGeom prst="rect">
            <a:avLst/>
          </a:prstGeom>
          <a:noFill/>
          <a:ln>
            <a:noFill/>
          </a:ln>
        </p:spPr>
      </p:pic>
      <p:sp>
        <p:nvSpPr>
          <p:cNvPr id="408" name="Google Shape;408;p42"/>
          <p:cNvSpPr/>
          <p:nvPr/>
        </p:nvSpPr>
        <p:spPr>
          <a:xfrm>
            <a:off x="5589900" y="7242076"/>
            <a:ext cx="434796" cy="434797"/>
          </a:xfrm>
          <a:custGeom>
            <a:rect b="b" l="l" r="r" t="t"/>
            <a:pathLst>
              <a:path extrusionOk="0" h="548640" w="548639">
                <a:moveTo>
                  <a:pt x="274319" y="548640"/>
                </a:moveTo>
                <a:lnTo>
                  <a:pt x="323628" y="544220"/>
                </a:lnTo>
                <a:lnTo>
                  <a:pt x="370037" y="531477"/>
                </a:lnTo>
                <a:lnTo>
                  <a:pt x="412772" y="511186"/>
                </a:lnTo>
                <a:lnTo>
                  <a:pt x="451059" y="484121"/>
                </a:lnTo>
                <a:lnTo>
                  <a:pt x="484121" y="451059"/>
                </a:lnTo>
                <a:lnTo>
                  <a:pt x="511186" y="412772"/>
                </a:lnTo>
                <a:lnTo>
                  <a:pt x="531477" y="370037"/>
                </a:lnTo>
                <a:lnTo>
                  <a:pt x="544220" y="323628"/>
                </a:lnTo>
                <a:lnTo>
                  <a:pt x="548640" y="274320"/>
                </a:lnTo>
                <a:lnTo>
                  <a:pt x="544220" y="225011"/>
                </a:lnTo>
                <a:lnTo>
                  <a:pt x="531477" y="178602"/>
                </a:lnTo>
                <a:lnTo>
                  <a:pt x="511186" y="135867"/>
                </a:lnTo>
                <a:lnTo>
                  <a:pt x="484121" y="97580"/>
                </a:lnTo>
                <a:lnTo>
                  <a:pt x="451059" y="64518"/>
                </a:lnTo>
                <a:lnTo>
                  <a:pt x="412772" y="37453"/>
                </a:lnTo>
                <a:lnTo>
                  <a:pt x="370037" y="17162"/>
                </a:lnTo>
                <a:lnTo>
                  <a:pt x="323628" y="4419"/>
                </a:lnTo>
                <a:lnTo>
                  <a:pt x="274319" y="0"/>
                </a:lnTo>
                <a:lnTo>
                  <a:pt x="225011" y="4419"/>
                </a:lnTo>
                <a:lnTo>
                  <a:pt x="178602" y="17162"/>
                </a:lnTo>
                <a:lnTo>
                  <a:pt x="135867" y="37453"/>
                </a:lnTo>
                <a:lnTo>
                  <a:pt x="97580" y="64518"/>
                </a:lnTo>
                <a:lnTo>
                  <a:pt x="64518" y="97580"/>
                </a:lnTo>
                <a:lnTo>
                  <a:pt x="37453" y="135867"/>
                </a:lnTo>
                <a:lnTo>
                  <a:pt x="17162" y="178602"/>
                </a:lnTo>
                <a:lnTo>
                  <a:pt x="4419" y="225011"/>
                </a:lnTo>
                <a:lnTo>
                  <a:pt x="0" y="274320"/>
                </a:lnTo>
                <a:lnTo>
                  <a:pt x="4419" y="323628"/>
                </a:lnTo>
                <a:lnTo>
                  <a:pt x="17162" y="370037"/>
                </a:lnTo>
                <a:lnTo>
                  <a:pt x="37453" y="412772"/>
                </a:lnTo>
                <a:lnTo>
                  <a:pt x="64518" y="451059"/>
                </a:lnTo>
                <a:lnTo>
                  <a:pt x="97580" y="484121"/>
                </a:lnTo>
                <a:lnTo>
                  <a:pt x="135867" y="511186"/>
                </a:lnTo>
                <a:lnTo>
                  <a:pt x="178602" y="531477"/>
                </a:lnTo>
                <a:lnTo>
                  <a:pt x="225011" y="544220"/>
                </a:lnTo>
                <a:lnTo>
                  <a:pt x="274319" y="548640"/>
                </a:lnTo>
                <a:close/>
              </a:path>
            </a:pathLst>
          </a:custGeom>
          <a:noFill/>
          <a:ln cap="flat" cmpd="sng" w="38100">
            <a:solidFill>
              <a:srgbClr val="FFD966"/>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09" name="Google Shape;409;p42"/>
          <p:cNvSpPr/>
          <p:nvPr/>
        </p:nvSpPr>
        <p:spPr>
          <a:xfrm>
            <a:off x="5319725" y="7102875"/>
            <a:ext cx="187200" cy="139200"/>
          </a:xfrm>
          <a:prstGeom prst="ellipse">
            <a:avLst/>
          </a:prstGeom>
          <a:solidFill>
            <a:srgbClr val="FFD966"/>
          </a:solidFill>
          <a:ln cap="flat" cmpd="sng" w="9525">
            <a:solidFill>
              <a:srgbClr val="FFD9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 name="Google Shape;410;p42"/>
          <p:cNvSpPr txBox="1"/>
          <p:nvPr/>
        </p:nvSpPr>
        <p:spPr>
          <a:xfrm>
            <a:off x="3776713" y="7501700"/>
            <a:ext cx="1440600" cy="1351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134F5C"/>
                </a:solidFill>
                <a:latin typeface="Indie Flower"/>
                <a:ea typeface="Indie Flower"/>
                <a:cs typeface="Indie Flower"/>
                <a:sym typeface="Indie Flower"/>
              </a:rPr>
              <a:t>Check out pg 36 for products and other resources we love.</a:t>
            </a:r>
            <a:endParaRPr>
              <a:solidFill>
                <a:srgbClr val="134F5C"/>
              </a:solidFill>
              <a:latin typeface="Indie Flower"/>
              <a:ea typeface="Indie Flower"/>
              <a:cs typeface="Indie Flower"/>
              <a:sym typeface="Indie Flowe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4" name="Shape 414"/>
        <p:cNvGrpSpPr/>
        <p:nvPr/>
      </p:nvGrpSpPr>
      <p:grpSpPr>
        <a:xfrm>
          <a:off x="0" y="0"/>
          <a:ext cx="0" cy="0"/>
          <a:chOff x="0" y="0"/>
          <a:chExt cx="0" cy="0"/>
        </a:xfrm>
      </p:grpSpPr>
      <p:pic>
        <p:nvPicPr>
          <p:cNvPr id="415" name="Google Shape;415;p43"/>
          <p:cNvPicPr preferRelativeResize="0"/>
          <p:nvPr/>
        </p:nvPicPr>
        <p:blipFill>
          <a:blip r:embed="rId3">
            <a:alphaModFix/>
          </a:blip>
          <a:stretch>
            <a:fillRect/>
          </a:stretch>
        </p:blipFill>
        <p:spPr>
          <a:xfrm>
            <a:off x="0" y="0"/>
            <a:ext cx="7772402" cy="5181601"/>
          </a:xfrm>
          <a:prstGeom prst="rect">
            <a:avLst/>
          </a:prstGeom>
          <a:noFill/>
          <a:ln>
            <a:noFill/>
          </a:ln>
        </p:spPr>
      </p:pic>
      <p:sp>
        <p:nvSpPr>
          <p:cNvPr id="416" name="Google Shape;416;p43"/>
          <p:cNvSpPr txBox="1"/>
          <p:nvPr/>
        </p:nvSpPr>
        <p:spPr>
          <a:xfrm>
            <a:off x="7238997" y="9622225"/>
            <a:ext cx="153000" cy="147300"/>
          </a:xfrm>
          <a:prstGeom prst="rect">
            <a:avLst/>
          </a:prstGeom>
          <a:noFill/>
          <a:ln>
            <a:noFill/>
          </a:ln>
        </p:spPr>
        <p:txBody>
          <a:bodyPr anchorCtr="0" anchor="t" bIns="0" lIns="0" spcFirstLastPara="1" rIns="0" wrap="square" tIns="12700">
            <a:noAutofit/>
          </a:bodyPr>
          <a:lstStyle/>
          <a:p>
            <a:pPr indent="0" lvl="0" marL="12700" marR="0" rtl="0" algn="l">
              <a:lnSpc>
                <a:spcPct val="100000"/>
              </a:lnSpc>
              <a:spcBef>
                <a:spcPts val="0"/>
              </a:spcBef>
              <a:spcAft>
                <a:spcPts val="0"/>
              </a:spcAft>
              <a:buNone/>
            </a:pPr>
            <a:r>
              <a:rPr lang="en" sz="800">
                <a:solidFill>
                  <a:schemeClr val="dk1"/>
                </a:solidFill>
                <a:latin typeface="Avenir"/>
                <a:ea typeface="Avenir"/>
                <a:cs typeface="Avenir"/>
                <a:sym typeface="Avenir"/>
              </a:rPr>
              <a:t>25</a:t>
            </a:r>
            <a:endParaRPr sz="800">
              <a:solidFill>
                <a:schemeClr val="dk1"/>
              </a:solidFill>
              <a:latin typeface="Avenir"/>
              <a:ea typeface="Avenir"/>
              <a:cs typeface="Avenir"/>
              <a:sym typeface="Avenir"/>
            </a:endParaRPr>
          </a:p>
        </p:txBody>
      </p:sp>
      <p:sp>
        <p:nvSpPr>
          <p:cNvPr id="417" name="Google Shape;417;p43"/>
          <p:cNvSpPr/>
          <p:nvPr/>
        </p:nvSpPr>
        <p:spPr>
          <a:xfrm>
            <a:off x="856616" y="4743700"/>
            <a:ext cx="6059170" cy="4881880"/>
          </a:xfrm>
          <a:custGeom>
            <a:rect b="b" l="l" r="r" t="t"/>
            <a:pathLst>
              <a:path extrusionOk="0" h="4881880" w="6059170">
                <a:moveTo>
                  <a:pt x="0" y="4881880"/>
                </a:moveTo>
                <a:lnTo>
                  <a:pt x="6058916" y="4881880"/>
                </a:lnTo>
                <a:lnTo>
                  <a:pt x="6058916" y="0"/>
                </a:lnTo>
                <a:lnTo>
                  <a:pt x="0" y="0"/>
                </a:lnTo>
                <a:lnTo>
                  <a:pt x="0" y="488188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18" name="Google Shape;418;p43"/>
          <p:cNvSpPr txBox="1"/>
          <p:nvPr/>
        </p:nvSpPr>
        <p:spPr>
          <a:xfrm>
            <a:off x="856766" y="4743700"/>
            <a:ext cx="6059100" cy="4557900"/>
          </a:xfrm>
          <a:prstGeom prst="rect">
            <a:avLst/>
          </a:prstGeom>
          <a:noFill/>
          <a:ln cap="flat" cmpd="sng" w="12700">
            <a:solidFill>
              <a:srgbClr val="93C47D"/>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None/>
            </a:pPr>
            <a:r>
              <a:t/>
            </a:r>
            <a:endParaRPr sz="1600">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None/>
            </a:pPr>
            <a:r>
              <a:t/>
            </a:r>
            <a:endParaRPr sz="1600">
              <a:solidFill>
                <a:schemeClr val="dk1"/>
              </a:solidFill>
              <a:latin typeface="Times New Roman"/>
              <a:ea typeface="Times New Roman"/>
              <a:cs typeface="Times New Roman"/>
              <a:sym typeface="Times New Roman"/>
            </a:endParaRPr>
          </a:p>
          <a:p>
            <a:pPr indent="0" lvl="0" marL="0" marR="0" rtl="0" algn="ctr">
              <a:lnSpc>
                <a:spcPct val="100000"/>
              </a:lnSpc>
              <a:spcBef>
                <a:spcPts val="0"/>
              </a:spcBef>
              <a:spcAft>
                <a:spcPts val="0"/>
              </a:spcAft>
              <a:buNone/>
            </a:pPr>
            <a:r>
              <a:t/>
            </a:r>
            <a:endParaRPr sz="1600">
              <a:solidFill>
                <a:schemeClr val="dk1"/>
              </a:solidFill>
              <a:latin typeface="Times New Roman"/>
              <a:ea typeface="Times New Roman"/>
              <a:cs typeface="Times New Roman"/>
              <a:sym typeface="Times New Roman"/>
            </a:endParaRPr>
          </a:p>
          <a:p>
            <a:pPr indent="0" lvl="0" marL="17145" marR="0" rtl="0" algn="ctr">
              <a:lnSpc>
                <a:spcPct val="100000"/>
              </a:lnSpc>
              <a:spcBef>
                <a:spcPts val="1215"/>
              </a:spcBef>
              <a:spcAft>
                <a:spcPts val="0"/>
              </a:spcAft>
              <a:buNone/>
            </a:pPr>
            <a:r>
              <a:rPr lang="en" sz="1400">
                <a:solidFill>
                  <a:srgbClr val="232323"/>
                </a:solidFill>
                <a:latin typeface="Roboto"/>
                <a:ea typeface="Roboto"/>
                <a:cs typeface="Roboto"/>
                <a:sym typeface="Roboto"/>
              </a:rPr>
              <a:t>CHAPTER 0</a:t>
            </a:r>
            <a:r>
              <a:rPr lang="en">
                <a:solidFill>
                  <a:srgbClr val="232323"/>
                </a:solidFill>
                <a:latin typeface="Roboto"/>
                <a:ea typeface="Roboto"/>
                <a:cs typeface="Roboto"/>
                <a:sym typeface="Roboto"/>
              </a:rPr>
              <a:t>7</a:t>
            </a:r>
            <a:endParaRPr sz="1400">
              <a:solidFill>
                <a:schemeClr val="dk1"/>
              </a:solidFill>
              <a:latin typeface="Roboto"/>
              <a:ea typeface="Roboto"/>
              <a:cs typeface="Roboto"/>
              <a:sym typeface="Roboto"/>
            </a:endParaRPr>
          </a:p>
          <a:p>
            <a:pPr indent="0" lvl="0" marL="0" marR="0" rtl="0" algn="ctr">
              <a:lnSpc>
                <a:spcPct val="100000"/>
              </a:lnSpc>
              <a:spcBef>
                <a:spcPts val="40"/>
              </a:spcBef>
              <a:spcAft>
                <a:spcPts val="0"/>
              </a:spcAft>
              <a:buNone/>
            </a:pPr>
            <a:r>
              <a:t/>
            </a:r>
            <a:endParaRPr sz="1450">
              <a:solidFill>
                <a:schemeClr val="dk1"/>
              </a:solidFill>
              <a:latin typeface="Times New Roman"/>
              <a:ea typeface="Times New Roman"/>
              <a:cs typeface="Times New Roman"/>
              <a:sym typeface="Times New Roman"/>
            </a:endParaRPr>
          </a:p>
          <a:p>
            <a:pPr indent="0" lvl="0" marL="0" rtl="0" algn="ctr">
              <a:spcBef>
                <a:spcPts val="0"/>
              </a:spcBef>
              <a:spcAft>
                <a:spcPts val="0"/>
              </a:spcAft>
              <a:buNone/>
            </a:pPr>
            <a:r>
              <a:rPr lang="en" sz="6500">
                <a:solidFill>
                  <a:srgbClr val="93C47D"/>
                </a:solidFill>
                <a:latin typeface="Roboto"/>
                <a:ea typeface="Roboto"/>
                <a:cs typeface="Roboto"/>
                <a:sym typeface="Roboto"/>
              </a:rPr>
              <a:t>The Role of Nutrition</a:t>
            </a:r>
            <a:endParaRPr sz="1200">
              <a:solidFill>
                <a:schemeClr val="dk1"/>
              </a:solidFill>
              <a:latin typeface="Roboto"/>
              <a:ea typeface="Roboto"/>
              <a:cs typeface="Roboto"/>
              <a:sym typeface="Roboto"/>
            </a:endParaRPr>
          </a:p>
        </p:txBody>
      </p:sp>
      <p:pic>
        <p:nvPicPr>
          <p:cNvPr id="419" name="Google Shape;419;p43"/>
          <p:cNvPicPr preferRelativeResize="0"/>
          <p:nvPr/>
        </p:nvPicPr>
        <p:blipFill>
          <a:blip r:embed="rId4">
            <a:alphaModFix/>
          </a:blip>
          <a:stretch>
            <a:fillRect/>
          </a:stretch>
        </p:blipFill>
        <p:spPr>
          <a:xfrm>
            <a:off x="175050" y="9521028"/>
            <a:ext cx="434550" cy="434550"/>
          </a:xfrm>
          <a:prstGeom prst="rect">
            <a:avLst/>
          </a:prstGeom>
          <a:noFill/>
          <a:ln>
            <a:noFill/>
          </a:ln>
        </p:spPr>
      </p:pic>
      <p:sp>
        <p:nvSpPr>
          <p:cNvPr id="420" name="Google Shape;420;p43"/>
          <p:cNvSpPr txBox="1"/>
          <p:nvPr/>
        </p:nvSpPr>
        <p:spPr>
          <a:xfrm>
            <a:off x="609600" y="9622225"/>
            <a:ext cx="4501200" cy="329400"/>
          </a:xfrm>
          <a:prstGeom prst="rect">
            <a:avLst/>
          </a:prstGeom>
          <a:noFill/>
          <a:ln>
            <a:noFill/>
          </a:ln>
        </p:spPr>
        <p:txBody>
          <a:bodyPr anchorCtr="0" anchor="t" bIns="91425" lIns="91425" spcFirstLastPara="1" rIns="91425" wrap="square" tIns="91425">
            <a:noAutofit/>
          </a:bodyPr>
          <a:lstStyle/>
          <a:p>
            <a:pPr indent="0" lvl="0" marL="12700" rtl="0" algn="l">
              <a:spcBef>
                <a:spcPts val="0"/>
              </a:spcBef>
              <a:spcAft>
                <a:spcPts val="0"/>
              </a:spcAft>
              <a:buClr>
                <a:schemeClr val="dk1"/>
              </a:buClr>
              <a:buSzPts val="1100"/>
              <a:buFont typeface="Arial"/>
              <a:buNone/>
            </a:pPr>
            <a:r>
              <a:rPr lang="en" sz="1000">
                <a:solidFill>
                  <a:schemeClr val="hlink"/>
                </a:solidFill>
                <a:latin typeface="Roboto"/>
                <a:ea typeface="Roboto"/>
                <a:cs typeface="Roboto"/>
                <a:sym typeface="Roboto"/>
              </a:rPr>
              <a:t>©  Body Harmony Physical Therapy, PLLC (2021) - All Rights Reserved</a:t>
            </a:r>
            <a:endParaRPr sz="1000">
              <a:solidFill>
                <a:schemeClr val="dk1"/>
              </a:solidFill>
              <a:latin typeface="Roboto"/>
              <a:ea typeface="Roboto"/>
              <a:cs typeface="Roboto"/>
              <a:sym typeface="Roboto"/>
            </a:endParaRPr>
          </a:p>
          <a:p>
            <a:pPr indent="0" lvl="0" marL="12700" rtl="0" algn="l">
              <a:spcBef>
                <a:spcPts val="0"/>
              </a:spcBef>
              <a:spcAft>
                <a:spcPts val="0"/>
              </a:spcAft>
              <a:buNone/>
            </a:pPr>
            <a:r>
              <a:t/>
            </a:r>
            <a:endParaRPr sz="1000">
              <a:solidFill>
                <a:schemeClr val="hlink"/>
              </a:solidFill>
              <a:latin typeface="Roboto"/>
              <a:ea typeface="Roboto"/>
              <a:cs typeface="Roboto"/>
              <a:sym typeface="Roboto"/>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424" name="Shape 424"/>
        <p:cNvGrpSpPr/>
        <p:nvPr/>
      </p:nvGrpSpPr>
      <p:grpSpPr>
        <a:xfrm>
          <a:off x="0" y="0"/>
          <a:ext cx="0" cy="0"/>
          <a:chOff x="0" y="0"/>
          <a:chExt cx="0" cy="0"/>
        </a:xfrm>
      </p:grpSpPr>
      <p:sp>
        <p:nvSpPr>
          <p:cNvPr id="425" name="Google Shape;425;p44"/>
          <p:cNvSpPr/>
          <p:nvPr/>
        </p:nvSpPr>
        <p:spPr>
          <a:xfrm>
            <a:off x="0" y="0"/>
            <a:ext cx="6462300" cy="1351800"/>
          </a:xfrm>
          <a:prstGeom prst="rect">
            <a:avLst/>
          </a:prstGeom>
          <a:solidFill>
            <a:srgbClr val="134F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134F5C"/>
              </a:solidFill>
            </a:endParaRPr>
          </a:p>
        </p:txBody>
      </p:sp>
      <p:sp>
        <p:nvSpPr>
          <p:cNvPr id="426" name="Google Shape;426;p44"/>
          <p:cNvSpPr/>
          <p:nvPr/>
        </p:nvSpPr>
        <p:spPr>
          <a:xfrm>
            <a:off x="410819" y="9556750"/>
            <a:ext cx="2358390" cy="0"/>
          </a:xfrm>
          <a:custGeom>
            <a:rect b="b" l="l" r="r" t="t"/>
            <a:pathLst>
              <a:path extrusionOk="0" h="120000" w="2358390">
                <a:moveTo>
                  <a:pt x="0" y="0"/>
                </a:moveTo>
                <a:lnTo>
                  <a:pt x="2357780" y="0"/>
                </a:lnTo>
              </a:path>
            </a:pathLst>
          </a:custGeom>
          <a:noFill/>
          <a:ln cap="flat" cmpd="sng" w="12700">
            <a:solidFill>
              <a:srgbClr val="EFEFE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27" name="Google Shape;427;p44"/>
          <p:cNvSpPr txBox="1"/>
          <p:nvPr/>
        </p:nvSpPr>
        <p:spPr>
          <a:xfrm>
            <a:off x="7320129" y="9634931"/>
            <a:ext cx="59100" cy="1392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None/>
            </a:pPr>
            <a:r>
              <a:rPr lang="en" sz="800">
                <a:solidFill>
                  <a:schemeClr val="dk1"/>
                </a:solidFill>
                <a:latin typeface="Avenir"/>
                <a:ea typeface="Avenir"/>
                <a:cs typeface="Avenir"/>
                <a:sym typeface="Avenir"/>
              </a:rPr>
              <a:t>5</a:t>
            </a:r>
            <a:endParaRPr sz="800">
              <a:solidFill>
                <a:schemeClr val="dk1"/>
              </a:solidFill>
              <a:latin typeface="Avenir"/>
              <a:ea typeface="Avenir"/>
              <a:cs typeface="Avenir"/>
              <a:sym typeface="Avenir"/>
            </a:endParaRPr>
          </a:p>
        </p:txBody>
      </p:sp>
      <p:sp>
        <p:nvSpPr>
          <p:cNvPr id="428" name="Google Shape;428;p44"/>
          <p:cNvSpPr/>
          <p:nvPr/>
        </p:nvSpPr>
        <p:spPr>
          <a:xfrm>
            <a:off x="25848" y="7529071"/>
            <a:ext cx="3556500" cy="16914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29" name="Google Shape;429;p44"/>
          <p:cNvSpPr/>
          <p:nvPr/>
        </p:nvSpPr>
        <p:spPr>
          <a:xfrm>
            <a:off x="4287925" y="5578025"/>
            <a:ext cx="3327527" cy="4443984"/>
          </a:xfrm>
          <a:custGeom>
            <a:rect b="b" l="l" r="r" t="t"/>
            <a:pathLst>
              <a:path extrusionOk="0" h="3086100" w="5003800">
                <a:moveTo>
                  <a:pt x="0" y="3086100"/>
                </a:moveTo>
                <a:lnTo>
                  <a:pt x="5003800" y="3086100"/>
                </a:lnTo>
                <a:lnTo>
                  <a:pt x="5003800" y="0"/>
                </a:lnTo>
                <a:lnTo>
                  <a:pt x="0" y="0"/>
                </a:lnTo>
                <a:lnTo>
                  <a:pt x="0" y="3086100"/>
                </a:lnTo>
                <a:close/>
              </a:path>
            </a:pathLst>
          </a:custGeom>
          <a:solidFill>
            <a:srgbClr val="A64D79"/>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30" name="Google Shape;430;p44"/>
          <p:cNvSpPr txBox="1"/>
          <p:nvPr/>
        </p:nvSpPr>
        <p:spPr>
          <a:xfrm>
            <a:off x="609600" y="1615850"/>
            <a:ext cx="3276600" cy="4524300"/>
          </a:xfrm>
          <a:prstGeom prst="rect">
            <a:avLst/>
          </a:prstGeom>
          <a:noFill/>
          <a:ln>
            <a:noFill/>
          </a:ln>
        </p:spPr>
        <p:txBody>
          <a:bodyPr anchorCtr="0" anchor="t" bIns="0" lIns="0" spcFirstLastPara="1" rIns="0" wrap="square" tIns="12700">
            <a:noAutofit/>
          </a:bodyPr>
          <a:lstStyle/>
          <a:p>
            <a:pPr indent="0" lvl="0" marL="0" rtl="0" algn="l">
              <a:lnSpc>
                <a:spcPct val="115000"/>
              </a:lnSpc>
              <a:spcBef>
                <a:spcPts val="0"/>
              </a:spcBef>
              <a:spcAft>
                <a:spcPts val="0"/>
              </a:spcAft>
              <a:buClr>
                <a:schemeClr val="dk1"/>
              </a:buClr>
              <a:buSzPts val="1100"/>
              <a:buFont typeface="Arial"/>
              <a:buNone/>
            </a:pPr>
            <a:r>
              <a:rPr lang="en" sz="1200">
                <a:solidFill>
                  <a:schemeClr val="dk1"/>
                </a:solidFill>
                <a:highlight>
                  <a:srgbClr val="FFFFFF"/>
                </a:highlight>
                <a:latin typeface="Montserrat"/>
                <a:ea typeface="Montserrat"/>
                <a:cs typeface="Montserrat"/>
                <a:sym typeface="Montserrat"/>
              </a:rPr>
              <a:t>What you eat greatly impacts the way your body works, moves, and feels. Your body can’t run by itself. It uses the nutrition you ingest to function. The more efficient or healthy the food you consume the better functioning your body will be. “You are what you eat” just about sums it up. Your diet can fuel your body and make you more healthy, or it can make you feel more sluggish and lead to health common health </a:t>
            </a:r>
            <a:r>
              <a:rPr lang="en" sz="1200">
                <a:solidFill>
                  <a:schemeClr val="dk1"/>
                </a:solidFill>
                <a:highlight>
                  <a:srgbClr val="FFFFFF"/>
                </a:highlight>
                <a:latin typeface="Montserrat"/>
                <a:ea typeface="Montserrat"/>
                <a:cs typeface="Montserrat"/>
                <a:sym typeface="Montserrat"/>
              </a:rPr>
              <a:t>ailments</a:t>
            </a:r>
            <a:r>
              <a:rPr lang="en" sz="1200">
                <a:solidFill>
                  <a:schemeClr val="dk1"/>
                </a:solidFill>
                <a:highlight>
                  <a:srgbClr val="FFFFFF"/>
                </a:highlight>
                <a:latin typeface="Montserrat"/>
                <a:ea typeface="Montserrat"/>
                <a:cs typeface="Montserrat"/>
                <a:sym typeface="Montserrat"/>
              </a:rPr>
              <a:t> such as heart disease, diabetes, </a:t>
            </a:r>
            <a:r>
              <a:rPr lang="en" sz="1200">
                <a:solidFill>
                  <a:schemeClr val="dk1"/>
                </a:solidFill>
                <a:highlight>
                  <a:srgbClr val="FFFFFF"/>
                </a:highlight>
                <a:latin typeface="Montserrat"/>
                <a:ea typeface="Montserrat"/>
                <a:cs typeface="Montserrat"/>
                <a:sym typeface="Montserrat"/>
              </a:rPr>
              <a:t>gastrointestinal</a:t>
            </a:r>
            <a:r>
              <a:rPr lang="en" sz="1200">
                <a:solidFill>
                  <a:schemeClr val="dk1"/>
                </a:solidFill>
                <a:highlight>
                  <a:srgbClr val="FFFFFF"/>
                </a:highlight>
                <a:latin typeface="Montserrat"/>
                <a:ea typeface="Montserrat"/>
                <a:cs typeface="Montserrat"/>
                <a:sym typeface="Montserrat"/>
              </a:rPr>
              <a:t> distress, or chronic inflammation.</a:t>
            </a:r>
            <a:endParaRPr sz="1200">
              <a:solidFill>
                <a:schemeClr val="dk1"/>
              </a:solidFill>
              <a:highlight>
                <a:srgbClr val="FFFFFF"/>
              </a:highlight>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t/>
            </a:r>
            <a:endParaRPr sz="1200">
              <a:solidFill>
                <a:schemeClr val="dk1"/>
              </a:solidFill>
              <a:highlight>
                <a:srgbClr val="FFFFFF"/>
              </a:highlight>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rPr b="1" lang="en">
                <a:solidFill>
                  <a:schemeClr val="dk1"/>
                </a:solidFill>
                <a:highlight>
                  <a:srgbClr val="FFFFFF"/>
                </a:highlight>
                <a:latin typeface="Montserrat"/>
                <a:ea typeface="Montserrat"/>
                <a:cs typeface="Montserrat"/>
                <a:sym typeface="Montserrat"/>
              </a:rPr>
              <a:t>Healthy bowel/bladder support</a:t>
            </a:r>
            <a:endParaRPr b="1">
              <a:solidFill>
                <a:schemeClr val="dk1"/>
              </a:solidFill>
              <a:highlight>
                <a:srgbClr val="FFFFFF"/>
              </a:highlight>
              <a:latin typeface="Montserrat"/>
              <a:ea typeface="Montserrat"/>
              <a:cs typeface="Montserrat"/>
              <a:sym typeface="Montserrat"/>
            </a:endParaRPr>
          </a:p>
          <a:p>
            <a:pPr indent="457200" lvl="0" marL="0" rtl="0" algn="l">
              <a:lnSpc>
                <a:spcPct val="115000"/>
              </a:lnSpc>
              <a:spcBef>
                <a:spcPts val="0"/>
              </a:spcBef>
              <a:spcAft>
                <a:spcPts val="0"/>
              </a:spcAft>
              <a:buClr>
                <a:schemeClr val="dk1"/>
              </a:buClr>
              <a:buSzPts val="1100"/>
              <a:buFont typeface="Arial"/>
              <a:buNone/>
            </a:pPr>
            <a:r>
              <a:rPr lang="en" sz="1200">
                <a:solidFill>
                  <a:schemeClr val="dk1"/>
                </a:solidFill>
                <a:highlight>
                  <a:srgbClr val="FFFFFF"/>
                </a:highlight>
                <a:latin typeface="Montserrat"/>
                <a:ea typeface="Montserrat"/>
                <a:cs typeface="Montserrat"/>
                <a:sym typeface="Montserrat"/>
              </a:rPr>
              <a:t>Our diet affects all aspects of our body, including our gut and bladder. For optimal bowel and bladder health,  eat foods that are </a:t>
            </a:r>
            <a:r>
              <a:rPr lang="en" sz="1200">
                <a:solidFill>
                  <a:schemeClr val="dk1"/>
                </a:solidFill>
                <a:highlight>
                  <a:srgbClr val="FFFFFF"/>
                </a:highlight>
                <a:latin typeface="Montserrat"/>
                <a:ea typeface="Montserrat"/>
                <a:cs typeface="Montserrat"/>
                <a:sym typeface="Montserrat"/>
              </a:rPr>
              <a:t>nutritionally</a:t>
            </a:r>
            <a:r>
              <a:rPr lang="en" sz="1200">
                <a:solidFill>
                  <a:schemeClr val="dk1"/>
                </a:solidFill>
                <a:highlight>
                  <a:srgbClr val="FFFFFF"/>
                </a:highlight>
                <a:latin typeface="Montserrat"/>
                <a:ea typeface="Montserrat"/>
                <a:cs typeface="Montserrat"/>
                <a:sym typeface="Montserrat"/>
              </a:rPr>
              <a:t> rich, ideally organic fruits and vegetables, organically grown whole grains, hormone free organic meats, and/or wild caught fish. Avoid processed foods that are generally higher in oils, salts, sugars, and fats. Also avoid premade frozen meals where possible. </a:t>
            </a:r>
            <a:r>
              <a:rPr lang="en" sz="1200">
                <a:solidFill>
                  <a:schemeClr val="dk1"/>
                </a:solidFill>
                <a:highlight>
                  <a:srgbClr val="FFFFFF"/>
                </a:highlight>
                <a:latin typeface="Montserrat"/>
                <a:ea typeface="Montserrat"/>
                <a:cs typeface="Montserrat"/>
                <a:sym typeface="Montserrat"/>
              </a:rPr>
              <a:t>Research</a:t>
            </a:r>
            <a:r>
              <a:rPr lang="en" sz="1200">
                <a:solidFill>
                  <a:schemeClr val="dk1"/>
                </a:solidFill>
                <a:highlight>
                  <a:srgbClr val="FFFFFF"/>
                </a:highlight>
                <a:latin typeface="Montserrat"/>
                <a:ea typeface="Montserrat"/>
                <a:cs typeface="Montserrat"/>
                <a:sym typeface="Montserrat"/>
              </a:rPr>
              <a:t> and check labels for unhealthy chemicals and additives. </a:t>
            </a:r>
            <a:endParaRPr sz="1200">
              <a:solidFill>
                <a:schemeClr val="dk1"/>
              </a:solidFill>
              <a:highlight>
                <a:srgbClr val="FFFFFF"/>
              </a:highlight>
              <a:latin typeface="Montserrat"/>
              <a:ea typeface="Montserrat"/>
              <a:cs typeface="Montserrat"/>
              <a:sym typeface="Montserrat"/>
            </a:endParaRPr>
          </a:p>
          <a:p>
            <a:pPr indent="457200" lvl="0" marL="0" rtl="0" algn="l">
              <a:lnSpc>
                <a:spcPct val="115000"/>
              </a:lnSpc>
              <a:spcBef>
                <a:spcPts val="0"/>
              </a:spcBef>
              <a:spcAft>
                <a:spcPts val="0"/>
              </a:spcAft>
              <a:buClr>
                <a:schemeClr val="dk1"/>
              </a:buClr>
              <a:buSzPts val="1100"/>
              <a:buFont typeface="Arial"/>
              <a:buNone/>
            </a:pPr>
            <a:r>
              <a:rPr lang="en" sz="1200">
                <a:solidFill>
                  <a:schemeClr val="dk1"/>
                </a:solidFill>
                <a:highlight>
                  <a:srgbClr val="FFFFFF"/>
                </a:highlight>
                <a:latin typeface="Montserrat"/>
                <a:ea typeface="Montserrat"/>
                <a:cs typeface="Montserrat"/>
                <a:sym typeface="Montserrat"/>
              </a:rPr>
              <a:t>Ideally limit your sugar intake. Again check food labels. Avoid food with added sugar, sweeteners, honey, agave, molasses, syrup or juice. You would be surprised at how much is added to everyday foods. Too much sugar in the diet adversely affects both bowel and bladder function as well as sleep function, headaches and weight gain.</a:t>
            </a:r>
            <a:endParaRPr sz="1200">
              <a:solidFill>
                <a:schemeClr val="dk1"/>
              </a:solidFill>
              <a:highlight>
                <a:srgbClr val="FFFFFF"/>
              </a:highlight>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rPr lang="en" sz="1250">
                <a:solidFill>
                  <a:schemeClr val="dk1"/>
                </a:solidFill>
                <a:highlight>
                  <a:srgbClr val="FFFFFF"/>
                </a:highlight>
                <a:latin typeface="Montserrat"/>
                <a:ea typeface="Montserrat"/>
                <a:cs typeface="Montserrat"/>
                <a:sym typeface="Montserrat"/>
              </a:rPr>
              <a:t>	</a:t>
            </a:r>
            <a:endParaRPr b="1" sz="1200">
              <a:solidFill>
                <a:schemeClr val="dk1"/>
              </a:solidFill>
              <a:latin typeface="Montserrat"/>
              <a:ea typeface="Montserrat"/>
              <a:cs typeface="Montserrat"/>
              <a:sym typeface="Montserrat"/>
            </a:endParaRPr>
          </a:p>
          <a:p>
            <a:pPr indent="0" lvl="0" marL="457200" rtl="0" algn="l">
              <a:spcBef>
                <a:spcPts val="0"/>
              </a:spcBef>
              <a:spcAft>
                <a:spcPts val="0"/>
              </a:spcAft>
              <a:buClr>
                <a:schemeClr val="dk1"/>
              </a:buClr>
              <a:buSzPts val="1100"/>
              <a:buFont typeface="Arial"/>
              <a:buNone/>
            </a:pPr>
            <a:r>
              <a:t/>
            </a:r>
            <a:endParaRPr sz="1200">
              <a:solidFill>
                <a:schemeClr val="dk1"/>
              </a:solidFill>
              <a:latin typeface="Montserrat"/>
              <a:ea typeface="Montserrat"/>
              <a:cs typeface="Montserrat"/>
              <a:sym typeface="Montserrat"/>
            </a:endParaRPr>
          </a:p>
          <a:p>
            <a:pPr indent="0" lvl="0" marL="12700" marR="81280" rtl="0" algn="l">
              <a:lnSpc>
                <a:spcPct val="145800"/>
              </a:lnSpc>
              <a:spcBef>
                <a:spcPts val="0"/>
              </a:spcBef>
              <a:spcAft>
                <a:spcPts val="0"/>
              </a:spcAft>
              <a:buNone/>
            </a:pPr>
            <a:r>
              <a:t/>
            </a:r>
            <a:endParaRPr sz="1200">
              <a:solidFill>
                <a:srgbClr val="232323"/>
              </a:solidFill>
              <a:latin typeface="Montserrat"/>
              <a:ea typeface="Montserrat"/>
              <a:cs typeface="Montserrat"/>
              <a:sym typeface="Montserrat"/>
            </a:endParaRPr>
          </a:p>
        </p:txBody>
      </p:sp>
      <p:sp>
        <p:nvSpPr>
          <p:cNvPr id="431" name="Google Shape;431;p44"/>
          <p:cNvSpPr txBox="1"/>
          <p:nvPr/>
        </p:nvSpPr>
        <p:spPr>
          <a:xfrm>
            <a:off x="4133850" y="1615850"/>
            <a:ext cx="3068700" cy="4275000"/>
          </a:xfrm>
          <a:prstGeom prst="rect">
            <a:avLst/>
          </a:prstGeom>
          <a:noFill/>
          <a:ln>
            <a:noFill/>
          </a:ln>
        </p:spPr>
        <p:txBody>
          <a:bodyPr anchorCtr="0" anchor="t" bIns="0" lIns="0" spcFirstLastPara="1" rIns="0" wrap="square" tIns="12700">
            <a:noAutofit/>
          </a:bodyPr>
          <a:lstStyle/>
          <a:p>
            <a:pPr indent="457200" lvl="0" marL="0" rtl="0" algn="l">
              <a:lnSpc>
                <a:spcPct val="115000"/>
              </a:lnSpc>
              <a:spcBef>
                <a:spcPts val="0"/>
              </a:spcBef>
              <a:spcAft>
                <a:spcPts val="0"/>
              </a:spcAft>
              <a:buNone/>
            </a:pPr>
            <a:r>
              <a:rPr lang="en" sz="1200">
                <a:solidFill>
                  <a:schemeClr val="dk1"/>
                </a:solidFill>
                <a:highlight>
                  <a:schemeClr val="lt1"/>
                </a:highlight>
                <a:latin typeface="Montserrat"/>
                <a:ea typeface="Montserrat"/>
                <a:cs typeface="Montserrat"/>
                <a:sym typeface="Montserrat"/>
              </a:rPr>
              <a:t>Have bowel trouble and need a little extra goodness for your gut? Bone broth can be taken daily to support bowel  health. Bone broth contains glutamine which encourages gut epithelial cell growth! </a:t>
            </a:r>
            <a:endParaRPr sz="1200">
              <a:solidFill>
                <a:schemeClr val="dk1"/>
              </a:solidFill>
              <a:highlight>
                <a:srgbClr val="FFFFFF"/>
              </a:highlight>
              <a:latin typeface="Montserrat"/>
              <a:ea typeface="Montserrat"/>
              <a:cs typeface="Montserrat"/>
              <a:sym typeface="Montserrat"/>
            </a:endParaRPr>
          </a:p>
          <a:p>
            <a:pPr indent="457200" lvl="0" marL="0" rtl="0" algn="l">
              <a:lnSpc>
                <a:spcPct val="115000"/>
              </a:lnSpc>
              <a:spcBef>
                <a:spcPts val="0"/>
              </a:spcBef>
              <a:spcAft>
                <a:spcPts val="0"/>
              </a:spcAft>
              <a:buNone/>
            </a:pPr>
            <a:r>
              <a:rPr lang="en" sz="1200">
                <a:solidFill>
                  <a:schemeClr val="dk1"/>
                </a:solidFill>
                <a:highlight>
                  <a:srgbClr val="FFFFFF"/>
                </a:highlight>
                <a:latin typeface="Montserrat"/>
                <a:ea typeface="Montserrat"/>
                <a:cs typeface="Montserrat"/>
                <a:sym typeface="Montserrat"/>
              </a:rPr>
              <a:t>Sometimes an elimination diet is necessary. It sounds like a drastic step to take, but it’s worth the effort. Elimination diets allow you to see first hand the effects food have on your system. Many are often surprised of what their food triggers are. For more information and assistance, we recommend consulting with a nutritionist. </a:t>
            </a:r>
            <a:endParaRPr sz="1200">
              <a:solidFill>
                <a:schemeClr val="dk1"/>
              </a:solidFill>
              <a:highlight>
                <a:srgbClr val="FFFFFF"/>
              </a:highlight>
              <a:latin typeface="Montserrat"/>
              <a:ea typeface="Montserrat"/>
              <a:cs typeface="Montserrat"/>
              <a:sym typeface="Montserrat"/>
            </a:endParaRPr>
          </a:p>
          <a:p>
            <a:pPr indent="0" lvl="0" marL="0" rtl="0" algn="l">
              <a:lnSpc>
                <a:spcPct val="115000"/>
              </a:lnSpc>
              <a:spcBef>
                <a:spcPts val="0"/>
              </a:spcBef>
              <a:spcAft>
                <a:spcPts val="0"/>
              </a:spcAft>
              <a:buNone/>
            </a:pPr>
            <a:r>
              <a:rPr lang="en" sz="1200">
                <a:solidFill>
                  <a:schemeClr val="dk1"/>
                </a:solidFill>
                <a:highlight>
                  <a:srgbClr val="FFFFFF"/>
                </a:highlight>
                <a:latin typeface="Montserrat"/>
                <a:ea typeface="Montserrat"/>
                <a:cs typeface="Montserrat"/>
                <a:sym typeface="Montserrat"/>
              </a:rPr>
              <a:t>	</a:t>
            </a:r>
            <a:endParaRPr sz="1200">
              <a:solidFill>
                <a:schemeClr val="dk1"/>
              </a:solidFill>
              <a:highlight>
                <a:srgbClr val="FFFFFF"/>
              </a:highlight>
              <a:latin typeface="Montserrat"/>
              <a:ea typeface="Montserrat"/>
              <a:cs typeface="Montserrat"/>
              <a:sym typeface="Montserrat"/>
            </a:endParaRPr>
          </a:p>
          <a:p>
            <a:pPr indent="0" lvl="0" marL="457200" rtl="0" algn="l">
              <a:spcBef>
                <a:spcPts val="0"/>
              </a:spcBef>
              <a:spcAft>
                <a:spcPts val="0"/>
              </a:spcAft>
              <a:buNone/>
            </a:pPr>
            <a:r>
              <a:t/>
            </a:r>
            <a:endParaRPr b="1" sz="1250">
              <a:solidFill>
                <a:schemeClr val="dk1"/>
              </a:solidFill>
              <a:latin typeface="Montserrat"/>
              <a:ea typeface="Montserrat"/>
              <a:cs typeface="Montserrat"/>
              <a:sym typeface="Montserrat"/>
            </a:endParaRPr>
          </a:p>
          <a:p>
            <a:pPr indent="0" lvl="0" marL="12700" marR="5080" rtl="0" algn="l">
              <a:lnSpc>
                <a:spcPct val="145800"/>
              </a:lnSpc>
              <a:spcBef>
                <a:spcPts val="0"/>
              </a:spcBef>
              <a:spcAft>
                <a:spcPts val="0"/>
              </a:spcAft>
              <a:buNone/>
            </a:pPr>
            <a:r>
              <a:t/>
            </a:r>
            <a:endParaRPr sz="1200">
              <a:solidFill>
                <a:srgbClr val="232323"/>
              </a:solidFill>
              <a:latin typeface="Roboto"/>
              <a:ea typeface="Roboto"/>
              <a:cs typeface="Roboto"/>
              <a:sym typeface="Roboto"/>
            </a:endParaRPr>
          </a:p>
        </p:txBody>
      </p:sp>
      <p:pic>
        <p:nvPicPr>
          <p:cNvPr id="432" name="Google Shape;432;p44"/>
          <p:cNvPicPr preferRelativeResize="0"/>
          <p:nvPr/>
        </p:nvPicPr>
        <p:blipFill>
          <a:blip r:embed="rId4">
            <a:alphaModFix/>
          </a:blip>
          <a:stretch>
            <a:fillRect/>
          </a:stretch>
        </p:blipFill>
        <p:spPr>
          <a:xfrm>
            <a:off x="175050" y="9521028"/>
            <a:ext cx="434550" cy="434550"/>
          </a:xfrm>
          <a:prstGeom prst="rect">
            <a:avLst/>
          </a:prstGeom>
          <a:noFill/>
          <a:ln>
            <a:noFill/>
          </a:ln>
        </p:spPr>
      </p:pic>
      <p:sp>
        <p:nvSpPr>
          <p:cNvPr id="433" name="Google Shape;433;p44"/>
          <p:cNvSpPr txBox="1"/>
          <p:nvPr/>
        </p:nvSpPr>
        <p:spPr>
          <a:xfrm>
            <a:off x="609600" y="9634925"/>
            <a:ext cx="4928700" cy="388500"/>
          </a:xfrm>
          <a:prstGeom prst="rect">
            <a:avLst/>
          </a:prstGeom>
          <a:noFill/>
          <a:ln>
            <a:noFill/>
          </a:ln>
        </p:spPr>
        <p:txBody>
          <a:bodyPr anchorCtr="0" anchor="t" bIns="91425" lIns="91425" spcFirstLastPara="1" rIns="91425" wrap="square" tIns="91425">
            <a:noAutofit/>
          </a:bodyPr>
          <a:lstStyle/>
          <a:p>
            <a:pPr indent="0" lvl="0" marL="12700" rtl="0" algn="l">
              <a:spcBef>
                <a:spcPts val="0"/>
              </a:spcBef>
              <a:spcAft>
                <a:spcPts val="0"/>
              </a:spcAft>
              <a:buClr>
                <a:schemeClr val="dk1"/>
              </a:buClr>
              <a:buSzPts val="1100"/>
              <a:buFont typeface="Arial"/>
              <a:buNone/>
            </a:pPr>
            <a:r>
              <a:rPr lang="en" sz="1000">
                <a:solidFill>
                  <a:schemeClr val="hlink"/>
                </a:solidFill>
                <a:latin typeface="Roboto"/>
                <a:ea typeface="Roboto"/>
                <a:cs typeface="Roboto"/>
                <a:sym typeface="Roboto"/>
              </a:rPr>
              <a:t>©  Body Harmony Physical Therapy, PLLC (2021) - All Rights Reserved</a:t>
            </a:r>
            <a:endParaRPr sz="1000">
              <a:solidFill>
                <a:schemeClr val="dk1"/>
              </a:solidFill>
              <a:latin typeface="Roboto"/>
              <a:ea typeface="Roboto"/>
              <a:cs typeface="Roboto"/>
              <a:sym typeface="Roboto"/>
            </a:endParaRPr>
          </a:p>
          <a:p>
            <a:pPr indent="0" lvl="0" marL="12700" rtl="0" algn="l">
              <a:spcBef>
                <a:spcPts val="0"/>
              </a:spcBef>
              <a:spcAft>
                <a:spcPts val="0"/>
              </a:spcAft>
              <a:buNone/>
            </a:pPr>
            <a:r>
              <a:t/>
            </a:r>
            <a:endParaRPr sz="1000">
              <a:solidFill>
                <a:schemeClr val="hlink"/>
              </a:solidFill>
              <a:latin typeface="Roboto"/>
              <a:ea typeface="Roboto"/>
              <a:cs typeface="Roboto"/>
              <a:sym typeface="Roboto"/>
            </a:endParaRPr>
          </a:p>
        </p:txBody>
      </p:sp>
      <p:sp>
        <p:nvSpPr>
          <p:cNvPr id="434" name="Google Shape;434;p44"/>
          <p:cNvSpPr/>
          <p:nvPr/>
        </p:nvSpPr>
        <p:spPr>
          <a:xfrm>
            <a:off x="4538500" y="6756425"/>
            <a:ext cx="252000" cy="228300"/>
          </a:xfrm>
          <a:prstGeom prst="ellipse">
            <a:avLst/>
          </a:prstGeom>
          <a:solidFill>
            <a:srgbClr val="134F5C"/>
          </a:solidFill>
          <a:ln cap="flat" cmpd="sng" w="9525">
            <a:solidFill>
              <a:srgbClr val="134F5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35" name="Google Shape;435;p44"/>
          <p:cNvPicPr preferRelativeResize="0"/>
          <p:nvPr/>
        </p:nvPicPr>
        <p:blipFill>
          <a:blip r:embed="rId5">
            <a:alphaModFix/>
          </a:blip>
          <a:stretch>
            <a:fillRect/>
          </a:stretch>
        </p:blipFill>
        <p:spPr>
          <a:xfrm>
            <a:off x="4798200" y="5744542"/>
            <a:ext cx="2974200" cy="4313865"/>
          </a:xfrm>
          <a:prstGeom prst="rect">
            <a:avLst/>
          </a:prstGeom>
          <a:noFill/>
          <a:ln>
            <a:noFill/>
          </a:ln>
        </p:spPr>
      </p:pic>
      <p:sp>
        <p:nvSpPr>
          <p:cNvPr id="436" name="Google Shape;436;p44"/>
          <p:cNvSpPr/>
          <p:nvPr/>
        </p:nvSpPr>
        <p:spPr>
          <a:xfrm>
            <a:off x="4538500" y="5887824"/>
            <a:ext cx="595273" cy="643280"/>
          </a:xfrm>
          <a:custGeom>
            <a:rect b="b" l="l" r="r" t="t"/>
            <a:pathLst>
              <a:path extrusionOk="0" h="548640" w="548639">
                <a:moveTo>
                  <a:pt x="274319" y="548640"/>
                </a:moveTo>
                <a:lnTo>
                  <a:pt x="323628" y="544220"/>
                </a:lnTo>
                <a:lnTo>
                  <a:pt x="370037" y="531477"/>
                </a:lnTo>
                <a:lnTo>
                  <a:pt x="412772" y="511186"/>
                </a:lnTo>
                <a:lnTo>
                  <a:pt x="451059" y="484121"/>
                </a:lnTo>
                <a:lnTo>
                  <a:pt x="484121" y="451059"/>
                </a:lnTo>
                <a:lnTo>
                  <a:pt x="511186" y="412772"/>
                </a:lnTo>
                <a:lnTo>
                  <a:pt x="531477" y="370037"/>
                </a:lnTo>
                <a:lnTo>
                  <a:pt x="544220" y="323628"/>
                </a:lnTo>
                <a:lnTo>
                  <a:pt x="548640" y="274320"/>
                </a:lnTo>
                <a:lnTo>
                  <a:pt x="544220" y="225011"/>
                </a:lnTo>
                <a:lnTo>
                  <a:pt x="531477" y="178602"/>
                </a:lnTo>
                <a:lnTo>
                  <a:pt x="511186" y="135867"/>
                </a:lnTo>
                <a:lnTo>
                  <a:pt x="484121" y="97580"/>
                </a:lnTo>
                <a:lnTo>
                  <a:pt x="451059" y="64518"/>
                </a:lnTo>
                <a:lnTo>
                  <a:pt x="412772" y="37453"/>
                </a:lnTo>
                <a:lnTo>
                  <a:pt x="370037" y="17162"/>
                </a:lnTo>
                <a:lnTo>
                  <a:pt x="323628" y="4419"/>
                </a:lnTo>
                <a:lnTo>
                  <a:pt x="274319" y="0"/>
                </a:lnTo>
                <a:lnTo>
                  <a:pt x="225011" y="4419"/>
                </a:lnTo>
                <a:lnTo>
                  <a:pt x="178602" y="17162"/>
                </a:lnTo>
                <a:lnTo>
                  <a:pt x="135867" y="37453"/>
                </a:lnTo>
                <a:lnTo>
                  <a:pt x="97580" y="64518"/>
                </a:lnTo>
                <a:lnTo>
                  <a:pt x="64518" y="97580"/>
                </a:lnTo>
                <a:lnTo>
                  <a:pt x="37453" y="135867"/>
                </a:lnTo>
                <a:lnTo>
                  <a:pt x="17162" y="178602"/>
                </a:lnTo>
                <a:lnTo>
                  <a:pt x="4419" y="225011"/>
                </a:lnTo>
                <a:lnTo>
                  <a:pt x="0" y="274320"/>
                </a:lnTo>
                <a:lnTo>
                  <a:pt x="4419" y="323628"/>
                </a:lnTo>
                <a:lnTo>
                  <a:pt x="17162" y="370037"/>
                </a:lnTo>
                <a:lnTo>
                  <a:pt x="37453" y="412772"/>
                </a:lnTo>
                <a:lnTo>
                  <a:pt x="64518" y="451059"/>
                </a:lnTo>
                <a:lnTo>
                  <a:pt x="97580" y="484121"/>
                </a:lnTo>
                <a:lnTo>
                  <a:pt x="135867" y="511186"/>
                </a:lnTo>
                <a:lnTo>
                  <a:pt x="178602" y="531477"/>
                </a:lnTo>
                <a:lnTo>
                  <a:pt x="225011" y="544220"/>
                </a:lnTo>
                <a:lnTo>
                  <a:pt x="274319" y="548640"/>
                </a:lnTo>
                <a:close/>
              </a:path>
            </a:pathLst>
          </a:custGeom>
          <a:noFill/>
          <a:ln cap="flat" cmpd="sng" w="38100">
            <a:solidFill>
              <a:srgbClr val="134F5C"/>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37" name="Google Shape;437;p44"/>
          <p:cNvSpPr txBox="1"/>
          <p:nvPr>
            <p:ph type="title"/>
          </p:nvPr>
        </p:nvSpPr>
        <p:spPr>
          <a:xfrm>
            <a:off x="609600" y="475800"/>
            <a:ext cx="5543700" cy="726300"/>
          </a:xfrm>
          <a:prstGeom prst="rect">
            <a:avLst/>
          </a:prstGeom>
          <a:noFill/>
          <a:ln>
            <a:noFill/>
          </a:ln>
        </p:spPr>
        <p:txBody>
          <a:bodyPr anchorCtr="0" anchor="t" bIns="0" lIns="0" spcFirstLastPara="1" rIns="0" wrap="square" tIns="12700">
            <a:noAutofit/>
          </a:bodyPr>
          <a:lstStyle/>
          <a:p>
            <a:pPr indent="0" lvl="0" marL="12700" rtl="0" algn="l">
              <a:lnSpc>
                <a:spcPct val="100000"/>
              </a:lnSpc>
              <a:spcBef>
                <a:spcPts val="0"/>
              </a:spcBef>
              <a:spcAft>
                <a:spcPts val="0"/>
              </a:spcAft>
              <a:buNone/>
            </a:pPr>
            <a:r>
              <a:rPr b="0" lang="en">
                <a:solidFill>
                  <a:srgbClr val="93C47D"/>
                </a:solidFill>
                <a:latin typeface="Quicksand"/>
                <a:ea typeface="Quicksand"/>
                <a:cs typeface="Quicksand"/>
                <a:sym typeface="Quicksand"/>
              </a:rPr>
              <a:t>Food is Medicine</a:t>
            </a:r>
            <a:endParaRPr b="0">
              <a:solidFill>
                <a:srgbClr val="93C47D"/>
              </a:solidFill>
              <a:latin typeface="Quicksand"/>
              <a:ea typeface="Quicksand"/>
              <a:cs typeface="Quicksand"/>
              <a:sym typeface="Quicksand"/>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441" name="Shape 441"/>
        <p:cNvGrpSpPr/>
        <p:nvPr/>
      </p:nvGrpSpPr>
      <p:grpSpPr>
        <a:xfrm>
          <a:off x="0" y="0"/>
          <a:ext cx="0" cy="0"/>
          <a:chOff x="0" y="0"/>
          <a:chExt cx="0" cy="0"/>
        </a:xfrm>
      </p:grpSpPr>
      <p:sp>
        <p:nvSpPr>
          <p:cNvPr id="442" name="Google Shape;442;p45"/>
          <p:cNvSpPr/>
          <p:nvPr/>
        </p:nvSpPr>
        <p:spPr>
          <a:xfrm>
            <a:off x="0" y="0"/>
            <a:ext cx="6462300" cy="1351800"/>
          </a:xfrm>
          <a:prstGeom prst="rect">
            <a:avLst/>
          </a:prstGeom>
          <a:solidFill>
            <a:srgbClr val="134F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134F5C"/>
              </a:solidFill>
            </a:endParaRPr>
          </a:p>
        </p:txBody>
      </p:sp>
      <p:sp>
        <p:nvSpPr>
          <p:cNvPr id="443" name="Google Shape;443;p45"/>
          <p:cNvSpPr/>
          <p:nvPr/>
        </p:nvSpPr>
        <p:spPr>
          <a:xfrm>
            <a:off x="410819" y="9556750"/>
            <a:ext cx="2358390" cy="0"/>
          </a:xfrm>
          <a:custGeom>
            <a:rect b="b" l="l" r="r" t="t"/>
            <a:pathLst>
              <a:path extrusionOk="0" h="120000" w="2358390">
                <a:moveTo>
                  <a:pt x="0" y="0"/>
                </a:moveTo>
                <a:lnTo>
                  <a:pt x="2357780" y="0"/>
                </a:lnTo>
              </a:path>
            </a:pathLst>
          </a:custGeom>
          <a:noFill/>
          <a:ln cap="flat" cmpd="sng" w="12700">
            <a:solidFill>
              <a:srgbClr val="EFEFE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44" name="Google Shape;444;p45"/>
          <p:cNvSpPr txBox="1"/>
          <p:nvPr/>
        </p:nvSpPr>
        <p:spPr>
          <a:xfrm>
            <a:off x="7320129" y="9634931"/>
            <a:ext cx="59100" cy="1392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None/>
            </a:pPr>
            <a:r>
              <a:rPr lang="en" sz="800">
                <a:solidFill>
                  <a:schemeClr val="dk1"/>
                </a:solidFill>
                <a:latin typeface="Avenir"/>
                <a:ea typeface="Avenir"/>
                <a:cs typeface="Avenir"/>
                <a:sym typeface="Avenir"/>
              </a:rPr>
              <a:t>5</a:t>
            </a:r>
            <a:endParaRPr sz="800">
              <a:solidFill>
                <a:schemeClr val="dk1"/>
              </a:solidFill>
              <a:latin typeface="Avenir"/>
              <a:ea typeface="Avenir"/>
              <a:cs typeface="Avenir"/>
              <a:sym typeface="Avenir"/>
            </a:endParaRPr>
          </a:p>
        </p:txBody>
      </p:sp>
      <p:sp>
        <p:nvSpPr>
          <p:cNvPr id="445" name="Google Shape;445;p45"/>
          <p:cNvSpPr/>
          <p:nvPr/>
        </p:nvSpPr>
        <p:spPr>
          <a:xfrm>
            <a:off x="25848" y="7529071"/>
            <a:ext cx="3556500" cy="16914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46" name="Google Shape;446;p45"/>
          <p:cNvSpPr txBox="1"/>
          <p:nvPr/>
        </p:nvSpPr>
        <p:spPr>
          <a:xfrm>
            <a:off x="507550" y="1606820"/>
            <a:ext cx="3163500" cy="4292700"/>
          </a:xfrm>
          <a:prstGeom prst="rect">
            <a:avLst/>
          </a:prstGeom>
          <a:noFill/>
          <a:ln>
            <a:noFill/>
          </a:ln>
        </p:spPr>
        <p:txBody>
          <a:bodyPr anchorCtr="0" anchor="t" bIns="0" lIns="0" spcFirstLastPara="1" rIns="0" wrap="square" tIns="12700">
            <a:noAutofit/>
          </a:bodyPr>
          <a:lstStyle/>
          <a:p>
            <a:pPr indent="0" lvl="0" marL="0" rtl="0" algn="l">
              <a:lnSpc>
                <a:spcPct val="114000"/>
              </a:lnSpc>
              <a:spcBef>
                <a:spcPts val="0"/>
              </a:spcBef>
              <a:spcAft>
                <a:spcPts val="0"/>
              </a:spcAft>
              <a:buClr>
                <a:schemeClr val="dk1"/>
              </a:buClr>
              <a:buSzPts val="1100"/>
              <a:buFont typeface="Arial"/>
              <a:buNone/>
            </a:pPr>
            <a:r>
              <a:rPr b="1" lang="en">
                <a:solidFill>
                  <a:schemeClr val="dk1"/>
                </a:solidFill>
                <a:highlight>
                  <a:schemeClr val="lt1"/>
                </a:highlight>
                <a:latin typeface="Montserrat"/>
                <a:ea typeface="Montserrat"/>
                <a:cs typeface="Montserrat"/>
                <a:sym typeface="Montserrat"/>
              </a:rPr>
              <a:t>Avoiding bladder irritation </a:t>
            </a:r>
            <a:endParaRPr b="1">
              <a:solidFill>
                <a:schemeClr val="dk1"/>
              </a:solidFill>
              <a:highlight>
                <a:schemeClr val="lt1"/>
              </a:highlight>
              <a:latin typeface="Montserrat"/>
              <a:ea typeface="Montserrat"/>
              <a:cs typeface="Montserrat"/>
              <a:sym typeface="Montserrat"/>
            </a:endParaRPr>
          </a:p>
          <a:p>
            <a:pPr indent="457200" lvl="0" marL="0" rtl="0" algn="l">
              <a:lnSpc>
                <a:spcPct val="114000"/>
              </a:lnSpc>
              <a:spcBef>
                <a:spcPts val="0"/>
              </a:spcBef>
              <a:spcAft>
                <a:spcPts val="0"/>
              </a:spcAft>
              <a:buClr>
                <a:schemeClr val="dk1"/>
              </a:buClr>
              <a:buSzPts val="1100"/>
              <a:buFont typeface="Arial"/>
              <a:buNone/>
            </a:pPr>
            <a:r>
              <a:rPr lang="en" sz="1200">
                <a:solidFill>
                  <a:schemeClr val="dk1"/>
                </a:solidFill>
                <a:highlight>
                  <a:schemeClr val="lt1"/>
                </a:highlight>
                <a:latin typeface="Montserrat"/>
                <a:ea typeface="Montserrat"/>
                <a:cs typeface="Montserrat"/>
                <a:sym typeface="Montserrat"/>
              </a:rPr>
              <a:t>Some beverages and foods may cause irritation to the bladder worsening symptoms. This includes coffee, tea, alcohol and carbonated drinks. Citrus fruits like orange, grapefruit, lemon and lime can also irritate the bladder. Tomato based products, spicy food and chocolate are also on that list. </a:t>
            </a:r>
            <a:endParaRPr sz="1200">
              <a:solidFill>
                <a:schemeClr val="dk1"/>
              </a:solidFill>
              <a:highlight>
                <a:schemeClr val="lt1"/>
              </a:highlight>
              <a:latin typeface="Montserrat"/>
              <a:ea typeface="Montserrat"/>
              <a:cs typeface="Montserrat"/>
              <a:sym typeface="Montserrat"/>
            </a:endParaRPr>
          </a:p>
          <a:p>
            <a:pPr indent="457200" lvl="0" marL="0" rtl="0" algn="l">
              <a:lnSpc>
                <a:spcPct val="114000"/>
              </a:lnSpc>
              <a:spcBef>
                <a:spcPts val="0"/>
              </a:spcBef>
              <a:spcAft>
                <a:spcPts val="0"/>
              </a:spcAft>
              <a:buClr>
                <a:schemeClr val="dk1"/>
              </a:buClr>
              <a:buSzPts val="1100"/>
              <a:buFont typeface="Arial"/>
              <a:buNone/>
            </a:pPr>
            <a:r>
              <a:rPr lang="en" sz="1200">
                <a:solidFill>
                  <a:schemeClr val="dk1"/>
                </a:solidFill>
                <a:highlight>
                  <a:schemeClr val="lt1"/>
                </a:highlight>
                <a:latin typeface="Montserrat"/>
                <a:ea typeface="Montserrat"/>
                <a:cs typeface="Montserrat"/>
                <a:sym typeface="Montserrat"/>
              </a:rPr>
              <a:t>Try eliminating these know irritants out of your diet for one week. Reintroduce one item at a time over a 1-2 day period. If you have increases in bladder symptoms: urinary urgency, frequency or urinary incontinence you’ve found a trigger. Sometimes reducing the volume versus eliminating it altogether is sufficient to keep your symptoms at bay.</a:t>
            </a:r>
            <a:endParaRPr sz="1200">
              <a:solidFill>
                <a:schemeClr val="dk1"/>
              </a:solidFill>
              <a:highlight>
                <a:schemeClr val="lt1"/>
              </a:highlight>
              <a:latin typeface="Montserrat"/>
              <a:ea typeface="Montserrat"/>
              <a:cs typeface="Montserrat"/>
              <a:sym typeface="Montserrat"/>
            </a:endParaRPr>
          </a:p>
          <a:p>
            <a:pPr indent="0" lvl="0" marL="0" rtl="0" algn="l">
              <a:lnSpc>
                <a:spcPct val="114000"/>
              </a:lnSpc>
              <a:spcBef>
                <a:spcPts val="0"/>
              </a:spcBef>
              <a:spcAft>
                <a:spcPts val="0"/>
              </a:spcAft>
              <a:buClr>
                <a:schemeClr val="dk1"/>
              </a:buClr>
              <a:buSzPts val="1100"/>
              <a:buFont typeface="Arial"/>
              <a:buNone/>
            </a:pPr>
            <a:r>
              <a:t/>
            </a:r>
            <a:endParaRPr b="1">
              <a:solidFill>
                <a:schemeClr val="dk1"/>
              </a:solidFill>
              <a:highlight>
                <a:schemeClr val="lt1"/>
              </a:highlight>
              <a:latin typeface="Montserrat"/>
              <a:ea typeface="Montserrat"/>
              <a:cs typeface="Montserrat"/>
              <a:sym typeface="Montserrat"/>
            </a:endParaRPr>
          </a:p>
          <a:p>
            <a:pPr indent="0" lvl="0" marL="0" rtl="0" algn="l">
              <a:lnSpc>
                <a:spcPct val="114000"/>
              </a:lnSpc>
              <a:spcBef>
                <a:spcPts val="0"/>
              </a:spcBef>
              <a:spcAft>
                <a:spcPts val="0"/>
              </a:spcAft>
              <a:buClr>
                <a:schemeClr val="dk1"/>
              </a:buClr>
              <a:buSzPts val="1100"/>
              <a:buFont typeface="Arial"/>
              <a:buNone/>
            </a:pPr>
            <a:r>
              <a:rPr b="1" lang="en">
                <a:solidFill>
                  <a:schemeClr val="dk1"/>
                </a:solidFill>
                <a:highlight>
                  <a:schemeClr val="lt1"/>
                </a:highlight>
                <a:latin typeface="Montserrat"/>
                <a:ea typeface="Montserrat"/>
                <a:cs typeface="Montserrat"/>
                <a:sym typeface="Montserrat"/>
              </a:rPr>
              <a:t>Hydration</a:t>
            </a:r>
            <a:endParaRPr b="1">
              <a:solidFill>
                <a:schemeClr val="dk1"/>
              </a:solidFill>
              <a:highlight>
                <a:schemeClr val="lt1"/>
              </a:highlight>
              <a:latin typeface="Montserrat"/>
              <a:ea typeface="Montserrat"/>
              <a:cs typeface="Montserrat"/>
              <a:sym typeface="Montserrat"/>
            </a:endParaRPr>
          </a:p>
          <a:p>
            <a:pPr indent="457200" lvl="0" marL="0" rtl="0" algn="l">
              <a:lnSpc>
                <a:spcPct val="114000"/>
              </a:lnSpc>
              <a:spcBef>
                <a:spcPts val="0"/>
              </a:spcBef>
              <a:spcAft>
                <a:spcPts val="0"/>
              </a:spcAft>
              <a:buClr>
                <a:schemeClr val="dk1"/>
              </a:buClr>
              <a:buSzPts val="1100"/>
              <a:buFont typeface="Arial"/>
              <a:buNone/>
            </a:pPr>
            <a:r>
              <a:rPr lang="en" sz="1250">
                <a:solidFill>
                  <a:schemeClr val="dk1"/>
                </a:solidFill>
                <a:highlight>
                  <a:schemeClr val="lt1"/>
                </a:highlight>
                <a:latin typeface="Montserrat"/>
                <a:ea typeface="Montserrat"/>
                <a:cs typeface="Montserrat"/>
                <a:sym typeface="Montserrat"/>
              </a:rPr>
              <a:t>Water! It’s what the majority of your body is made up of: an average of 60% is water. We use water to not only hydrate but flush out toxins that build up in the body. It’s the main thing that keeps your large intestine (colon) happy. The traditional 8 cups of 8 ounces of water per day is gone. Not everyone needs 8 cups of water. It’s now recommended that you drink half your body weight in ounces of water. More water is suggested during pregnancy or with exercise or breastfeeding.</a:t>
            </a:r>
            <a:endParaRPr sz="1250">
              <a:solidFill>
                <a:schemeClr val="dk1"/>
              </a:solidFill>
              <a:latin typeface="Montserrat"/>
              <a:ea typeface="Montserrat"/>
              <a:cs typeface="Montserrat"/>
              <a:sym typeface="Montserrat"/>
            </a:endParaRPr>
          </a:p>
          <a:p>
            <a:pPr indent="0" lvl="0" marL="0" rtl="0" algn="l">
              <a:lnSpc>
                <a:spcPct val="114000"/>
              </a:lnSpc>
              <a:spcBef>
                <a:spcPts val="0"/>
              </a:spcBef>
              <a:spcAft>
                <a:spcPts val="0"/>
              </a:spcAft>
              <a:buClr>
                <a:schemeClr val="dk1"/>
              </a:buClr>
              <a:buSzPts val="1100"/>
              <a:buFont typeface="Arial"/>
              <a:buNone/>
            </a:pPr>
            <a:r>
              <a:t/>
            </a:r>
            <a:endParaRPr sz="1200">
              <a:solidFill>
                <a:schemeClr val="dk1"/>
              </a:solidFill>
              <a:highlight>
                <a:schemeClr val="lt1"/>
              </a:highlight>
              <a:latin typeface="Montserrat"/>
              <a:ea typeface="Montserrat"/>
              <a:cs typeface="Montserrat"/>
              <a:sym typeface="Montserrat"/>
            </a:endParaRPr>
          </a:p>
          <a:p>
            <a:pPr indent="0" lvl="0" marL="0" rtl="0" algn="l">
              <a:lnSpc>
                <a:spcPct val="115000"/>
              </a:lnSpc>
              <a:spcBef>
                <a:spcPts val="600"/>
              </a:spcBef>
              <a:spcAft>
                <a:spcPts val="0"/>
              </a:spcAft>
              <a:buClr>
                <a:schemeClr val="dk1"/>
              </a:buClr>
              <a:buSzPts val="1100"/>
              <a:buFont typeface="Arial"/>
              <a:buNone/>
            </a:pPr>
            <a:r>
              <a:t/>
            </a:r>
            <a:endParaRPr sz="1200">
              <a:solidFill>
                <a:srgbClr val="232323"/>
              </a:solidFill>
              <a:latin typeface="Montserrat"/>
              <a:ea typeface="Montserrat"/>
              <a:cs typeface="Montserrat"/>
              <a:sym typeface="Montserrat"/>
            </a:endParaRPr>
          </a:p>
        </p:txBody>
      </p:sp>
      <p:sp>
        <p:nvSpPr>
          <p:cNvPr id="447" name="Google Shape;447;p45"/>
          <p:cNvSpPr txBox="1"/>
          <p:nvPr/>
        </p:nvSpPr>
        <p:spPr>
          <a:xfrm>
            <a:off x="4152100" y="1491850"/>
            <a:ext cx="2974200" cy="4140900"/>
          </a:xfrm>
          <a:prstGeom prst="rect">
            <a:avLst/>
          </a:prstGeom>
          <a:noFill/>
          <a:ln>
            <a:noFill/>
          </a:ln>
        </p:spPr>
        <p:txBody>
          <a:bodyPr anchorCtr="0" anchor="t" bIns="0" lIns="0" spcFirstLastPara="1" rIns="0" wrap="square" tIns="12700">
            <a:noAutofit/>
          </a:bodyPr>
          <a:lstStyle/>
          <a:p>
            <a:pPr indent="0" lvl="0" marL="0" rtl="0" algn="l">
              <a:lnSpc>
                <a:spcPct val="115000"/>
              </a:lnSpc>
              <a:spcBef>
                <a:spcPts val="600"/>
              </a:spcBef>
              <a:spcAft>
                <a:spcPts val="0"/>
              </a:spcAft>
              <a:buSzPts val="1100"/>
              <a:buNone/>
            </a:pPr>
            <a:r>
              <a:rPr b="1" lang="en">
                <a:solidFill>
                  <a:schemeClr val="dk1"/>
                </a:solidFill>
                <a:highlight>
                  <a:schemeClr val="lt1"/>
                </a:highlight>
                <a:latin typeface="Montserrat"/>
                <a:ea typeface="Montserrat"/>
                <a:cs typeface="Montserrat"/>
                <a:sym typeface="Montserrat"/>
              </a:rPr>
              <a:t>Avoiding constipation</a:t>
            </a:r>
            <a:br>
              <a:rPr b="1" lang="en">
                <a:solidFill>
                  <a:schemeClr val="dk1"/>
                </a:solidFill>
                <a:highlight>
                  <a:schemeClr val="lt1"/>
                </a:highlight>
                <a:latin typeface="Montserrat"/>
                <a:ea typeface="Montserrat"/>
                <a:cs typeface="Montserrat"/>
                <a:sym typeface="Montserrat"/>
              </a:rPr>
            </a:br>
            <a:r>
              <a:rPr b="1" lang="en">
                <a:solidFill>
                  <a:schemeClr val="dk1"/>
                </a:solidFill>
                <a:highlight>
                  <a:schemeClr val="lt1"/>
                </a:highlight>
                <a:latin typeface="Montserrat"/>
                <a:ea typeface="Montserrat"/>
                <a:cs typeface="Montserrat"/>
                <a:sym typeface="Montserrat"/>
              </a:rPr>
              <a:t>	</a:t>
            </a:r>
            <a:r>
              <a:rPr lang="en" sz="1250">
                <a:solidFill>
                  <a:schemeClr val="dk1"/>
                </a:solidFill>
                <a:highlight>
                  <a:schemeClr val="lt1"/>
                </a:highlight>
                <a:latin typeface="Montserrat"/>
                <a:ea typeface="Montserrat"/>
                <a:cs typeface="Montserrat"/>
                <a:sym typeface="Montserrat"/>
              </a:rPr>
              <a:t>First and foremost, </a:t>
            </a:r>
            <a:r>
              <a:rPr lang="en" sz="1200">
                <a:solidFill>
                  <a:schemeClr val="dk1"/>
                </a:solidFill>
                <a:highlight>
                  <a:schemeClr val="lt1"/>
                </a:highlight>
                <a:latin typeface="Montserrat"/>
                <a:ea typeface="Montserrat"/>
                <a:cs typeface="Montserrat"/>
                <a:sym typeface="Montserrat"/>
              </a:rPr>
              <a:t>stay hydrated! Your colon needs water to stay healthy and regular. Fiber rich foods including fruits, vegetables and whole grains help to improve digestion. Apples, pears and watermelon may cause gas and affect people who are more gut sensitive. Get moving. Exercising regularly will help to keep your bowel movements regular. Avoid colon sensitive foods and drinks such as coffee. </a:t>
            </a:r>
            <a:endParaRPr sz="1200">
              <a:solidFill>
                <a:schemeClr val="dk1"/>
              </a:solidFill>
              <a:highlight>
                <a:schemeClr val="lt1"/>
              </a:highlight>
              <a:latin typeface="Montserrat"/>
              <a:ea typeface="Montserrat"/>
              <a:cs typeface="Montserrat"/>
              <a:sym typeface="Montserrat"/>
            </a:endParaRPr>
          </a:p>
          <a:p>
            <a:pPr indent="457200" lvl="0" marL="0" rtl="0" algn="l">
              <a:lnSpc>
                <a:spcPct val="115000"/>
              </a:lnSpc>
              <a:spcBef>
                <a:spcPts val="600"/>
              </a:spcBef>
              <a:spcAft>
                <a:spcPts val="0"/>
              </a:spcAft>
              <a:buSzPts val="1100"/>
              <a:buNone/>
            </a:pPr>
            <a:r>
              <a:rPr lang="en" sz="1200">
                <a:solidFill>
                  <a:schemeClr val="dk1"/>
                </a:solidFill>
                <a:highlight>
                  <a:schemeClr val="lt1"/>
                </a:highlight>
                <a:latin typeface="Montserrat"/>
                <a:ea typeface="Montserrat"/>
                <a:cs typeface="Montserrat"/>
                <a:sym typeface="Montserrat"/>
              </a:rPr>
              <a:t>Pay attention to your urge to go. Don’t delay. The same is said for straining and pushing to start or finish bowel movements. It does more harm than good. Issues like hemorrhoids, anal fissures and rectal prolapses are real and common with this habit. Other signs of constipation include a feeling of incomplete emptying, fewer than 3 bowel movements a week and stool consistency that resembles rocks/pebbles.</a:t>
            </a:r>
            <a:endParaRPr sz="1200" u="sng">
              <a:solidFill>
                <a:schemeClr val="dk1"/>
              </a:solidFill>
              <a:highlight>
                <a:schemeClr val="lt1"/>
              </a:highlight>
              <a:latin typeface="Montserrat"/>
              <a:ea typeface="Montserrat"/>
              <a:cs typeface="Montserrat"/>
              <a:sym typeface="Montserrat"/>
            </a:endParaRPr>
          </a:p>
          <a:p>
            <a:pPr indent="0" lvl="0" marL="0" rtl="0" algn="l">
              <a:spcBef>
                <a:spcPts val="0"/>
              </a:spcBef>
              <a:spcAft>
                <a:spcPts val="0"/>
              </a:spcAft>
              <a:buClr>
                <a:schemeClr val="dk1"/>
              </a:buClr>
              <a:buSzPts val="1400"/>
              <a:buFont typeface="Arial"/>
              <a:buNone/>
            </a:pPr>
            <a:r>
              <a:t/>
            </a:r>
            <a:endParaRPr b="1" sz="1200">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SzPts val="1100"/>
              <a:buNone/>
            </a:pPr>
            <a:r>
              <a:t/>
            </a:r>
            <a:endParaRPr b="1">
              <a:solidFill>
                <a:schemeClr val="dk1"/>
              </a:solidFill>
              <a:highlight>
                <a:schemeClr val="lt1"/>
              </a:highlight>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t/>
            </a:r>
            <a:endParaRPr sz="1250">
              <a:latin typeface="Montserrat"/>
              <a:ea typeface="Montserrat"/>
              <a:cs typeface="Montserrat"/>
              <a:sym typeface="Montserrat"/>
            </a:endParaRPr>
          </a:p>
        </p:txBody>
      </p:sp>
      <p:pic>
        <p:nvPicPr>
          <p:cNvPr id="448" name="Google Shape;448;p45"/>
          <p:cNvPicPr preferRelativeResize="0"/>
          <p:nvPr/>
        </p:nvPicPr>
        <p:blipFill>
          <a:blip r:embed="rId4">
            <a:alphaModFix/>
          </a:blip>
          <a:stretch>
            <a:fillRect/>
          </a:stretch>
        </p:blipFill>
        <p:spPr>
          <a:xfrm>
            <a:off x="175050" y="9521028"/>
            <a:ext cx="434550" cy="434550"/>
          </a:xfrm>
          <a:prstGeom prst="rect">
            <a:avLst/>
          </a:prstGeom>
          <a:noFill/>
          <a:ln>
            <a:noFill/>
          </a:ln>
        </p:spPr>
      </p:pic>
      <p:sp>
        <p:nvSpPr>
          <p:cNvPr id="449" name="Google Shape;449;p45"/>
          <p:cNvSpPr txBox="1"/>
          <p:nvPr/>
        </p:nvSpPr>
        <p:spPr>
          <a:xfrm>
            <a:off x="609600" y="9634925"/>
            <a:ext cx="2897100" cy="388500"/>
          </a:xfrm>
          <a:prstGeom prst="rect">
            <a:avLst/>
          </a:prstGeom>
          <a:noFill/>
          <a:ln>
            <a:noFill/>
          </a:ln>
        </p:spPr>
        <p:txBody>
          <a:bodyPr anchorCtr="0" anchor="t" bIns="91425" lIns="91425" spcFirstLastPara="1" rIns="91425" wrap="square" tIns="91425">
            <a:noAutofit/>
          </a:bodyPr>
          <a:lstStyle/>
          <a:p>
            <a:pPr indent="0" lvl="0" marL="12700" rtl="0" algn="l">
              <a:spcBef>
                <a:spcPts val="0"/>
              </a:spcBef>
              <a:spcAft>
                <a:spcPts val="0"/>
              </a:spcAft>
              <a:buClr>
                <a:schemeClr val="dk1"/>
              </a:buClr>
              <a:buSzPts val="1100"/>
              <a:buFont typeface="Arial"/>
              <a:buNone/>
            </a:pPr>
            <a:r>
              <a:rPr lang="en" sz="1000">
                <a:solidFill>
                  <a:schemeClr val="hlink"/>
                </a:solidFill>
                <a:latin typeface="Roboto"/>
                <a:ea typeface="Roboto"/>
                <a:cs typeface="Roboto"/>
                <a:sym typeface="Roboto"/>
              </a:rPr>
              <a:t>©  Body Harmony Physical Therapy, PLLC (2021) - All Rights Reserved </a:t>
            </a:r>
            <a:endParaRPr sz="1000">
              <a:solidFill>
                <a:schemeClr val="dk1"/>
              </a:solidFill>
              <a:latin typeface="Roboto"/>
              <a:ea typeface="Roboto"/>
              <a:cs typeface="Roboto"/>
              <a:sym typeface="Roboto"/>
            </a:endParaRPr>
          </a:p>
          <a:p>
            <a:pPr indent="0" lvl="0" marL="12700" rtl="0" algn="l">
              <a:spcBef>
                <a:spcPts val="0"/>
              </a:spcBef>
              <a:spcAft>
                <a:spcPts val="0"/>
              </a:spcAft>
              <a:buNone/>
            </a:pPr>
            <a:r>
              <a:t/>
            </a:r>
            <a:endParaRPr sz="1000">
              <a:solidFill>
                <a:schemeClr val="hlink"/>
              </a:solidFill>
              <a:latin typeface="Roboto"/>
              <a:ea typeface="Roboto"/>
              <a:cs typeface="Roboto"/>
              <a:sym typeface="Roboto"/>
            </a:endParaRPr>
          </a:p>
        </p:txBody>
      </p:sp>
      <p:sp>
        <p:nvSpPr>
          <p:cNvPr id="450" name="Google Shape;450;p45"/>
          <p:cNvSpPr txBox="1"/>
          <p:nvPr>
            <p:ph type="title"/>
          </p:nvPr>
        </p:nvSpPr>
        <p:spPr>
          <a:xfrm>
            <a:off x="175050" y="132900"/>
            <a:ext cx="5543700" cy="726300"/>
          </a:xfrm>
          <a:prstGeom prst="rect">
            <a:avLst/>
          </a:prstGeom>
          <a:noFill/>
          <a:ln>
            <a:noFill/>
          </a:ln>
        </p:spPr>
        <p:txBody>
          <a:bodyPr anchorCtr="0" anchor="t" bIns="0" lIns="0" spcFirstLastPara="1" rIns="0" wrap="square" tIns="12700">
            <a:noAutofit/>
          </a:bodyPr>
          <a:lstStyle/>
          <a:p>
            <a:pPr indent="0" lvl="0" marL="12700" rtl="0" algn="l">
              <a:lnSpc>
                <a:spcPct val="100000"/>
              </a:lnSpc>
              <a:spcBef>
                <a:spcPts val="0"/>
              </a:spcBef>
              <a:spcAft>
                <a:spcPts val="0"/>
              </a:spcAft>
              <a:buNone/>
            </a:pPr>
            <a:r>
              <a:rPr b="0" lang="en" sz="3900">
                <a:solidFill>
                  <a:srgbClr val="93C47D"/>
                </a:solidFill>
                <a:latin typeface="Quicksand"/>
                <a:ea typeface="Quicksand"/>
                <a:cs typeface="Quicksand"/>
                <a:sym typeface="Quicksand"/>
              </a:rPr>
              <a:t>Nutrition for Bowel and Bladder Health</a:t>
            </a:r>
            <a:endParaRPr b="0" sz="3900">
              <a:solidFill>
                <a:srgbClr val="93C47D"/>
              </a:solidFill>
              <a:latin typeface="Quicksand"/>
              <a:ea typeface="Quicksand"/>
              <a:cs typeface="Quicksand"/>
              <a:sym typeface="Quicksand"/>
            </a:endParaRPr>
          </a:p>
        </p:txBody>
      </p:sp>
      <p:pic>
        <p:nvPicPr>
          <p:cNvPr id="451" name="Google Shape;451;p45"/>
          <p:cNvPicPr preferRelativeResize="0"/>
          <p:nvPr/>
        </p:nvPicPr>
        <p:blipFill>
          <a:blip r:embed="rId5">
            <a:alphaModFix/>
          </a:blip>
          <a:stretch>
            <a:fillRect/>
          </a:stretch>
        </p:blipFill>
        <p:spPr>
          <a:xfrm>
            <a:off x="3886198" y="7468220"/>
            <a:ext cx="3885252" cy="2590168"/>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455" name="Shape 455"/>
        <p:cNvGrpSpPr/>
        <p:nvPr/>
      </p:nvGrpSpPr>
      <p:grpSpPr>
        <a:xfrm>
          <a:off x="0" y="0"/>
          <a:ext cx="0" cy="0"/>
          <a:chOff x="0" y="0"/>
          <a:chExt cx="0" cy="0"/>
        </a:xfrm>
      </p:grpSpPr>
      <p:sp>
        <p:nvSpPr>
          <p:cNvPr id="456" name="Google Shape;456;p46"/>
          <p:cNvSpPr/>
          <p:nvPr/>
        </p:nvSpPr>
        <p:spPr>
          <a:xfrm>
            <a:off x="0" y="-75"/>
            <a:ext cx="6462300" cy="1351800"/>
          </a:xfrm>
          <a:prstGeom prst="rect">
            <a:avLst/>
          </a:prstGeom>
          <a:solidFill>
            <a:srgbClr val="134F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7" name="Google Shape;457;p46"/>
          <p:cNvSpPr/>
          <p:nvPr/>
        </p:nvSpPr>
        <p:spPr>
          <a:xfrm>
            <a:off x="410819" y="9556750"/>
            <a:ext cx="2358390" cy="0"/>
          </a:xfrm>
          <a:custGeom>
            <a:rect b="b" l="l" r="r" t="t"/>
            <a:pathLst>
              <a:path extrusionOk="0" h="120000" w="2358390">
                <a:moveTo>
                  <a:pt x="0" y="0"/>
                </a:moveTo>
                <a:lnTo>
                  <a:pt x="2357780" y="0"/>
                </a:lnTo>
              </a:path>
            </a:pathLst>
          </a:custGeom>
          <a:noFill/>
          <a:ln cap="flat" cmpd="sng" w="12700">
            <a:solidFill>
              <a:srgbClr val="EFEFE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58" name="Google Shape;458;p46"/>
          <p:cNvSpPr txBox="1"/>
          <p:nvPr/>
        </p:nvSpPr>
        <p:spPr>
          <a:xfrm>
            <a:off x="7238995" y="9634925"/>
            <a:ext cx="140100" cy="1392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None/>
            </a:pPr>
            <a:r>
              <a:rPr lang="en" sz="800">
                <a:solidFill>
                  <a:schemeClr val="dk1"/>
                </a:solidFill>
                <a:latin typeface="Avenir"/>
                <a:ea typeface="Avenir"/>
                <a:cs typeface="Avenir"/>
                <a:sym typeface="Avenir"/>
              </a:rPr>
              <a:t>28</a:t>
            </a:r>
            <a:endParaRPr sz="800">
              <a:solidFill>
                <a:schemeClr val="dk1"/>
              </a:solidFill>
              <a:latin typeface="Avenir"/>
              <a:ea typeface="Avenir"/>
              <a:cs typeface="Avenir"/>
              <a:sym typeface="Avenir"/>
            </a:endParaRPr>
          </a:p>
        </p:txBody>
      </p:sp>
      <p:sp>
        <p:nvSpPr>
          <p:cNvPr id="459" name="Google Shape;459;p46"/>
          <p:cNvSpPr/>
          <p:nvPr/>
        </p:nvSpPr>
        <p:spPr>
          <a:xfrm>
            <a:off x="25848" y="7529071"/>
            <a:ext cx="3556500" cy="16914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60" name="Google Shape;460;p46"/>
          <p:cNvSpPr txBox="1"/>
          <p:nvPr/>
        </p:nvSpPr>
        <p:spPr>
          <a:xfrm>
            <a:off x="410825" y="1728479"/>
            <a:ext cx="3163500" cy="7792500"/>
          </a:xfrm>
          <a:prstGeom prst="rect">
            <a:avLst/>
          </a:prstGeom>
          <a:noFill/>
          <a:ln>
            <a:noFill/>
          </a:ln>
        </p:spPr>
        <p:txBody>
          <a:bodyPr anchorCtr="0" anchor="t" bIns="0" lIns="0" spcFirstLastPara="1" rIns="0" wrap="square" tIns="12700">
            <a:noAutofit/>
          </a:bodyPr>
          <a:lstStyle/>
          <a:p>
            <a:pPr indent="0" lvl="0" marL="0" rtl="0" algn="l">
              <a:lnSpc>
                <a:spcPct val="115000"/>
              </a:lnSpc>
              <a:spcBef>
                <a:spcPts val="0"/>
              </a:spcBef>
              <a:spcAft>
                <a:spcPts val="0"/>
              </a:spcAft>
              <a:buClr>
                <a:schemeClr val="dk1"/>
              </a:buClr>
              <a:buSzPts val="1100"/>
              <a:buFont typeface="Arial"/>
              <a:buNone/>
            </a:pPr>
            <a:r>
              <a:rPr b="1" lang="en">
                <a:solidFill>
                  <a:schemeClr val="dk1"/>
                </a:solidFill>
                <a:highlight>
                  <a:srgbClr val="FFFFFF"/>
                </a:highlight>
                <a:latin typeface="Montserrat"/>
                <a:ea typeface="Montserrat"/>
                <a:cs typeface="Montserrat"/>
                <a:sym typeface="Montserrat"/>
              </a:rPr>
              <a:t>Anti-inflammatory diet</a:t>
            </a:r>
            <a:endParaRPr b="1">
              <a:solidFill>
                <a:schemeClr val="dk1"/>
              </a:solidFill>
              <a:highlight>
                <a:srgbClr val="FFFFFF"/>
              </a:highlight>
              <a:latin typeface="Montserrat"/>
              <a:ea typeface="Montserrat"/>
              <a:cs typeface="Montserrat"/>
              <a:sym typeface="Montserrat"/>
            </a:endParaRPr>
          </a:p>
          <a:p>
            <a:pPr indent="457200" lvl="0" marL="0" rtl="0" algn="l">
              <a:lnSpc>
                <a:spcPct val="115000"/>
              </a:lnSpc>
              <a:spcBef>
                <a:spcPts val="0"/>
              </a:spcBef>
              <a:spcAft>
                <a:spcPts val="0"/>
              </a:spcAft>
              <a:buClr>
                <a:schemeClr val="dk1"/>
              </a:buClr>
              <a:buSzPts val="1100"/>
              <a:buFont typeface="Arial"/>
              <a:buNone/>
            </a:pPr>
            <a:r>
              <a:rPr lang="en" sz="1250">
                <a:solidFill>
                  <a:schemeClr val="dk1"/>
                </a:solidFill>
                <a:highlight>
                  <a:srgbClr val="FFFFFF"/>
                </a:highlight>
                <a:latin typeface="Montserrat"/>
                <a:ea typeface="Montserrat"/>
                <a:cs typeface="Montserrat"/>
                <a:sym typeface="Montserrat"/>
              </a:rPr>
              <a:t>Did you know that many disease processes are the result of chronic inflammation in the body? Following a diet that eliminates inflammatory foods, thereby reducing inflammation throughout the body is a good first step to take when looking to treat pelvic pain.</a:t>
            </a:r>
            <a:endParaRPr sz="1250">
              <a:solidFill>
                <a:schemeClr val="dk1"/>
              </a:solidFill>
              <a:highlight>
                <a:srgbClr val="FFFFFF"/>
              </a:highlight>
              <a:latin typeface="Montserrat"/>
              <a:ea typeface="Montserrat"/>
              <a:cs typeface="Montserrat"/>
              <a:sym typeface="Montserrat"/>
            </a:endParaRPr>
          </a:p>
          <a:p>
            <a:pPr indent="457200" lvl="0" marL="0" rtl="0" algn="l">
              <a:lnSpc>
                <a:spcPct val="115000"/>
              </a:lnSpc>
              <a:spcBef>
                <a:spcPts val="0"/>
              </a:spcBef>
              <a:spcAft>
                <a:spcPts val="0"/>
              </a:spcAft>
              <a:buClr>
                <a:schemeClr val="dk1"/>
              </a:buClr>
              <a:buSzPts val="1100"/>
              <a:buFont typeface="Arial"/>
              <a:buNone/>
            </a:pPr>
            <a:r>
              <a:rPr lang="en" sz="1250">
                <a:solidFill>
                  <a:schemeClr val="dk1"/>
                </a:solidFill>
                <a:highlight>
                  <a:srgbClr val="FFFFFF"/>
                </a:highlight>
                <a:latin typeface="Montserrat"/>
                <a:ea typeface="Montserrat"/>
                <a:cs typeface="Montserrat"/>
                <a:sym typeface="Montserrat"/>
              </a:rPr>
              <a:t>Common anti-inflammatory foods include: flaxseeds (ideally ground), walnuts, salmon, sardines, halibut, herring, soybeans, cauliflower, broccoli, Brussel sprouts, winter squash, tofu, shrimp, cod, snapper, scallops, and tuna. Many of these foods contain high levels of </a:t>
            </a:r>
            <a:r>
              <a:rPr lang="en" sz="1250">
                <a:solidFill>
                  <a:schemeClr val="dk1"/>
                </a:solidFill>
                <a:highlight>
                  <a:schemeClr val="lt1"/>
                </a:highlight>
                <a:latin typeface="Montserrat"/>
                <a:ea typeface="Montserrat"/>
                <a:cs typeface="Montserrat"/>
                <a:sym typeface="Montserrat"/>
              </a:rPr>
              <a:t> Omega 3s, an anti-inflammatory fatty acid, which is essential to the diet. Omega 3 has been shown to lower cholesterol and decrease hardening of the arteries.</a:t>
            </a:r>
            <a:r>
              <a:rPr lang="en" sz="1250">
                <a:solidFill>
                  <a:schemeClr val="dk1"/>
                </a:solidFill>
                <a:highlight>
                  <a:srgbClr val="FFFFFF"/>
                </a:highlight>
                <a:latin typeface="Montserrat"/>
                <a:ea typeface="Montserrat"/>
                <a:cs typeface="Montserrat"/>
                <a:sym typeface="Montserrat"/>
              </a:rPr>
              <a:t> </a:t>
            </a:r>
            <a:r>
              <a:rPr lang="en" sz="1250">
                <a:solidFill>
                  <a:schemeClr val="dk1"/>
                </a:solidFill>
                <a:highlight>
                  <a:srgbClr val="FFFFFF"/>
                </a:highlight>
                <a:latin typeface="Montserrat"/>
                <a:ea typeface="Montserrat"/>
                <a:cs typeface="Montserrat"/>
                <a:sym typeface="Montserrat"/>
              </a:rPr>
              <a:t>You can get Omega 3’s from fish oils but double check the source and purity of the oils before you take them. The National Institute of Health recommends 4,000 mg of Omega 3 per day for your heart. </a:t>
            </a:r>
            <a:br>
              <a:rPr lang="en" sz="1250">
                <a:solidFill>
                  <a:schemeClr val="dk1"/>
                </a:solidFill>
                <a:highlight>
                  <a:srgbClr val="FFFFFF"/>
                </a:highlight>
                <a:latin typeface="Montserrat"/>
                <a:ea typeface="Montserrat"/>
                <a:cs typeface="Montserrat"/>
                <a:sym typeface="Montserrat"/>
              </a:rPr>
            </a:br>
            <a:r>
              <a:rPr lang="en" sz="1250">
                <a:solidFill>
                  <a:schemeClr val="dk1"/>
                </a:solidFill>
                <a:highlight>
                  <a:srgbClr val="FFFFFF"/>
                </a:highlight>
                <a:latin typeface="Montserrat"/>
                <a:ea typeface="Montserrat"/>
                <a:cs typeface="Montserrat"/>
                <a:sym typeface="Montserrat"/>
              </a:rPr>
              <a:t>	Don’t forget to spice things up in the kitchen! Spices and herbs such as </a:t>
            </a:r>
            <a:r>
              <a:rPr lang="en" sz="1250">
                <a:solidFill>
                  <a:schemeClr val="dk1"/>
                </a:solidFill>
                <a:highlight>
                  <a:srgbClr val="FFFFFF"/>
                </a:highlight>
                <a:latin typeface="Montserrat"/>
                <a:ea typeface="Montserrat"/>
                <a:cs typeface="Montserrat"/>
                <a:sym typeface="Montserrat"/>
              </a:rPr>
              <a:t>turmeric</a:t>
            </a:r>
            <a:r>
              <a:rPr lang="en" sz="1250">
                <a:solidFill>
                  <a:schemeClr val="dk1"/>
                </a:solidFill>
                <a:highlight>
                  <a:srgbClr val="FFFFFF"/>
                </a:highlight>
                <a:latin typeface="Montserrat"/>
                <a:ea typeface="Montserrat"/>
                <a:cs typeface="Montserrat"/>
                <a:sym typeface="Montserrat"/>
              </a:rPr>
              <a:t>, garlic, ginger, oregano, cloves, dill, sweet basil, parsley, lime zest and cinnamon add delicious flavor and natural anti-inflammatory benefits to each meal. </a:t>
            </a:r>
            <a:endParaRPr sz="1200">
              <a:solidFill>
                <a:schemeClr val="dk1"/>
              </a:solidFill>
              <a:highlight>
                <a:srgbClr val="FFFFFF"/>
              </a:highlight>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t/>
            </a:r>
            <a:endParaRPr sz="1200">
              <a:solidFill>
                <a:schemeClr val="dk1"/>
              </a:solidFill>
              <a:highlight>
                <a:srgbClr val="FFFFFF"/>
              </a:highlight>
              <a:latin typeface="Times New Roman"/>
              <a:ea typeface="Times New Roman"/>
              <a:cs typeface="Times New Roman"/>
              <a:sym typeface="Times New Roman"/>
            </a:endParaRPr>
          </a:p>
          <a:p>
            <a:pPr indent="0" lvl="0" marL="0" rtl="0" algn="l">
              <a:lnSpc>
                <a:spcPct val="115000"/>
              </a:lnSpc>
              <a:spcBef>
                <a:spcPts val="0"/>
              </a:spcBef>
              <a:spcAft>
                <a:spcPts val="0"/>
              </a:spcAft>
              <a:buClr>
                <a:schemeClr val="dk1"/>
              </a:buClr>
              <a:buSzPts val="1100"/>
              <a:buFont typeface="Arial"/>
              <a:buNone/>
            </a:pPr>
            <a:r>
              <a:t/>
            </a:r>
            <a:endParaRPr sz="1200">
              <a:solidFill>
                <a:schemeClr val="dk1"/>
              </a:solidFill>
              <a:highlight>
                <a:srgbClr val="FFFFFF"/>
              </a:highlight>
              <a:latin typeface="Times New Roman"/>
              <a:ea typeface="Times New Roman"/>
              <a:cs typeface="Times New Roman"/>
              <a:sym typeface="Times New Roman"/>
            </a:endParaRPr>
          </a:p>
        </p:txBody>
      </p:sp>
      <p:sp>
        <p:nvSpPr>
          <p:cNvPr id="461" name="Google Shape;461;p46"/>
          <p:cNvSpPr txBox="1"/>
          <p:nvPr>
            <p:ph type="title"/>
          </p:nvPr>
        </p:nvSpPr>
        <p:spPr>
          <a:xfrm>
            <a:off x="410825" y="625425"/>
            <a:ext cx="5257800" cy="726300"/>
          </a:xfrm>
          <a:prstGeom prst="rect">
            <a:avLst/>
          </a:prstGeom>
          <a:noFill/>
          <a:ln>
            <a:noFill/>
          </a:ln>
        </p:spPr>
        <p:txBody>
          <a:bodyPr anchorCtr="0" anchor="t" bIns="0" lIns="0" spcFirstLastPara="1" rIns="0" wrap="square" tIns="12700">
            <a:noAutofit/>
          </a:bodyPr>
          <a:lstStyle/>
          <a:p>
            <a:pPr indent="0" lvl="0" marL="12700" rtl="0" algn="l">
              <a:lnSpc>
                <a:spcPct val="100000"/>
              </a:lnSpc>
              <a:spcBef>
                <a:spcPts val="0"/>
              </a:spcBef>
              <a:spcAft>
                <a:spcPts val="0"/>
              </a:spcAft>
              <a:buNone/>
            </a:pPr>
            <a:r>
              <a:rPr b="0" lang="en" sz="3600">
                <a:solidFill>
                  <a:srgbClr val="93C47D"/>
                </a:solidFill>
                <a:latin typeface="Quicksand"/>
                <a:ea typeface="Quicksand"/>
                <a:cs typeface="Quicksand"/>
                <a:sym typeface="Quicksand"/>
              </a:rPr>
              <a:t>Diet and Inflammation</a:t>
            </a:r>
            <a:endParaRPr b="0" sz="3600">
              <a:solidFill>
                <a:srgbClr val="93C47D"/>
              </a:solidFill>
              <a:latin typeface="Quicksand"/>
              <a:ea typeface="Quicksand"/>
              <a:cs typeface="Quicksand"/>
              <a:sym typeface="Quicksand"/>
            </a:endParaRPr>
          </a:p>
        </p:txBody>
      </p:sp>
      <p:sp>
        <p:nvSpPr>
          <p:cNvPr id="462" name="Google Shape;462;p46"/>
          <p:cNvSpPr txBox="1"/>
          <p:nvPr/>
        </p:nvSpPr>
        <p:spPr>
          <a:xfrm>
            <a:off x="3960113" y="5786125"/>
            <a:ext cx="2974200" cy="5800500"/>
          </a:xfrm>
          <a:prstGeom prst="rect">
            <a:avLst/>
          </a:prstGeom>
          <a:noFill/>
          <a:ln>
            <a:noFill/>
          </a:ln>
        </p:spPr>
        <p:txBody>
          <a:bodyPr anchorCtr="0" anchor="t" bIns="0" lIns="0" spcFirstLastPara="1" rIns="0" wrap="square" tIns="12700">
            <a:noAutofit/>
          </a:bodyPr>
          <a:lstStyle/>
          <a:p>
            <a:pPr indent="457200" lvl="0" marL="0" rtl="0" algn="l">
              <a:lnSpc>
                <a:spcPct val="115000"/>
              </a:lnSpc>
              <a:spcBef>
                <a:spcPts val="0"/>
              </a:spcBef>
              <a:spcAft>
                <a:spcPts val="0"/>
              </a:spcAft>
              <a:buClr>
                <a:schemeClr val="dk1"/>
              </a:buClr>
              <a:buSzPts val="1100"/>
              <a:buFont typeface="Arial"/>
              <a:buNone/>
            </a:pPr>
            <a:r>
              <a:rPr lang="en" sz="1250">
                <a:solidFill>
                  <a:schemeClr val="dk1"/>
                </a:solidFill>
                <a:highlight>
                  <a:schemeClr val="lt1"/>
                </a:highlight>
                <a:latin typeface="Montserrat"/>
                <a:ea typeface="Montserrat"/>
                <a:cs typeface="Montserrat"/>
                <a:sym typeface="Montserrat"/>
              </a:rPr>
              <a:t>Other anti-inflammatory nutrients in the kitchen include antioxidants. Antioxidants can also be beneficial to the body and reduce stressed and damaged cells. It’s likely you will need some professional advice from a nutritionist to get your nutrient imbalances corrected. This includes nutrients like Vitamins A, C, D, E, B6,  magnesium, calcium, zinc, iron, potassium, phosphate, selenium and/or copper. For the majority of us it’s better to get an expert on board than stress about how much of each your deficient in and which foods are best to help you re-establish a balance. </a:t>
            </a:r>
            <a:endParaRPr sz="1250">
              <a:solidFill>
                <a:schemeClr val="dk1"/>
              </a:solidFill>
              <a:highlight>
                <a:schemeClr val="lt1"/>
              </a:highlight>
              <a:latin typeface="Montserrat"/>
              <a:ea typeface="Montserrat"/>
              <a:cs typeface="Montserrat"/>
              <a:sym typeface="Montserrat"/>
            </a:endParaRPr>
          </a:p>
          <a:p>
            <a:pPr indent="0" lvl="0" marL="0" rtl="0" algn="l">
              <a:lnSpc>
                <a:spcPct val="115000"/>
              </a:lnSpc>
              <a:spcBef>
                <a:spcPts val="600"/>
              </a:spcBef>
              <a:spcAft>
                <a:spcPts val="0"/>
              </a:spcAft>
              <a:buClr>
                <a:schemeClr val="dk1"/>
              </a:buClr>
              <a:buSzPts val="1100"/>
              <a:buFont typeface="Arial"/>
              <a:buNone/>
            </a:pPr>
            <a:r>
              <a:t/>
            </a:r>
            <a:endParaRPr sz="1250">
              <a:solidFill>
                <a:schemeClr val="dk1"/>
              </a:solidFill>
              <a:highlight>
                <a:srgbClr val="FFFFFF"/>
              </a:highlight>
              <a:latin typeface="Times New Roman"/>
              <a:ea typeface="Times New Roman"/>
              <a:cs typeface="Times New Roman"/>
              <a:sym typeface="Times New Roman"/>
            </a:endParaRPr>
          </a:p>
          <a:p>
            <a:pPr indent="0" lvl="0" marL="0" rtl="0" algn="l">
              <a:lnSpc>
                <a:spcPct val="115000"/>
              </a:lnSpc>
              <a:spcBef>
                <a:spcPts val="900"/>
              </a:spcBef>
              <a:spcAft>
                <a:spcPts val="0"/>
              </a:spcAft>
              <a:buClr>
                <a:schemeClr val="dk1"/>
              </a:buClr>
              <a:buSzPts val="1100"/>
              <a:buFont typeface="Arial"/>
              <a:buNone/>
            </a:pPr>
            <a:r>
              <a:t/>
            </a:r>
            <a:endParaRPr sz="1250" u="sng">
              <a:solidFill>
                <a:srgbClr val="1155CC"/>
              </a:solidFill>
              <a:highlight>
                <a:srgbClr val="FFFFFF"/>
              </a:highlight>
              <a:latin typeface="Times New Roman"/>
              <a:ea typeface="Times New Roman"/>
              <a:cs typeface="Times New Roman"/>
              <a:sym typeface="Times New Roman"/>
            </a:endParaRPr>
          </a:p>
          <a:p>
            <a:pPr indent="0" lvl="0" marL="0" rtl="0" algn="l">
              <a:lnSpc>
                <a:spcPct val="150000"/>
              </a:lnSpc>
              <a:spcBef>
                <a:spcPts val="600"/>
              </a:spcBef>
              <a:spcAft>
                <a:spcPts val="0"/>
              </a:spcAft>
              <a:buClr>
                <a:schemeClr val="dk1"/>
              </a:buClr>
              <a:buSzPts val="1100"/>
              <a:buFont typeface="Arial"/>
              <a:buNone/>
            </a:pPr>
            <a:r>
              <a:t/>
            </a:r>
            <a:endParaRPr sz="1100">
              <a:solidFill>
                <a:srgbClr val="222222"/>
              </a:solidFill>
              <a:highlight>
                <a:srgbClr val="FFFFFF"/>
              </a:highlight>
            </a:endParaRPr>
          </a:p>
          <a:p>
            <a:pPr indent="0" lvl="0" marL="0" rtl="0" algn="l">
              <a:lnSpc>
                <a:spcPct val="100000"/>
              </a:lnSpc>
              <a:spcBef>
                <a:spcPts val="0"/>
              </a:spcBef>
              <a:spcAft>
                <a:spcPts val="0"/>
              </a:spcAft>
              <a:buNone/>
            </a:pPr>
            <a:r>
              <a:t/>
            </a:r>
            <a:endParaRPr sz="1250">
              <a:solidFill>
                <a:schemeClr val="dk1"/>
              </a:solidFill>
              <a:latin typeface="Montserrat"/>
              <a:ea typeface="Montserrat"/>
              <a:cs typeface="Montserrat"/>
              <a:sym typeface="Montserrat"/>
            </a:endParaRPr>
          </a:p>
          <a:p>
            <a:pPr indent="0" lvl="0" marL="12700" marR="5080" rtl="0" algn="l">
              <a:lnSpc>
                <a:spcPct val="100000"/>
              </a:lnSpc>
              <a:spcBef>
                <a:spcPts val="0"/>
              </a:spcBef>
              <a:spcAft>
                <a:spcPts val="0"/>
              </a:spcAft>
              <a:buNone/>
            </a:pPr>
            <a:r>
              <a:t/>
            </a:r>
            <a:endParaRPr sz="1250">
              <a:solidFill>
                <a:srgbClr val="232323"/>
              </a:solidFill>
              <a:latin typeface="Montserrat"/>
              <a:ea typeface="Montserrat"/>
              <a:cs typeface="Montserrat"/>
              <a:sym typeface="Montserrat"/>
            </a:endParaRPr>
          </a:p>
        </p:txBody>
      </p:sp>
      <p:pic>
        <p:nvPicPr>
          <p:cNvPr id="463" name="Google Shape;463;p46"/>
          <p:cNvPicPr preferRelativeResize="0"/>
          <p:nvPr/>
        </p:nvPicPr>
        <p:blipFill>
          <a:blip r:embed="rId4">
            <a:alphaModFix/>
          </a:blip>
          <a:stretch>
            <a:fillRect/>
          </a:stretch>
        </p:blipFill>
        <p:spPr>
          <a:xfrm>
            <a:off x="175050" y="9521028"/>
            <a:ext cx="434550" cy="434550"/>
          </a:xfrm>
          <a:prstGeom prst="rect">
            <a:avLst/>
          </a:prstGeom>
          <a:noFill/>
          <a:ln>
            <a:noFill/>
          </a:ln>
        </p:spPr>
      </p:pic>
      <p:sp>
        <p:nvSpPr>
          <p:cNvPr id="464" name="Google Shape;464;p46"/>
          <p:cNvSpPr txBox="1"/>
          <p:nvPr/>
        </p:nvSpPr>
        <p:spPr>
          <a:xfrm>
            <a:off x="609600" y="9634925"/>
            <a:ext cx="4847100" cy="388500"/>
          </a:xfrm>
          <a:prstGeom prst="rect">
            <a:avLst/>
          </a:prstGeom>
          <a:noFill/>
          <a:ln>
            <a:noFill/>
          </a:ln>
        </p:spPr>
        <p:txBody>
          <a:bodyPr anchorCtr="0" anchor="t" bIns="91425" lIns="91425" spcFirstLastPara="1" rIns="91425" wrap="square" tIns="91425">
            <a:noAutofit/>
          </a:bodyPr>
          <a:lstStyle/>
          <a:p>
            <a:pPr indent="0" lvl="0" marL="12700" rtl="0" algn="l">
              <a:spcBef>
                <a:spcPts val="0"/>
              </a:spcBef>
              <a:spcAft>
                <a:spcPts val="0"/>
              </a:spcAft>
              <a:buClr>
                <a:schemeClr val="dk1"/>
              </a:buClr>
              <a:buSzPts val="1100"/>
              <a:buFont typeface="Arial"/>
              <a:buNone/>
            </a:pPr>
            <a:r>
              <a:rPr lang="en" sz="1000">
                <a:solidFill>
                  <a:schemeClr val="hlink"/>
                </a:solidFill>
                <a:latin typeface="Roboto"/>
                <a:ea typeface="Roboto"/>
                <a:cs typeface="Roboto"/>
                <a:sym typeface="Roboto"/>
              </a:rPr>
              <a:t>©  Body Harmony Physical Therapy, PLLC (2021) - All Rights Reserved</a:t>
            </a:r>
            <a:endParaRPr sz="1000">
              <a:solidFill>
                <a:schemeClr val="dk1"/>
              </a:solidFill>
              <a:latin typeface="Roboto"/>
              <a:ea typeface="Roboto"/>
              <a:cs typeface="Roboto"/>
              <a:sym typeface="Roboto"/>
            </a:endParaRPr>
          </a:p>
          <a:p>
            <a:pPr indent="0" lvl="0" marL="12700" rtl="0" algn="l">
              <a:spcBef>
                <a:spcPts val="0"/>
              </a:spcBef>
              <a:spcAft>
                <a:spcPts val="0"/>
              </a:spcAft>
              <a:buNone/>
            </a:pPr>
            <a:r>
              <a:t/>
            </a:r>
            <a:endParaRPr sz="1000">
              <a:solidFill>
                <a:schemeClr val="hlink"/>
              </a:solidFill>
              <a:latin typeface="Roboto"/>
              <a:ea typeface="Roboto"/>
              <a:cs typeface="Roboto"/>
              <a:sym typeface="Roboto"/>
            </a:endParaRPr>
          </a:p>
        </p:txBody>
      </p:sp>
      <p:pic>
        <p:nvPicPr>
          <p:cNvPr id="465" name="Google Shape;465;p46"/>
          <p:cNvPicPr preferRelativeResize="0"/>
          <p:nvPr/>
        </p:nvPicPr>
        <p:blipFill rotWithShape="1">
          <a:blip r:embed="rId5">
            <a:alphaModFix/>
          </a:blip>
          <a:srcRect b="4627" l="0" r="0" t="4627"/>
          <a:stretch/>
        </p:blipFill>
        <p:spPr>
          <a:xfrm>
            <a:off x="4023725" y="1728475"/>
            <a:ext cx="2847000" cy="3796029"/>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469" name="Shape 469"/>
        <p:cNvGrpSpPr/>
        <p:nvPr/>
      </p:nvGrpSpPr>
      <p:grpSpPr>
        <a:xfrm>
          <a:off x="0" y="0"/>
          <a:ext cx="0" cy="0"/>
          <a:chOff x="0" y="0"/>
          <a:chExt cx="0" cy="0"/>
        </a:xfrm>
      </p:grpSpPr>
      <p:sp>
        <p:nvSpPr>
          <p:cNvPr id="470" name="Google Shape;470;p47"/>
          <p:cNvSpPr/>
          <p:nvPr/>
        </p:nvSpPr>
        <p:spPr>
          <a:xfrm>
            <a:off x="410825" y="6766925"/>
            <a:ext cx="7076700" cy="2362200"/>
          </a:xfrm>
          <a:prstGeom prst="rect">
            <a:avLst/>
          </a:prstGeom>
          <a:solidFill>
            <a:srgbClr val="B6D7A8"/>
          </a:solidFill>
          <a:ln cap="flat" cmpd="sng" w="28575">
            <a:solidFill>
              <a:srgbClr val="134F5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1" name="Google Shape;471;p47"/>
          <p:cNvSpPr/>
          <p:nvPr/>
        </p:nvSpPr>
        <p:spPr>
          <a:xfrm>
            <a:off x="0" y="-75"/>
            <a:ext cx="6462300" cy="1351800"/>
          </a:xfrm>
          <a:prstGeom prst="rect">
            <a:avLst/>
          </a:prstGeom>
          <a:solidFill>
            <a:srgbClr val="134F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2" name="Google Shape;472;p47"/>
          <p:cNvSpPr/>
          <p:nvPr/>
        </p:nvSpPr>
        <p:spPr>
          <a:xfrm>
            <a:off x="410819" y="9556750"/>
            <a:ext cx="2358390" cy="0"/>
          </a:xfrm>
          <a:custGeom>
            <a:rect b="b" l="l" r="r" t="t"/>
            <a:pathLst>
              <a:path extrusionOk="0" h="120000" w="2358390">
                <a:moveTo>
                  <a:pt x="0" y="0"/>
                </a:moveTo>
                <a:lnTo>
                  <a:pt x="2357780" y="0"/>
                </a:lnTo>
              </a:path>
            </a:pathLst>
          </a:custGeom>
          <a:noFill/>
          <a:ln cap="flat" cmpd="sng" w="12700">
            <a:solidFill>
              <a:srgbClr val="EFEFE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73" name="Google Shape;473;p47"/>
          <p:cNvSpPr txBox="1"/>
          <p:nvPr/>
        </p:nvSpPr>
        <p:spPr>
          <a:xfrm>
            <a:off x="7200903" y="9634925"/>
            <a:ext cx="254400" cy="1392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None/>
            </a:pPr>
            <a:r>
              <a:rPr lang="en" sz="800">
                <a:solidFill>
                  <a:schemeClr val="dk1"/>
                </a:solidFill>
                <a:latin typeface="Avenir"/>
                <a:ea typeface="Avenir"/>
                <a:cs typeface="Avenir"/>
                <a:sym typeface="Avenir"/>
              </a:rPr>
              <a:t>29</a:t>
            </a:r>
            <a:endParaRPr sz="800">
              <a:solidFill>
                <a:schemeClr val="dk1"/>
              </a:solidFill>
              <a:latin typeface="Avenir"/>
              <a:ea typeface="Avenir"/>
              <a:cs typeface="Avenir"/>
              <a:sym typeface="Avenir"/>
            </a:endParaRPr>
          </a:p>
        </p:txBody>
      </p:sp>
      <p:sp>
        <p:nvSpPr>
          <p:cNvPr id="474" name="Google Shape;474;p47"/>
          <p:cNvSpPr/>
          <p:nvPr/>
        </p:nvSpPr>
        <p:spPr>
          <a:xfrm>
            <a:off x="25848" y="7529071"/>
            <a:ext cx="3556500" cy="16914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75" name="Google Shape;475;p47"/>
          <p:cNvSpPr txBox="1"/>
          <p:nvPr/>
        </p:nvSpPr>
        <p:spPr>
          <a:xfrm>
            <a:off x="410825" y="1728479"/>
            <a:ext cx="3163500" cy="7792500"/>
          </a:xfrm>
          <a:prstGeom prst="rect">
            <a:avLst/>
          </a:prstGeom>
          <a:noFill/>
          <a:ln>
            <a:noFill/>
          </a:ln>
        </p:spPr>
        <p:txBody>
          <a:bodyPr anchorCtr="0" anchor="t" bIns="0" lIns="0" spcFirstLastPara="1" rIns="0" wrap="square" tIns="12700">
            <a:noAutofit/>
          </a:bodyPr>
          <a:lstStyle/>
          <a:p>
            <a:pPr indent="0" lvl="0" marL="0" rtl="0" algn="l">
              <a:lnSpc>
                <a:spcPct val="115000"/>
              </a:lnSpc>
              <a:spcBef>
                <a:spcPts val="0"/>
              </a:spcBef>
              <a:spcAft>
                <a:spcPts val="0"/>
              </a:spcAft>
              <a:buClr>
                <a:schemeClr val="dk1"/>
              </a:buClr>
              <a:buSzPts val="1100"/>
              <a:buFont typeface="Arial"/>
              <a:buNone/>
            </a:pPr>
            <a:r>
              <a:rPr b="1" lang="en">
                <a:solidFill>
                  <a:schemeClr val="dk1"/>
                </a:solidFill>
                <a:highlight>
                  <a:srgbClr val="FFFFFF"/>
                </a:highlight>
                <a:latin typeface="Montserrat"/>
                <a:ea typeface="Montserrat"/>
                <a:cs typeface="Montserrat"/>
                <a:sym typeface="Montserrat"/>
              </a:rPr>
              <a:t>Anti-inflammatory smoothie for pelvic pain relief</a:t>
            </a:r>
            <a:endParaRPr b="1">
              <a:solidFill>
                <a:schemeClr val="dk1"/>
              </a:solidFill>
              <a:highlight>
                <a:srgbClr val="FFFFFF"/>
              </a:highlight>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t/>
            </a:r>
            <a:endParaRPr sz="1250">
              <a:solidFill>
                <a:schemeClr val="dk1"/>
              </a:solidFill>
              <a:highlight>
                <a:srgbClr val="FFFFFF"/>
              </a:highlight>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rPr lang="en" sz="1250">
                <a:solidFill>
                  <a:schemeClr val="dk1"/>
                </a:solidFill>
                <a:highlight>
                  <a:srgbClr val="FFFFFF"/>
                </a:highlight>
                <a:latin typeface="Montserrat"/>
                <a:ea typeface="Montserrat"/>
                <a:cs typeface="Montserrat"/>
                <a:sym typeface="Montserrat"/>
              </a:rPr>
              <a:t>Try Jessica Drummond’s antioxidant-rich smoothie that is bursting with anti-inflammatory benefits to help reduce pelvic pain. </a:t>
            </a:r>
            <a:endParaRPr sz="1250">
              <a:solidFill>
                <a:schemeClr val="dk1"/>
              </a:solidFill>
              <a:highlight>
                <a:srgbClr val="FFFFFF"/>
              </a:highlight>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t/>
            </a:r>
            <a:endParaRPr sz="1250">
              <a:solidFill>
                <a:schemeClr val="dk1"/>
              </a:solidFill>
              <a:highlight>
                <a:srgbClr val="FFFFFF"/>
              </a:highlight>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rPr lang="en" sz="1050">
                <a:solidFill>
                  <a:srgbClr val="1D2129"/>
                </a:solidFill>
                <a:highlight>
                  <a:srgbClr val="FFFFFF"/>
                </a:highlight>
                <a:latin typeface="Montserrat"/>
                <a:ea typeface="Montserrat"/>
                <a:cs typeface="Montserrat"/>
                <a:sym typeface="Montserrat"/>
              </a:rPr>
              <a:t>I</a:t>
            </a:r>
            <a:r>
              <a:rPr lang="en" sz="1250">
                <a:solidFill>
                  <a:srgbClr val="1D2129"/>
                </a:solidFill>
                <a:highlight>
                  <a:srgbClr val="FFFFFF"/>
                </a:highlight>
                <a:latin typeface="Montserrat"/>
                <a:ea typeface="Montserrat"/>
                <a:cs typeface="Montserrat"/>
                <a:sym typeface="Montserrat"/>
              </a:rPr>
              <a:t>ngredients:</a:t>
            </a:r>
            <a:endParaRPr sz="1250">
              <a:solidFill>
                <a:srgbClr val="1D2129"/>
              </a:solidFill>
              <a:highlight>
                <a:srgbClr val="FFFFFF"/>
              </a:highlight>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rPr lang="en" sz="1250">
                <a:solidFill>
                  <a:srgbClr val="1D2129"/>
                </a:solidFill>
                <a:highlight>
                  <a:srgbClr val="FFFFFF"/>
                </a:highlight>
                <a:latin typeface="Montserrat"/>
                <a:ea typeface="Montserrat"/>
                <a:cs typeface="Montserrat"/>
                <a:sym typeface="Montserrat"/>
              </a:rPr>
              <a:t>1/2 avocado</a:t>
            </a:r>
            <a:endParaRPr sz="1250">
              <a:solidFill>
                <a:srgbClr val="1D2129"/>
              </a:solidFill>
              <a:highlight>
                <a:srgbClr val="FFFFFF"/>
              </a:highlight>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rPr lang="en" sz="1250">
                <a:solidFill>
                  <a:srgbClr val="1D2129"/>
                </a:solidFill>
                <a:highlight>
                  <a:srgbClr val="FFFFFF"/>
                </a:highlight>
                <a:latin typeface="Montserrat"/>
                <a:ea typeface="Montserrat"/>
                <a:cs typeface="Montserrat"/>
                <a:sym typeface="Montserrat"/>
              </a:rPr>
              <a:t>1/2 cup chopped raw kale or a scoop of greens powder</a:t>
            </a:r>
            <a:endParaRPr sz="1250">
              <a:solidFill>
                <a:srgbClr val="1D2129"/>
              </a:solidFill>
              <a:highlight>
                <a:srgbClr val="FFFFFF"/>
              </a:highlight>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rPr lang="en" sz="1250">
                <a:solidFill>
                  <a:srgbClr val="1D2129"/>
                </a:solidFill>
                <a:highlight>
                  <a:srgbClr val="FFFFFF"/>
                </a:highlight>
                <a:latin typeface="Montserrat"/>
                <a:ea typeface="Montserrat"/>
                <a:cs typeface="Montserrat"/>
                <a:sym typeface="Montserrat"/>
              </a:rPr>
              <a:t>1/2 cup of frozen blueberries</a:t>
            </a:r>
            <a:endParaRPr sz="1250">
              <a:solidFill>
                <a:srgbClr val="1D2129"/>
              </a:solidFill>
              <a:highlight>
                <a:srgbClr val="FFFFFF"/>
              </a:highlight>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rPr lang="en" sz="1250">
                <a:solidFill>
                  <a:srgbClr val="1D2129"/>
                </a:solidFill>
                <a:highlight>
                  <a:srgbClr val="FFFFFF"/>
                </a:highlight>
                <a:latin typeface="Montserrat"/>
                <a:ea typeface="Montserrat"/>
                <a:cs typeface="Montserrat"/>
                <a:sym typeface="Montserrat"/>
              </a:rPr>
              <a:t>20g high quality protein powder (For this recipe, I recommend Pure Paleo from Designs for Health.)</a:t>
            </a:r>
            <a:endParaRPr sz="1250">
              <a:solidFill>
                <a:srgbClr val="1D2129"/>
              </a:solidFill>
              <a:highlight>
                <a:srgbClr val="FFFFFF"/>
              </a:highlight>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rPr lang="en" sz="1250">
                <a:solidFill>
                  <a:srgbClr val="1D2129"/>
                </a:solidFill>
                <a:highlight>
                  <a:srgbClr val="FFFFFF"/>
                </a:highlight>
                <a:latin typeface="Montserrat"/>
                <a:ea typeface="Montserrat"/>
                <a:cs typeface="Montserrat"/>
                <a:sym typeface="Montserrat"/>
              </a:rPr>
              <a:t>1/2 tsp cinnamon</a:t>
            </a:r>
            <a:endParaRPr sz="1250">
              <a:solidFill>
                <a:srgbClr val="1D2129"/>
              </a:solidFill>
              <a:highlight>
                <a:srgbClr val="FFFFFF"/>
              </a:highlight>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rPr lang="en" sz="1250">
                <a:solidFill>
                  <a:srgbClr val="1D2129"/>
                </a:solidFill>
                <a:highlight>
                  <a:srgbClr val="FFFFFF"/>
                </a:highlight>
                <a:latin typeface="Montserrat"/>
                <a:ea typeface="Montserrat"/>
                <a:cs typeface="Montserrat"/>
                <a:sym typeface="Montserrat"/>
              </a:rPr>
              <a:t>1-2 cups unsweetened vanilla almond milk</a:t>
            </a:r>
            <a:endParaRPr sz="1250">
              <a:solidFill>
                <a:srgbClr val="1D2129"/>
              </a:solidFill>
              <a:highlight>
                <a:srgbClr val="FFFFFF"/>
              </a:highlight>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rPr lang="en" sz="1250">
                <a:solidFill>
                  <a:srgbClr val="1D2129"/>
                </a:solidFill>
                <a:highlight>
                  <a:srgbClr val="FFFFFF"/>
                </a:highlight>
                <a:latin typeface="Montserrat"/>
                <a:ea typeface="Montserrat"/>
                <a:cs typeface="Montserrat"/>
                <a:sym typeface="Montserrat"/>
              </a:rPr>
              <a:t>Blend and enjoy!</a:t>
            </a:r>
            <a:endParaRPr sz="1250">
              <a:solidFill>
                <a:srgbClr val="1D2129"/>
              </a:solidFill>
              <a:highlight>
                <a:srgbClr val="FFFFFF"/>
              </a:highlight>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t/>
            </a:r>
            <a:endParaRPr sz="1250">
              <a:solidFill>
                <a:schemeClr val="dk1"/>
              </a:solidFill>
              <a:highlight>
                <a:srgbClr val="FFFFFF"/>
              </a:highlight>
              <a:latin typeface="Montserrat"/>
              <a:ea typeface="Montserrat"/>
              <a:cs typeface="Montserrat"/>
              <a:sym typeface="Montserrat"/>
            </a:endParaRPr>
          </a:p>
        </p:txBody>
      </p:sp>
      <p:sp>
        <p:nvSpPr>
          <p:cNvPr id="476" name="Google Shape;476;p47"/>
          <p:cNvSpPr txBox="1"/>
          <p:nvPr>
            <p:ph type="title"/>
          </p:nvPr>
        </p:nvSpPr>
        <p:spPr>
          <a:xfrm>
            <a:off x="410825" y="206325"/>
            <a:ext cx="5257800" cy="726300"/>
          </a:xfrm>
          <a:prstGeom prst="rect">
            <a:avLst/>
          </a:prstGeom>
          <a:noFill/>
          <a:ln>
            <a:noFill/>
          </a:ln>
        </p:spPr>
        <p:txBody>
          <a:bodyPr anchorCtr="0" anchor="t" bIns="0" lIns="0" spcFirstLastPara="1" rIns="0" wrap="square" tIns="12700">
            <a:noAutofit/>
          </a:bodyPr>
          <a:lstStyle/>
          <a:p>
            <a:pPr indent="0" lvl="0" marL="0" rtl="0" algn="l">
              <a:lnSpc>
                <a:spcPct val="100000"/>
              </a:lnSpc>
              <a:spcBef>
                <a:spcPts val="0"/>
              </a:spcBef>
              <a:spcAft>
                <a:spcPts val="0"/>
              </a:spcAft>
              <a:buNone/>
            </a:pPr>
            <a:r>
              <a:rPr b="0" lang="en" sz="3600">
                <a:solidFill>
                  <a:srgbClr val="93C47D"/>
                </a:solidFill>
                <a:latin typeface="Quicksand"/>
                <a:ea typeface="Quicksand"/>
                <a:cs typeface="Quicksand"/>
                <a:sym typeface="Quicksand"/>
              </a:rPr>
              <a:t>Anti-inflammatory Smoothie</a:t>
            </a:r>
            <a:endParaRPr b="0" sz="3600">
              <a:solidFill>
                <a:srgbClr val="93C47D"/>
              </a:solidFill>
              <a:latin typeface="Quicksand"/>
              <a:ea typeface="Quicksand"/>
              <a:cs typeface="Quicksand"/>
              <a:sym typeface="Quicksand"/>
            </a:endParaRPr>
          </a:p>
        </p:txBody>
      </p:sp>
      <p:sp>
        <p:nvSpPr>
          <p:cNvPr id="477" name="Google Shape;477;p47"/>
          <p:cNvSpPr txBox="1"/>
          <p:nvPr/>
        </p:nvSpPr>
        <p:spPr>
          <a:xfrm>
            <a:off x="4070525" y="6883150"/>
            <a:ext cx="3417000" cy="2130000"/>
          </a:xfrm>
          <a:prstGeom prst="rect">
            <a:avLst/>
          </a:prstGeom>
          <a:noFill/>
          <a:ln>
            <a:noFill/>
          </a:ln>
        </p:spPr>
        <p:txBody>
          <a:bodyPr anchorCtr="0" anchor="t" bIns="0" lIns="0" spcFirstLastPara="1" rIns="0" wrap="square" tIns="12700">
            <a:noAutofit/>
          </a:bodyPr>
          <a:lstStyle/>
          <a:p>
            <a:pPr indent="0" lvl="0" marL="0" rtl="0" algn="l">
              <a:lnSpc>
                <a:spcPct val="115000"/>
              </a:lnSpc>
              <a:spcBef>
                <a:spcPts val="0"/>
              </a:spcBef>
              <a:spcAft>
                <a:spcPts val="0"/>
              </a:spcAft>
              <a:buClr>
                <a:schemeClr val="dk1"/>
              </a:buClr>
              <a:buSzPts val="1100"/>
              <a:buFont typeface="Arial"/>
              <a:buNone/>
            </a:pPr>
            <a:r>
              <a:t/>
            </a:r>
            <a:endParaRPr sz="1200">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Montserrat"/>
                <a:ea typeface="Montserrat"/>
                <a:cs typeface="Montserrat"/>
                <a:sym typeface="Montserrat"/>
              </a:rPr>
              <a:t>Interested in more information on how nutrition can help pelvic pain, optimize women’s health and balance hormones? </a:t>
            </a:r>
            <a:endParaRPr sz="1200">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t/>
            </a:r>
            <a:endParaRPr sz="1200">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Montserrat"/>
                <a:ea typeface="Montserrat"/>
                <a:cs typeface="Montserrat"/>
                <a:sym typeface="Montserrat"/>
              </a:rPr>
              <a:t>Check out Jessica Drummond’s </a:t>
            </a:r>
            <a:r>
              <a:rPr lang="en" sz="1200">
                <a:solidFill>
                  <a:schemeClr val="hlink"/>
                </a:solidFill>
                <a:uFill>
                  <a:noFill/>
                </a:uFill>
                <a:latin typeface="Montserrat"/>
                <a:ea typeface="Montserrat"/>
                <a:cs typeface="Montserrat"/>
                <a:sym typeface="Montserrat"/>
                <a:hlinkClick r:id="rId4"/>
              </a:rPr>
              <a:t>Integrative Women's Health Institute</a:t>
            </a:r>
            <a:r>
              <a:rPr lang="en" sz="1200">
                <a:solidFill>
                  <a:schemeClr val="dk1"/>
                </a:solidFill>
                <a:latin typeface="Montserrat"/>
                <a:ea typeface="Montserrat"/>
                <a:cs typeface="Montserrat"/>
                <a:sym typeface="Montserrat"/>
              </a:rPr>
              <a:t> program or follow her on Instagram and Facebook for helpful tips and recipes!</a:t>
            </a:r>
            <a:endParaRPr sz="1200">
              <a:solidFill>
                <a:schemeClr val="dk1"/>
              </a:solidFill>
              <a:latin typeface="Montserrat"/>
              <a:ea typeface="Montserrat"/>
              <a:cs typeface="Montserrat"/>
              <a:sym typeface="Montserrat"/>
            </a:endParaRPr>
          </a:p>
          <a:p>
            <a:pPr indent="0" lvl="0" marL="0" rtl="0" algn="l">
              <a:lnSpc>
                <a:spcPct val="150000"/>
              </a:lnSpc>
              <a:spcBef>
                <a:spcPts val="600"/>
              </a:spcBef>
              <a:spcAft>
                <a:spcPts val="0"/>
              </a:spcAft>
              <a:buClr>
                <a:schemeClr val="dk1"/>
              </a:buClr>
              <a:buSzPts val="1100"/>
              <a:buFont typeface="Arial"/>
              <a:buNone/>
            </a:pPr>
            <a:r>
              <a:t/>
            </a:r>
            <a:endParaRPr sz="1100">
              <a:solidFill>
                <a:srgbClr val="222222"/>
              </a:solidFill>
              <a:highlight>
                <a:srgbClr val="FFFFFF"/>
              </a:highlight>
            </a:endParaRPr>
          </a:p>
          <a:p>
            <a:pPr indent="0" lvl="0" marL="0" rtl="0" algn="l">
              <a:lnSpc>
                <a:spcPct val="100000"/>
              </a:lnSpc>
              <a:spcBef>
                <a:spcPts val="0"/>
              </a:spcBef>
              <a:spcAft>
                <a:spcPts val="0"/>
              </a:spcAft>
              <a:buNone/>
            </a:pPr>
            <a:r>
              <a:t/>
            </a:r>
            <a:endParaRPr sz="1250">
              <a:solidFill>
                <a:schemeClr val="dk1"/>
              </a:solidFill>
              <a:latin typeface="Montserrat"/>
              <a:ea typeface="Montserrat"/>
              <a:cs typeface="Montserrat"/>
              <a:sym typeface="Montserrat"/>
            </a:endParaRPr>
          </a:p>
          <a:p>
            <a:pPr indent="0" lvl="0" marL="12700" marR="5080" rtl="0" algn="l">
              <a:lnSpc>
                <a:spcPct val="100000"/>
              </a:lnSpc>
              <a:spcBef>
                <a:spcPts val="0"/>
              </a:spcBef>
              <a:spcAft>
                <a:spcPts val="0"/>
              </a:spcAft>
              <a:buNone/>
            </a:pPr>
            <a:r>
              <a:t/>
            </a:r>
            <a:endParaRPr sz="1250">
              <a:solidFill>
                <a:srgbClr val="232323"/>
              </a:solidFill>
              <a:latin typeface="Montserrat"/>
              <a:ea typeface="Montserrat"/>
              <a:cs typeface="Montserrat"/>
              <a:sym typeface="Montserrat"/>
            </a:endParaRPr>
          </a:p>
        </p:txBody>
      </p:sp>
      <p:pic>
        <p:nvPicPr>
          <p:cNvPr id="478" name="Google Shape;478;p47"/>
          <p:cNvPicPr preferRelativeResize="0"/>
          <p:nvPr/>
        </p:nvPicPr>
        <p:blipFill>
          <a:blip r:embed="rId5">
            <a:alphaModFix/>
          </a:blip>
          <a:stretch>
            <a:fillRect/>
          </a:stretch>
        </p:blipFill>
        <p:spPr>
          <a:xfrm>
            <a:off x="175050" y="9521028"/>
            <a:ext cx="434550" cy="434550"/>
          </a:xfrm>
          <a:prstGeom prst="rect">
            <a:avLst/>
          </a:prstGeom>
          <a:noFill/>
          <a:ln>
            <a:noFill/>
          </a:ln>
        </p:spPr>
      </p:pic>
      <p:sp>
        <p:nvSpPr>
          <p:cNvPr id="479" name="Google Shape;479;p47"/>
          <p:cNvSpPr txBox="1"/>
          <p:nvPr/>
        </p:nvSpPr>
        <p:spPr>
          <a:xfrm>
            <a:off x="609600" y="9634925"/>
            <a:ext cx="4419600" cy="388500"/>
          </a:xfrm>
          <a:prstGeom prst="rect">
            <a:avLst/>
          </a:prstGeom>
          <a:noFill/>
          <a:ln>
            <a:noFill/>
          </a:ln>
        </p:spPr>
        <p:txBody>
          <a:bodyPr anchorCtr="0" anchor="t" bIns="91425" lIns="91425" spcFirstLastPara="1" rIns="91425" wrap="square" tIns="91425">
            <a:noAutofit/>
          </a:bodyPr>
          <a:lstStyle/>
          <a:p>
            <a:pPr indent="0" lvl="0" marL="12700" rtl="0" algn="l">
              <a:spcBef>
                <a:spcPts val="0"/>
              </a:spcBef>
              <a:spcAft>
                <a:spcPts val="0"/>
              </a:spcAft>
              <a:buClr>
                <a:schemeClr val="dk1"/>
              </a:buClr>
              <a:buSzPts val="1100"/>
              <a:buFont typeface="Arial"/>
              <a:buNone/>
            </a:pPr>
            <a:r>
              <a:rPr lang="en" sz="1000">
                <a:solidFill>
                  <a:schemeClr val="hlink"/>
                </a:solidFill>
                <a:latin typeface="Roboto"/>
                <a:ea typeface="Roboto"/>
                <a:cs typeface="Roboto"/>
                <a:sym typeface="Roboto"/>
              </a:rPr>
              <a:t>©  Body Harmony Physical Therapy, PLLC (2021) - All Rights Reserved</a:t>
            </a:r>
            <a:endParaRPr sz="1000">
              <a:solidFill>
                <a:schemeClr val="dk1"/>
              </a:solidFill>
              <a:latin typeface="Roboto"/>
              <a:ea typeface="Roboto"/>
              <a:cs typeface="Roboto"/>
              <a:sym typeface="Roboto"/>
            </a:endParaRPr>
          </a:p>
          <a:p>
            <a:pPr indent="0" lvl="0" marL="12700" rtl="0" algn="l">
              <a:spcBef>
                <a:spcPts val="0"/>
              </a:spcBef>
              <a:spcAft>
                <a:spcPts val="0"/>
              </a:spcAft>
              <a:buNone/>
            </a:pPr>
            <a:r>
              <a:t/>
            </a:r>
            <a:endParaRPr sz="1000">
              <a:solidFill>
                <a:schemeClr val="hlink"/>
              </a:solidFill>
              <a:latin typeface="Roboto"/>
              <a:ea typeface="Roboto"/>
              <a:cs typeface="Roboto"/>
              <a:sym typeface="Roboto"/>
            </a:endParaRPr>
          </a:p>
        </p:txBody>
      </p:sp>
      <p:pic>
        <p:nvPicPr>
          <p:cNvPr id="480" name="Google Shape;480;p47"/>
          <p:cNvPicPr preferRelativeResize="0"/>
          <p:nvPr/>
        </p:nvPicPr>
        <p:blipFill rotWithShape="1">
          <a:blip r:embed="rId6">
            <a:alphaModFix/>
          </a:blip>
          <a:srcRect b="5508" l="0" r="0" t="5499"/>
          <a:stretch/>
        </p:blipFill>
        <p:spPr>
          <a:xfrm>
            <a:off x="3949750" y="1798877"/>
            <a:ext cx="3163500" cy="4218026"/>
          </a:xfrm>
          <a:prstGeom prst="rect">
            <a:avLst/>
          </a:prstGeom>
          <a:noFill/>
          <a:ln>
            <a:noFill/>
          </a:ln>
        </p:spPr>
      </p:pic>
      <p:pic>
        <p:nvPicPr>
          <p:cNvPr id="481" name="Google Shape;481;p47"/>
          <p:cNvPicPr preferRelativeResize="0"/>
          <p:nvPr/>
        </p:nvPicPr>
        <p:blipFill>
          <a:blip r:embed="rId7">
            <a:alphaModFix/>
          </a:blip>
          <a:stretch>
            <a:fillRect/>
          </a:stretch>
        </p:blipFill>
        <p:spPr>
          <a:xfrm>
            <a:off x="458450" y="6788725"/>
            <a:ext cx="3491300" cy="2318849"/>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 name="Shape 121"/>
        <p:cNvGrpSpPr/>
        <p:nvPr/>
      </p:nvGrpSpPr>
      <p:grpSpPr>
        <a:xfrm>
          <a:off x="0" y="0"/>
          <a:ext cx="0" cy="0"/>
          <a:chOff x="0" y="0"/>
          <a:chExt cx="0" cy="0"/>
        </a:xfrm>
      </p:grpSpPr>
      <p:sp>
        <p:nvSpPr>
          <p:cNvPr id="122" name="Google Shape;122;p21"/>
          <p:cNvSpPr txBox="1"/>
          <p:nvPr/>
        </p:nvSpPr>
        <p:spPr>
          <a:xfrm>
            <a:off x="7307429" y="9622231"/>
            <a:ext cx="84455" cy="147320"/>
          </a:xfrm>
          <a:prstGeom prst="rect">
            <a:avLst/>
          </a:prstGeom>
          <a:noFill/>
          <a:ln>
            <a:noFill/>
          </a:ln>
        </p:spPr>
        <p:txBody>
          <a:bodyPr anchorCtr="0" anchor="t" bIns="0" lIns="0" spcFirstLastPara="1" rIns="0" wrap="square" tIns="12700">
            <a:noAutofit/>
          </a:bodyPr>
          <a:lstStyle/>
          <a:p>
            <a:pPr indent="0" lvl="0" marL="12700" marR="0" rtl="0" algn="l">
              <a:lnSpc>
                <a:spcPct val="100000"/>
              </a:lnSpc>
              <a:spcBef>
                <a:spcPts val="0"/>
              </a:spcBef>
              <a:spcAft>
                <a:spcPts val="0"/>
              </a:spcAft>
              <a:buNone/>
            </a:pPr>
            <a:r>
              <a:rPr lang="en" sz="800">
                <a:solidFill>
                  <a:schemeClr val="dk1"/>
                </a:solidFill>
                <a:latin typeface="Avenir"/>
                <a:ea typeface="Avenir"/>
                <a:cs typeface="Avenir"/>
                <a:sym typeface="Avenir"/>
              </a:rPr>
              <a:t>3</a:t>
            </a:r>
            <a:endParaRPr sz="800">
              <a:solidFill>
                <a:schemeClr val="dk1"/>
              </a:solidFill>
              <a:latin typeface="Avenir"/>
              <a:ea typeface="Avenir"/>
              <a:cs typeface="Avenir"/>
              <a:sym typeface="Avenir"/>
            </a:endParaRPr>
          </a:p>
        </p:txBody>
      </p:sp>
      <p:sp>
        <p:nvSpPr>
          <p:cNvPr id="123" name="Google Shape;123;p21"/>
          <p:cNvSpPr txBox="1"/>
          <p:nvPr>
            <p:ph type="title"/>
          </p:nvPr>
        </p:nvSpPr>
        <p:spPr>
          <a:xfrm>
            <a:off x="1139212" y="1195425"/>
            <a:ext cx="2986405" cy="817880"/>
          </a:xfrm>
          <a:prstGeom prst="rect">
            <a:avLst/>
          </a:prstGeom>
          <a:noFill/>
          <a:ln>
            <a:noFill/>
          </a:ln>
        </p:spPr>
        <p:txBody>
          <a:bodyPr anchorCtr="0" anchor="t" bIns="0" lIns="0" spcFirstLastPara="1" rIns="0" wrap="square" tIns="12700">
            <a:noAutofit/>
          </a:bodyPr>
          <a:lstStyle/>
          <a:p>
            <a:pPr indent="0" lvl="0" marL="12700" rtl="0" algn="l">
              <a:lnSpc>
                <a:spcPct val="100000"/>
              </a:lnSpc>
              <a:spcBef>
                <a:spcPts val="0"/>
              </a:spcBef>
              <a:spcAft>
                <a:spcPts val="0"/>
              </a:spcAft>
              <a:buNone/>
            </a:pPr>
            <a:r>
              <a:rPr b="0" lang="en" sz="5200">
                <a:solidFill>
                  <a:srgbClr val="FF9900"/>
                </a:solidFill>
                <a:latin typeface="Roboto"/>
                <a:ea typeface="Roboto"/>
                <a:cs typeface="Roboto"/>
                <a:sym typeface="Roboto"/>
              </a:rPr>
              <a:t>Contents</a:t>
            </a:r>
            <a:endParaRPr b="0">
              <a:solidFill>
                <a:srgbClr val="FF9900"/>
              </a:solidFill>
              <a:latin typeface="Roboto"/>
              <a:ea typeface="Roboto"/>
              <a:cs typeface="Roboto"/>
              <a:sym typeface="Roboto"/>
            </a:endParaRPr>
          </a:p>
        </p:txBody>
      </p:sp>
      <p:sp>
        <p:nvSpPr>
          <p:cNvPr id="124" name="Google Shape;124;p21"/>
          <p:cNvSpPr/>
          <p:nvPr/>
        </p:nvSpPr>
        <p:spPr>
          <a:xfrm>
            <a:off x="3886202" y="3479546"/>
            <a:ext cx="3914775" cy="4513580"/>
          </a:xfrm>
          <a:custGeom>
            <a:rect b="b" l="l" r="r" t="t"/>
            <a:pathLst>
              <a:path extrusionOk="0" h="4513580" w="3914775">
                <a:moveTo>
                  <a:pt x="0" y="4513580"/>
                </a:moveTo>
                <a:lnTo>
                  <a:pt x="3914648" y="4513580"/>
                </a:lnTo>
                <a:lnTo>
                  <a:pt x="3914648" y="0"/>
                </a:lnTo>
                <a:lnTo>
                  <a:pt x="0" y="0"/>
                </a:lnTo>
                <a:lnTo>
                  <a:pt x="0" y="4513580"/>
                </a:lnTo>
                <a:close/>
              </a:path>
            </a:pathLst>
          </a:custGeom>
          <a:solidFill>
            <a:srgbClr val="A2C4C9"/>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5" name="Google Shape;125;p21"/>
          <p:cNvSpPr txBox="1"/>
          <p:nvPr/>
        </p:nvSpPr>
        <p:spPr>
          <a:xfrm>
            <a:off x="1062024" y="2415641"/>
            <a:ext cx="2199640" cy="4502150"/>
          </a:xfrm>
          <a:prstGeom prst="rect">
            <a:avLst/>
          </a:prstGeom>
          <a:noFill/>
          <a:ln>
            <a:noFill/>
          </a:ln>
        </p:spPr>
        <p:txBody>
          <a:bodyPr anchorCtr="0" anchor="t" bIns="0" lIns="0" spcFirstLastPara="1" rIns="0" wrap="square" tIns="12700">
            <a:noAutofit/>
          </a:bodyPr>
          <a:lstStyle/>
          <a:p>
            <a:pPr indent="-400049" lvl="0" marL="461644" marR="0" rtl="0" algn="l">
              <a:lnSpc>
                <a:spcPct val="100000"/>
              </a:lnSpc>
              <a:spcBef>
                <a:spcPts val="0"/>
              </a:spcBef>
              <a:spcAft>
                <a:spcPts val="0"/>
              </a:spcAft>
              <a:buClr>
                <a:srgbClr val="232323"/>
              </a:buClr>
              <a:buSzPts val="1800"/>
              <a:buFont typeface="Roboto"/>
              <a:buAutoNum type="arabicPlain"/>
            </a:pPr>
            <a:r>
              <a:rPr lang="en" sz="1800">
                <a:solidFill>
                  <a:srgbClr val="232323"/>
                </a:solidFill>
                <a:latin typeface="Roboto"/>
                <a:ea typeface="Roboto"/>
                <a:cs typeface="Roboto"/>
                <a:sym typeface="Roboto"/>
              </a:rPr>
              <a:t>Why Does Sex Hurt? </a:t>
            </a:r>
            <a:endParaRPr sz="1800">
              <a:solidFill>
                <a:schemeClr val="dk1"/>
              </a:solidFill>
              <a:latin typeface="Roboto"/>
              <a:ea typeface="Roboto"/>
              <a:cs typeface="Roboto"/>
              <a:sym typeface="Roboto"/>
            </a:endParaRPr>
          </a:p>
          <a:p>
            <a:pPr indent="-400049" lvl="0" marL="461644" marR="0" rtl="0" algn="l">
              <a:lnSpc>
                <a:spcPct val="100000"/>
              </a:lnSpc>
              <a:spcBef>
                <a:spcPts val="1160"/>
              </a:spcBef>
              <a:spcAft>
                <a:spcPts val="0"/>
              </a:spcAft>
              <a:buClr>
                <a:srgbClr val="232323"/>
              </a:buClr>
              <a:buSzPts val="1800"/>
              <a:buFont typeface="Roboto"/>
              <a:buAutoNum type="arabicPlain"/>
            </a:pPr>
            <a:r>
              <a:rPr lang="en" sz="1800">
                <a:solidFill>
                  <a:srgbClr val="232323"/>
                </a:solidFill>
                <a:latin typeface="Roboto"/>
                <a:ea typeface="Roboto"/>
                <a:cs typeface="Roboto"/>
                <a:sym typeface="Roboto"/>
              </a:rPr>
              <a:t>Healing Begins with Self Care</a:t>
            </a:r>
            <a:endParaRPr sz="1800">
              <a:solidFill>
                <a:srgbClr val="232323"/>
              </a:solidFill>
              <a:latin typeface="Roboto"/>
              <a:ea typeface="Roboto"/>
              <a:cs typeface="Roboto"/>
              <a:sym typeface="Roboto"/>
            </a:endParaRPr>
          </a:p>
          <a:p>
            <a:pPr indent="-400049" lvl="0" marL="461644" marR="0" rtl="0" algn="l">
              <a:lnSpc>
                <a:spcPct val="100000"/>
              </a:lnSpc>
              <a:spcBef>
                <a:spcPts val="1160"/>
              </a:spcBef>
              <a:spcAft>
                <a:spcPts val="0"/>
              </a:spcAft>
              <a:buClr>
                <a:srgbClr val="232323"/>
              </a:buClr>
              <a:buSzPts val="1800"/>
              <a:buFont typeface="Roboto"/>
              <a:buAutoNum type="arabicPlain"/>
            </a:pPr>
            <a:r>
              <a:rPr lang="en" sz="1800">
                <a:solidFill>
                  <a:srgbClr val="232323"/>
                </a:solidFill>
                <a:latin typeface="Roboto"/>
                <a:ea typeface="Roboto"/>
                <a:cs typeface="Roboto"/>
                <a:sym typeface="Roboto"/>
              </a:rPr>
              <a:t>Connect to Your Breath</a:t>
            </a:r>
            <a:endParaRPr sz="1800">
              <a:solidFill>
                <a:schemeClr val="dk1"/>
              </a:solidFill>
              <a:latin typeface="Roboto"/>
              <a:ea typeface="Roboto"/>
              <a:cs typeface="Roboto"/>
              <a:sym typeface="Roboto"/>
            </a:endParaRPr>
          </a:p>
          <a:p>
            <a:pPr indent="-400049" lvl="0" marL="461644" marR="0" rtl="0" algn="l">
              <a:lnSpc>
                <a:spcPct val="100000"/>
              </a:lnSpc>
              <a:spcBef>
                <a:spcPts val="1160"/>
              </a:spcBef>
              <a:spcAft>
                <a:spcPts val="0"/>
              </a:spcAft>
              <a:buClr>
                <a:srgbClr val="232323"/>
              </a:buClr>
              <a:buSzPts val="1800"/>
              <a:buFont typeface="Roboto"/>
              <a:buAutoNum type="arabicPlain"/>
            </a:pPr>
            <a:r>
              <a:rPr lang="en" sz="1800">
                <a:solidFill>
                  <a:srgbClr val="232323"/>
                </a:solidFill>
                <a:latin typeface="Roboto"/>
                <a:ea typeface="Roboto"/>
                <a:cs typeface="Roboto"/>
                <a:sym typeface="Roboto"/>
              </a:rPr>
              <a:t>Exercises for Pelvic Pain</a:t>
            </a:r>
            <a:endParaRPr sz="1800">
              <a:solidFill>
                <a:schemeClr val="dk1"/>
              </a:solidFill>
              <a:latin typeface="Roboto"/>
              <a:ea typeface="Roboto"/>
              <a:cs typeface="Roboto"/>
              <a:sym typeface="Roboto"/>
            </a:endParaRPr>
          </a:p>
          <a:p>
            <a:pPr indent="-400049" lvl="0" marL="461644" marR="0" rtl="0" algn="l">
              <a:lnSpc>
                <a:spcPct val="100000"/>
              </a:lnSpc>
              <a:spcBef>
                <a:spcPts val="1160"/>
              </a:spcBef>
              <a:spcAft>
                <a:spcPts val="0"/>
              </a:spcAft>
              <a:buClr>
                <a:srgbClr val="232323"/>
              </a:buClr>
              <a:buSzPts val="1800"/>
              <a:buFont typeface="Roboto"/>
              <a:buAutoNum type="arabicPlain"/>
            </a:pPr>
            <a:r>
              <a:rPr lang="en" sz="1800">
                <a:solidFill>
                  <a:srgbClr val="232323"/>
                </a:solidFill>
                <a:latin typeface="Roboto"/>
                <a:ea typeface="Roboto"/>
                <a:cs typeface="Roboto"/>
                <a:sym typeface="Roboto"/>
              </a:rPr>
              <a:t>Positions to Ease Pelvic Pain</a:t>
            </a:r>
            <a:endParaRPr sz="1800">
              <a:solidFill>
                <a:schemeClr val="dk1"/>
              </a:solidFill>
              <a:latin typeface="Roboto"/>
              <a:ea typeface="Roboto"/>
              <a:cs typeface="Roboto"/>
              <a:sym typeface="Roboto"/>
            </a:endParaRPr>
          </a:p>
          <a:p>
            <a:pPr indent="-400049" lvl="0" marL="461644" marR="0" rtl="0" algn="l">
              <a:lnSpc>
                <a:spcPct val="100000"/>
              </a:lnSpc>
              <a:spcBef>
                <a:spcPts val="1160"/>
              </a:spcBef>
              <a:spcAft>
                <a:spcPts val="0"/>
              </a:spcAft>
              <a:buClr>
                <a:srgbClr val="232323"/>
              </a:buClr>
              <a:buSzPts val="1800"/>
              <a:buFont typeface="Roboto"/>
              <a:buAutoNum type="arabicPlain"/>
            </a:pPr>
            <a:r>
              <a:rPr lang="en" sz="1800">
                <a:solidFill>
                  <a:srgbClr val="232323"/>
                </a:solidFill>
                <a:latin typeface="Roboto"/>
                <a:ea typeface="Roboto"/>
                <a:cs typeface="Roboto"/>
                <a:sym typeface="Roboto"/>
              </a:rPr>
              <a:t>A Little Help in the Bedroom</a:t>
            </a:r>
            <a:endParaRPr sz="1800">
              <a:solidFill>
                <a:schemeClr val="dk1"/>
              </a:solidFill>
              <a:latin typeface="Roboto"/>
              <a:ea typeface="Roboto"/>
              <a:cs typeface="Roboto"/>
              <a:sym typeface="Roboto"/>
            </a:endParaRPr>
          </a:p>
          <a:p>
            <a:pPr indent="-400049" lvl="0" marL="461644" marR="0" rtl="0" algn="l">
              <a:lnSpc>
                <a:spcPct val="100000"/>
              </a:lnSpc>
              <a:spcBef>
                <a:spcPts val="1160"/>
              </a:spcBef>
              <a:spcAft>
                <a:spcPts val="0"/>
              </a:spcAft>
              <a:buClr>
                <a:srgbClr val="232323"/>
              </a:buClr>
              <a:buSzPts val="1800"/>
              <a:buFont typeface="Roboto"/>
              <a:buAutoNum type="arabicPlain"/>
            </a:pPr>
            <a:r>
              <a:rPr lang="en" sz="1800">
                <a:solidFill>
                  <a:srgbClr val="232323"/>
                </a:solidFill>
                <a:latin typeface="Roboto"/>
                <a:ea typeface="Roboto"/>
                <a:cs typeface="Roboto"/>
                <a:sym typeface="Roboto"/>
              </a:rPr>
              <a:t>The Role of Nutrition</a:t>
            </a:r>
            <a:endParaRPr sz="1800">
              <a:solidFill>
                <a:schemeClr val="dk1"/>
              </a:solidFill>
              <a:latin typeface="Roboto"/>
              <a:ea typeface="Roboto"/>
              <a:cs typeface="Roboto"/>
              <a:sym typeface="Roboto"/>
            </a:endParaRPr>
          </a:p>
          <a:p>
            <a:pPr indent="-400049" lvl="0" marL="461644" marR="0" rtl="0" algn="l">
              <a:lnSpc>
                <a:spcPct val="100000"/>
              </a:lnSpc>
              <a:spcBef>
                <a:spcPts val="1160"/>
              </a:spcBef>
              <a:spcAft>
                <a:spcPts val="0"/>
              </a:spcAft>
              <a:buClr>
                <a:srgbClr val="232323"/>
              </a:buClr>
              <a:buSzPts val="1800"/>
              <a:buFont typeface="Roboto"/>
              <a:buAutoNum type="arabicPlain"/>
            </a:pPr>
            <a:r>
              <a:rPr lang="en" sz="1800">
                <a:solidFill>
                  <a:srgbClr val="232323"/>
                </a:solidFill>
                <a:latin typeface="Roboto"/>
                <a:ea typeface="Roboto"/>
                <a:cs typeface="Roboto"/>
                <a:sym typeface="Roboto"/>
              </a:rPr>
              <a:t>Physical Therapy for My What?!</a:t>
            </a:r>
            <a:endParaRPr sz="1800">
              <a:solidFill>
                <a:schemeClr val="dk1"/>
              </a:solidFill>
              <a:latin typeface="Roboto"/>
              <a:ea typeface="Roboto"/>
              <a:cs typeface="Roboto"/>
              <a:sym typeface="Roboto"/>
            </a:endParaRPr>
          </a:p>
          <a:p>
            <a:pPr indent="-400049" lvl="0" marL="461644" marR="0" rtl="0" algn="l">
              <a:lnSpc>
                <a:spcPct val="100000"/>
              </a:lnSpc>
              <a:spcBef>
                <a:spcPts val="1160"/>
              </a:spcBef>
              <a:spcAft>
                <a:spcPts val="0"/>
              </a:spcAft>
              <a:buClr>
                <a:srgbClr val="232323"/>
              </a:buClr>
              <a:buSzPts val="1800"/>
              <a:buFont typeface="Roboto"/>
              <a:buAutoNum type="arabicPlain"/>
            </a:pPr>
            <a:r>
              <a:rPr lang="en" sz="1800">
                <a:solidFill>
                  <a:srgbClr val="232323"/>
                </a:solidFill>
                <a:latin typeface="Roboto"/>
                <a:ea typeface="Roboto"/>
                <a:cs typeface="Roboto"/>
                <a:sym typeface="Roboto"/>
              </a:rPr>
              <a:t>Resources</a:t>
            </a:r>
            <a:endParaRPr sz="1800">
              <a:solidFill>
                <a:schemeClr val="dk1"/>
              </a:solidFill>
              <a:latin typeface="Roboto"/>
              <a:ea typeface="Roboto"/>
              <a:cs typeface="Roboto"/>
              <a:sym typeface="Roboto"/>
            </a:endParaRPr>
          </a:p>
        </p:txBody>
      </p:sp>
      <p:pic>
        <p:nvPicPr>
          <p:cNvPr id="126" name="Google Shape;126;p21"/>
          <p:cNvPicPr preferRelativeResize="0"/>
          <p:nvPr/>
        </p:nvPicPr>
        <p:blipFill>
          <a:blip r:embed="rId3">
            <a:alphaModFix/>
          </a:blip>
          <a:stretch>
            <a:fillRect/>
          </a:stretch>
        </p:blipFill>
        <p:spPr>
          <a:xfrm>
            <a:off x="175050" y="9521028"/>
            <a:ext cx="434550" cy="434550"/>
          </a:xfrm>
          <a:prstGeom prst="rect">
            <a:avLst/>
          </a:prstGeom>
          <a:noFill/>
          <a:ln>
            <a:noFill/>
          </a:ln>
        </p:spPr>
      </p:pic>
      <p:sp>
        <p:nvSpPr>
          <p:cNvPr id="127" name="Google Shape;127;p21"/>
          <p:cNvSpPr txBox="1"/>
          <p:nvPr/>
        </p:nvSpPr>
        <p:spPr>
          <a:xfrm>
            <a:off x="609600" y="9622225"/>
            <a:ext cx="4188900" cy="386400"/>
          </a:xfrm>
          <a:prstGeom prst="rect">
            <a:avLst/>
          </a:prstGeom>
          <a:noFill/>
          <a:ln>
            <a:noFill/>
          </a:ln>
        </p:spPr>
        <p:txBody>
          <a:bodyPr anchorCtr="0" anchor="t" bIns="91425" lIns="91425" spcFirstLastPara="1" rIns="91425" wrap="square" tIns="91425">
            <a:noAutofit/>
          </a:bodyPr>
          <a:lstStyle/>
          <a:p>
            <a:pPr indent="0" lvl="0" marL="12700" rtl="0" algn="l">
              <a:spcBef>
                <a:spcPts val="0"/>
              </a:spcBef>
              <a:spcAft>
                <a:spcPts val="0"/>
              </a:spcAft>
              <a:buNone/>
            </a:pPr>
            <a:r>
              <a:rPr lang="en" sz="1000">
                <a:solidFill>
                  <a:schemeClr val="hlink"/>
                </a:solidFill>
                <a:latin typeface="Roboto"/>
                <a:ea typeface="Roboto"/>
                <a:cs typeface="Roboto"/>
                <a:sym typeface="Roboto"/>
              </a:rPr>
              <a:t>©  Body Harmony Physical Therapy, PLLC (2021) - All Rights Reserved</a:t>
            </a:r>
            <a:endParaRPr sz="1000">
              <a:solidFill>
                <a:schemeClr val="dk1"/>
              </a:solidFill>
              <a:latin typeface="Roboto"/>
              <a:ea typeface="Roboto"/>
              <a:cs typeface="Roboto"/>
              <a:sym typeface="Roboto"/>
            </a:endParaRPr>
          </a:p>
          <a:p>
            <a:pPr indent="0" lvl="0" marL="12700" rtl="0" algn="l">
              <a:spcBef>
                <a:spcPts val="0"/>
              </a:spcBef>
              <a:spcAft>
                <a:spcPts val="0"/>
              </a:spcAft>
              <a:buNone/>
            </a:pPr>
            <a:r>
              <a:t/>
            </a:r>
            <a:endParaRPr sz="1000">
              <a:solidFill>
                <a:schemeClr val="hlink"/>
              </a:solidFill>
              <a:latin typeface="Roboto"/>
              <a:ea typeface="Roboto"/>
              <a:cs typeface="Roboto"/>
              <a:sym typeface="Roboto"/>
            </a:endParaRPr>
          </a:p>
        </p:txBody>
      </p:sp>
      <p:pic>
        <p:nvPicPr>
          <p:cNvPr id="128" name="Google Shape;128;p21"/>
          <p:cNvPicPr preferRelativeResize="0"/>
          <p:nvPr/>
        </p:nvPicPr>
        <p:blipFill>
          <a:blip r:embed="rId4">
            <a:alphaModFix/>
          </a:blip>
          <a:stretch>
            <a:fillRect/>
          </a:stretch>
        </p:blipFill>
        <p:spPr>
          <a:xfrm>
            <a:off x="4429164" y="2774212"/>
            <a:ext cx="3343232" cy="5047474"/>
          </a:xfrm>
          <a:prstGeom prst="rect">
            <a:avLst/>
          </a:prstGeom>
          <a:noFill/>
          <a:ln>
            <a:noFill/>
          </a:ln>
        </p:spPr>
      </p:pic>
      <p:sp>
        <p:nvSpPr>
          <p:cNvPr id="129" name="Google Shape;129;p21"/>
          <p:cNvSpPr txBox="1"/>
          <p:nvPr/>
        </p:nvSpPr>
        <p:spPr>
          <a:xfrm>
            <a:off x="762000" y="8652725"/>
            <a:ext cx="6248400" cy="729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rgbClr val="333333"/>
                </a:solidFill>
                <a:highlight>
                  <a:srgbClr val="FFFFFF"/>
                </a:highlight>
                <a:latin typeface="Roboto"/>
                <a:ea typeface="Roboto"/>
                <a:cs typeface="Roboto"/>
                <a:sym typeface="Roboto"/>
              </a:rPr>
              <a:t>This e-book was created for informational purposes only and is not intended be a substitute for professional medical advice, diagnosis, or treatment. Always seek the advice of your physician or other qualified health provider with any questions you may have regarding a health condition. </a:t>
            </a:r>
            <a:endParaRPr sz="1000">
              <a:latin typeface="Roboto"/>
              <a:ea typeface="Roboto"/>
              <a:cs typeface="Roboto"/>
              <a:sym typeface="Roboto"/>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5" name="Shape 485"/>
        <p:cNvGrpSpPr/>
        <p:nvPr/>
      </p:nvGrpSpPr>
      <p:grpSpPr>
        <a:xfrm>
          <a:off x="0" y="0"/>
          <a:ext cx="0" cy="0"/>
          <a:chOff x="0" y="0"/>
          <a:chExt cx="0" cy="0"/>
        </a:xfrm>
      </p:grpSpPr>
      <p:pic>
        <p:nvPicPr>
          <p:cNvPr id="486" name="Google Shape;486;p48"/>
          <p:cNvPicPr preferRelativeResize="0"/>
          <p:nvPr/>
        </p:nvPicPr>
        <p:blipFill>
          <a:blip r:embed="rId3">
            <a:alphaModFix/>
          </a:blip>
          <a:stretch>
            <a:fillRect/>
          </a:stretch>
        </p:blipFill>
        <p:spPr>
          <a:xfrm>
            <a:off x="125" y="0"/>
            <a:ext cx="7772400" cy="5181600"/>
          </a:xfrm>
          <a:prstGeom prst="rect">
            <a:avLst/>
          </a:prstGeom>
          <a:noFill/>
          <a:ln>
            <a:noFill/>
          </a:ln>
        </p:spPr>
      </p:pic>
      <p:sp>
        <p:nvSpPr>
          <p:cNvPr id="487" name="Google Shape;487;p48"/>
          <p:cNvSpPr txBox="1"/>
          <p:nvPr/>
        </p:nvSpPr>
        <p:spPr>
          <a:xfrm>
            <a:off x="7143746" y="9622225"/>
            <a:ext cx="172200" cy="147300"/>
          </a:xfrm>
          <a:prstGeom prst="rect">
            <a:avLst/>
          </a:prstGeom>
          <a:noFill/>
          <a:ln>
            <a:noFill/>
          </a:ln>
        </p:spPr>
        <p:txBody>
          <a:bodyPr anchorCtr="0" anchor="t" bIns="0" lIns="0" spcFirstLastPara="1" rIns="0" wrap="square" tIns="12700">
            <a:noAutofit/>
          </a:bodyPr>
          <a:lstStyle/>
          <a:p>
            <a:pPr indent="0" lvl="0" marL="12700" marR="0" rtl="0" algn="l">
              <a:lnSpc>
                <a:spcPct val="100000"/>
              </a:lnSpc>
              <a:spcBef>
                <a:spcPts val="0"/>
              </a:spcBef>
              <a:spcAft>
                <a:spcPts val="0"/>
              </a:spcAft>
              <a:buNone/>
            </a:pPr>
            <a:r>
              <a:rPr lang="en" sz="800">
                <a:solidFill>
                  <a:schemeClr val="dk1"/>
                </a:solidFill>
                <a:latin typeface="Avenir"/>
                <a:ea typeface="Avenir"/>
                <a:cs typeface="Avenir"/>
                <a:sym typeface="Avenir"/>
              </a:rPr>
              <a:t>30</a:t>
            </a:r>
            <a:endParaRPr sz="800">
              <a:solidFill>
                <a:schemeClr val="dk1"/>
              </a:solidFill>
              <a:latin typeface="Avenir"/>
              <a:ea typeface="Avenir"/>
              <a:cs typeface="Avenir"/>
              <a:sym typeface="Avenir"/>
            </a:endParaRPr>
          </a:p>
        </p:txBody>
      </p:sp>
      <p:sp>
        <p:nvSpPr>
          <p:cNvPr id="488" name="Google Shape;488;p48"/>
          <p:cNvSpPr/>
          <p:nvPr/>
        </p:nvSpPr>
        <p:spPr>
          <a:xfrm>
            <a:off x="856616" y="4743700"/>
            <a:ext cx="6059170" cy="4881880"/>
          </a:xfrm>
          <a:custGeom>
            <a:rect b="b" l="l" r="r" t="t"/>
            <a:pathLst>
              <a:path extrusionOk="0" h="4881880" w="6059170">
                <a:moveTo>
                  <a:pt x="0" y="4881880"/>
                </a:moveTo>
                <a:lnTo>
                  <a:pt x="6058916" y="4881880"/>
                </a:lnTo>
                <a:lnTo>
                  <a:pt x="6058916" y="0"/>
                </a:lnTo>
                <a:lnTo>
                  <a:pt x="0" y="0"/>
                </a:lnTo>
                <a:lnTo>
                  <a:pt x="0" y="488188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89" name="Google Shape;489;p48"/>
          <p:cNvSpPr txBox="1"/>
          <p:nvPr/>
        </p:nvSpPr>
        <p:spPr>
          <a:xfrm>
            <a:off x="856766" y="4743700"/>
            <a:ext cx="6059100" cy="4557900"/>
          </a:xfrm>
          <a:prstGeom prst="rect">
            <a:avLst/>
          </a:prstGeom>
          <a:noFill/>
          <a:ln cap="flat" cmpd="sng" w="12700">
            <a:solidFill>
              <a:srgbClr val="EA9999"/>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None/>
            </a:pPr>
            <a:r>
              <a:t/>
            </a:r>
            <a:endParaRPr sz="1600">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None/>
            </a:pPr>
            <a:r>
              <a:t/>
            </a:r>
            <a:endParaRPr sz="1600">
              <a:solidFill>
                <a:schemeClr val="dk1"/>
              </a:solidFill>
              <a:latin typeface="Times New Roman"/>
              <a:ea typeface="Times New Roman"/>
              <a:cs typeface="Times New Roman"/>
              <a:sym typeface="Times New Roman"/>
            </a:endParaRPr>
          </a:p>
          <a:p>
            <a:pPr indent="0" lvl="0" marL="17145" marR="0" rtl="0" algn="ctr">
              <a:lnSpc>
                <a:spcPct val="100000"/>
              </a:lnSpc>
              <a:spcBef>
                <a:spcPts val="1215"/>
              </a:spcBef>
              <a:spcAft>
                <a:spcPts val="0"/>
              </a:spcAft>
              <a:buNone/>
            </a:pPr>
            <a:r>
              <a:rPr lang="en" sz="1400">
                <a:solidFill>
                  <a:srgbClr val="232323"/>
                </a:solidFill>
                <a:latin typeface="Roboto"/>
                <a:ea typeface="Roboto"/>
                <a:cs typeface="Roboto"/>
                <a:sym typeface="Roboto"/>
              </a:rPr>
              <a:t>CHAPTER 0</a:t>
            </a:r>
            <a:r>
              <a:rPr lang="en">
                <a:solidFill>
                  <a:srgbClr val="232323"/>
                </a:solidFill>
                <a:latin typeface="Roboto"/>
                <a:ea typeface="Roboto"/>
                <a:cs typeface="Roboto"/>
                <a:sym typeface="Roboto"/>
              </a:rPr>
              <a:t>8</a:t>
            </a:r>
            <a:endParaRPr sz="1400">
              <a:solidFill>
                <a:schemeClr val="dk1"/>
              </a:solidFill>
              <a:latin typeface="Roboto"/>
              <a:ea typeface="Roboto"/>
              <a:cs typeface="Roboto"/>
              <a:sym typeface="Roboto"/>
            </a:endParaRPr>
          </a:p>
          <a:p>
            <a:pPr indent="0" lvl="0" marL="0" marR="0" rtl="0" algn="ctr">
              <a:lnSpc>
                <a:spcPct val="100000"/>
              </a:lnSpc>
              <a:spcBef>
                <a:spcPts val="40"/>
              </a:spcBef>
              <a:spcAft>
                <a:spcPts val="0"/>
              </a:spcAft>
              <a:buNone/>
            </a:pPr>
            <a:r>
              <a:t/>
            </a:r>
            <a:endParaRPr sz="1450">
              <a:solidFill>
                <a:schemeClr val="dk1"/>
              </a:solidFill>
              <a:latin typeface="Times New Roman"/>
              <a:ea typeface="Times New Roman"/>
              <a:cs typeface="Times New Roman"/>
              <a:sym typeface="Times New Roman"/>
            </a:endParaRPr>
          </a:p>
          <a:p>
            <a:pPr indent="0" lvl="0" marL="0" rtl="0" algn="ctr">
              <a:spcBef>
                <a:spcPts val="0"/>
              </a:spcBef>
              <a:spcAft>
                <a:spcPts val="0"/>
              </a:spcAft>
              <a:buNone/>
            </a:pPr>
            <a:r>
              <a:rPr lang="en" sz="6500">
                <a:solidFill>
                  <a:srgbClr val="EA9999"/>
                </a:solidFill>
                <a:latin typeface="Roboto"/>
                <a:ea typeface="Roboto"/>
                <a:cs typeface="Roboto"/>
                <a:sym typeface="Roboto"/>
              </a:rPr>
              <a:t>Physical Therapy for My What?!</a:t>
            </a:r>
            <a:endParaRPr sz="6500">
              <a:solidFill>
                <a:srgbClr val="EA9999"/>
              </a:solidFill>
              <a:latin typeface="Roboto"/>
              <a:ea typeface="Roboto"/>
              <a:cs typeface="Roboto"/>
              <a:sym typeface="Roboto"/>
            </a:endParaRPr>
          </a:p>
          <a:p>
            <a:pPr indent="-635" lvl="0" marL="864235" marR="855343" rtl="0" algn="ctr">
              <a:lnSpc>
                <a:spcPct val="145800"/>
              </a:lnSpc>
              <a:spcBef>
                <a:spcPts val="2460"/>
              </a:spcBef>
              <a:spcAft>
                <a:spcPts val="0"/>
              </a:spcAft>
              <a:buNone/>
            </a:pPr>
            <a:r>
              <a:t/>
            </a:r>
            <a:endParaRPr sz="1200">
              <a:solidFill>
                <a:schemeClr val="dk1"/>
              </a:solidFill>
              <a:latin typeface="Roboto"/>
              <a:ea typeface="Roboto"/>
              <a:cs typeface="Roboto"/>
              <a:sym typeface="Roboto"/>
            </a:endParaRPr>
          </a:p>
        </p:txBody>
      </p:sp>
      <p:pic>
        <p:nvPicPr>
          <p:cNvPr id="490" name="Google Shape;490;p48"/>
          <p:cNvPicPr preferRelativeResize="0"/>
          <p:nvPr/>
        </p:nvPicPr>
        <p:blipFill>
          <a:blip r:embed="rId4">
            <a:alphaModFix/>
          </a:blip>
          <a:stretch>
            <a:fillRect/>
          </a:stretch>
        </p:blipFill>
        <p:spPr>
          <a:xfrm>
            <a:off x="175050" y="9521028"/>
            <a:ext cx="434550" cy="434550"/>
          </a:xfrm>
          <a:prstGeom prst="rect">
            <a:avLst/>
          </a:prstGeom>
          <a:noFill/>
          <a:ln>
            <a:noFill/>
          </a:ln>
        </p:spPr>
      </p:pic>
      <p:sp>
        <p:nvSpPr>
          <p:cNvPr id="491" name="Google Shape;491;p48"/>
          <p:cNvSpPr txBox="1"/>
          <p:nvPr/>
        </p:nvSpPr>
        <p:spPr>
          <a:xfrm>
            <a:off x="609600" y="9622225"/>
            <a:ext cx="4378800" cy="329400"/>
          </a:xfrm>
          <a:prstGeom prst="rect">
            <a:avLst/>
          </a:prstGeom>
          <a:noFill/>
          <a:ln>
            <a:noFill/>
          </a:ln>
        </p:spPr>
        <p:txBody>
          <a:bodyPr anchorCtr="0" anchor="t" bIns="91425" lIns="91425" spcFirstLastPara="1" rIns="91425" wrap="square" tIns="91425">
            <a:noAutofit/>
          </a:bodyPr>
          <a:lstStyle/>
          <a:p>
            <a:pPr indent="0" lvl="0" marL="12700" rtl="0" algn="l">
              <a:spcBef>
                <a:spcPts val="0"/>
              </a:spcBef>
              <a:spcAft>
                <a:spcPts val="0"/>
              </a:spcAft>
              <a:buClr>
                <a:schemeClr val="dk1"/>
              </a:buClr>
              <a:buSzPts val="1100"/>
              <a:buFont typeface="Arial"/>
              <a:buNone/>
            </a:pPr>
            <a:r>
              <a:rPr lang="en" sz="1000">
                <a:solidFill>
                  <a:schemeClr val="hlink"/>
                </a:solidFill>
                <a:latin typeface="Roboto"/>
                <a:ea typeface="Roboto"/>
                <a:cs typeface="Roboto"/>
                <a:sym typeface="Roboto"/>
              </a:rPr>
              <a:t>©  Body Harmony Physical Therapy, PLLC (2021) - All Rights Reserved</a:t>
            </a:r>
            <a:endParaRPr sz="1000">
              <a:solidFill>
                <a:schemeClr val="dk1"/>
              </a:solidFill>
              <a:latin typeface="Roboto"/>
              <a:ea typeface="Roboto"/>
              <a:cs typeface="Roboto"/>
              <a:sym typeface="Roboto"/>
            </a:endParaRPr>
          </a:p>
          <a:p>
            <a:pPr indent="0" lvl="0" marL="12700" rtl="0" algn="l">
              <a:spcBef>
                <a:spcPts val="0"/>
              </a:spcBef>
              <a:spcAft>
                <a:spcPts val="0"/>
              </a:spcAft>
              <a:buNone/>
            </a:pPr>
            <a:r>
              <a:t/>
            </a:r>
            <a:endParaRPr sz="1000">
              <a:solidFill>
                <a:schemeClr val="hlink"/>
              </a:solidFill>
              <a:latin typeface="Roboto"/>
              <a:ea typeface="Roboto"/>
              <a:cs typeface="Roboto"/>
              <a:sym typeface="Roboto"/>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495" name="Shape 495"/>
        <p:cNvGrpSpPr/>
        <p:nvPr/>
      </p:nvGrpSpPr>
      <p:grpSpPr>
        <a:xfrm>
          <a:off x="0" y="0"/>
          <a:ext cx="0" cy="0"/>
          <a:chOff x="0" y="0"/>
          <a:chExt cx="0" cy="0"/>
        </a:xfrm>
      </p:grpSpPr>
      <p:sp>
        <p:nvSpPr>
          <p:cNvPr id="496" name="Google Shape;496;p49"/>
          <p:cNvSpPr/>
          <p:nvPr/>
        </p:nvSpPr>
        <p:spPr>
          <a:xfrm>
            <a:off x="0" y="-75"/>
            <a:ext cx="6462300" cy="1351800"/>
          </a:xfrm>
          <a:prstGeom prst="rect">
            <a:avLst/>
          </a:prstGeom>
          <a:solidFill>
            <a:srgbClr val="D0E0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7" name="Google Shape;497;p49"/>
          <p:cNvSpPr/>
          <p:nvPr/>
        </p:nvSpPr>
        <p:spPr>
          <a:xfrm>
            <a:off x="410819" y="9556750"/>
            <a:ext cx="2358390" cy="0"/>
          </a:xfrm>
          <a:custGeom>
            <a:rect b="b" l="l" r="r" t="t"/>
            <a:pathLst>
              <a:path extrusionOk="0" h="120000" w="2358390">
                <a:moveTo>
                  <a:pt x="0" y="0"/>
                </a:moveTo>
                <a:lnTo>
                  <a:pt x="2357780" y="0"/>
                </a:lnTo>
              </a:path>
            </a:pathLst>
          </a:custGeom>
          <a:noFill/>
          <a:ln cap="flat" cmpd="sng" w="12700">
            <a:solidFill>
              <a:srgbClr val="EFEFE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98" name="Google Shape;498;p49"/>
          <p:cNvSpPr txBox="1"/>
          <p:nvPr/>
        </p:nvSpPr>
        <p:spPr>
          <a:xfrm>
            <a:off x="7162790" y="9634925"/>
            <a:ext cx="216300" cy="1392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None/>
            </a:pPr>
            <a:r>
              <a:rPr lang="en" sz="800">
                <a:solidFill>
                  <a:schemeClr val="dk1"/>
                </a:solidFill>
                <a:latin typeface="Avenir"/>
                <a:ea typeface="Avenir"/>
                <a:cs typeface="Avenir"/>
                <a:sym typeface="Avenir"/>
              </a:rPr>
              <a:t>31</a:t>
            </a:r>
            <a:endParaRPr sz="800">
              <a:solidFill>
                <a:schemeClr val="dk1"/>
              </a:solidFill>
              <a:latin typeface="Avenir"/>
              <a:ea typeface="Avenir"/>
              <a:cs typeface="Avenir"/>
              <a:sym typeface="Avenir"/>
            </a:endParaRPr>
          </a:p>
        </p:txBody>
      </p:sp>
      <p:sp>
        <p:nvSpPr>
          <p:cNvPr id="499" name="Google Shape;499;p49"/>
          <p:cNvSpPr/>
          <p:nvPr/>
        </p:nvSpPr>
        <p:spPr>
          <a:xfrm>
            <a:off x="25848" y="7529071"/>
            <a:ext cx="3556500" cy="16914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00" name="Google Shape;500;p49"/>
          <p:cNvSpPr txBox="1"/>
          <p:nvPr/>
        </p:nvSpPr>
        <p:spPr>
          <a:xfrm>
            <a:off x="366175" y="1715691"/>
            <a:ext cx="3163500" cy="7014300"/>
          </a:xfrm>
          <a:prstGeom prst="rect">
            <a:avLst/>
          </a:prstGeom>
          <a:noFill/>
          <a:ln>
            <a:noFill/>
          </a:ln>
        </p:spPr>
        <p:txBody>
          <a:bodyPr anchorCtr="0" anchor="t" bIns="0" lIns="0" spcFirstLastPara="1" rIns="0" wrap="square" tIns="12700">
            <a:noAutofit/>
          </a:bodyPr>
          <a:lstStyle/>
          <a:p>
            <a:pPr indent="0" lvl="0" marL="0" rtl="0" algn="l">
              <a:spcBef>
                <a:spcPts val="0"/>
              </a:spcBef>
              <a:spcAft>
                <a:spcPts val="0"/>
              </a:spcAft>
              <a:buClr>
                <a:schemeClr val="dk1"/>
              </a:buClr>
              <a:buSzPts val="1400"/>
              <a:buFont typeface="Arial"/>
              <a:buNone/>
            </a:pPr>
            <a:r>
              <a:rPr lang="en" sz="1250">
                <a:solidFill>
                  <a:schemeClr val="dk1"/>
                </a:solidFill>
                <a:latin typeface="Montserrat"/>
                <a:ea typeface="Montserrat"/>
                <a:cs typeface="Montserrat"/>
                <a:sym typeface="Montserrat"/>
              </a:rPr>
              <a:t>If you have followed the advice in this e-book and still struggle with painful sex, don’t be discouraged. Pelvic pain is a complex issue, but a skilled pelvic health physical therapist can help!</a:t>
            </a:r>
            <a:endParaRPr sz="125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400"/>
              <a:buFont typeface="Arial"/>
              <a:buNone/>
            </a:pPr>
            <a:r>
              <a:t/>
            </a:r>
            <a:endParaRPr sz="125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400"/>
              <a:buFont typeface="Arial"/>
              <a:buNone/>
            </a:pPr>
            <a:r>
              <a:rPr b="1" lang="en">
                <a:solidFill>
                  <a:schemeClr val="dk1"/>
                </a:solidFill>
                <a:latin typeface="Montserrat"/>
                <a:ea typeface="Montserrat"/>
                <a:cs typeface="Montserrat"/>
                <a:sym typeface="Montserrat"/>
              </a:rPr>
              <a:t>What is Pelvic PT</a:t>
            </a:r>
            <a:endParaRPr b="1">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400"/>
              <a:buFont typeface="Arial"/>
              <a:buNone/>
            </a:pPr>
            <a:r>
              <a:rPr lang="en" sz="1250">
                <a:solidFill>
                  <a:schemeClr val="dk1"/>
                </a:solidFill>
                <a:latin typeface="Montserrat"/>
                <a:ea typeface="Montserrat"/>
                <a:cs typeface="Montserrat"/>
                <a:sym typeface="Montserrat"/>
              </a:rPr>
              <a:t>Pelvic Health Physical Therapy is a specialized field of orthopedic physical therapy dedicated to treating pelvic pain and dysfunction. Pelvic health PTs also also highly skilled at treat hip and back pain, which may often be related to pelvic floor </a:t>
            </a:r>
            <a:r>
              <a:rPr lang="en" sz="1250">
                <a:solidFill>
                  <a:schemeClr val="dk1"/>
                </a:solidFill>
                <a:latin typeface="Montserrat"/>
                <a:ea typeface="Montserrat"/>
                <a:cs typeface="Montserrat"/>
                <a:sym typeface="Montserrat"/>
              </a:rPr>
              <a:t>dysfunction</a:t>
            </a:r>
            <a:r>
              <a:rPr lang="en" sz="1250">
                <a:solidFill>
                  <a:schemeClr val="dk1"/>
                </a:solidFill>
                <a:latin typeface="Montserrat"/>
                <a:ea typeface="Montserrat"/>
                <a:cs typeface="Montserrat"/>
                <a:sym typeface="Montserrat"/>
              </a:rPr>
              <a:t>. </a:t>
            </a:r>
            <a:endParaRPr sz="125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400"/>
              <a:buFont typeface="Arial"/>
              <a:buNone/>
            </a:pPr>
            <a:r>
              <a:t/>
            </a:r>
            <a:endParaRPr sz="125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400"/>
              <a:buFont typeface="Arial"/>
              <a:buNone/>
            </a:pPr>
            <a:r>
              <a:rPr b="1" lang="en">
                <a:solidFill>
                  <a:schemeClr val="dk1"/>
                </a:solidFill>
                <a:latin typeface="Montserrat"/>
                <a:ea typeface="Montserrat"/>
                <a:cs typeface="Montserrat"/>
                <a:sym typeface="Montserrat"/>
              </a:rPr>
              <a:t>Can it Help?</a:t>
            </a:r>
            <a:endParaRPr sz="125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400"/>
              <a:buFont typeface="Arial"/>
              <a:buNone/>
            </a:pPr>
            <a:r>
              <a:rPr lang="en" sz="1250">
                <a:solidFill>
                  <a:schemeClr val="dk1"/>
                </a:solidFill>
                <a:latin typeface="Montserrat"/>
                <a:ea typeface="Montserrat"/>
                <a:cs typeface="Montserrat"/>
                <a:sym typeface="Montserrat"/>
              </a:rPr>
              <a:t>Physical therapy has been shown to be effec</a:t>
            </a:r>
            <a:r>
              <a:rPr lang="en" sz="1250">
                <a:latin typeface="Montserrat"/>
                <a:ea typeface="Montserrat"/>
                <a:cs typeface="Montserrat"/>
                <a:sym typeface="Montserrat"/>
              </a:rPr>
              <a:t>tive in managing and treating a wide variety of pelvic pain and dysfunctions, such as: </a:t>
            </a:r>
            <a:endParaRPr sz="1250">
              <a:highlight>
                <a:srgbClr val="FFFFFF"/>
              </a:highlight>
              <a:latin typeface="Montserrat"/>
              <a:ea typeface="Montserrat"/>
              <a:cs typeface="Montserrat"/>
              <a:sym typeface="Montserrat"/>
            </a:endParaRPr>
          </a:p>
          <a:p>
            <a:pPr indent="-304800" lvl="0" marL="457200" rtl="0" algn="l">
              <a:lnSpc>
                <a:spcPct val="115000"/>
              </a:lnSpc>
              <a:spcBef>
                <a:spcPts val="0"/>
              </a:spcBef>
              <a:spcAft>
                <a:spcPts val="0"/>
              </a:spcAft>
              <a:buSzPts val="1200"/>
              <a:buFont typeface="Montserrat"/>
              <a:buChar char="●"/>
            </a:pPr>
            <a:r>
              <a:rPr lang="en" sz="1200">
                <a:highlight>
                  <a:srgbClr val="FFFFFF"/>
                </a:highlight>
                <a:latin typeface="Montserrat"/>
                <a:ea typeface="Montserrat"/>
                <a:cs typeface="Montserrat"/>
                <a:sym typeface="Montserrat"/>
              </a:rPr>
              <a:t>Dyspareunia</a:t>
            </a:r>
            <a:endParaRPr sz="1200">
              <a:highlight>
                <a:srgbClr val="FFFFFF"/>
              </a:highlight>
              <a:latin typeface="Montserrat"/>
              <a:ea typeface="Montserrat"/>
              <a:cs typeface="Montserrat"/>
              <a:sym typeface="Montserrat"/>
            </a:endParaRPr>
          </a:p>
          <a:p>
            <a:pPr indent="-304800" lvl="0" marL="457200" rtl="0" algn="l">
              <a:lnSpc>
                <a:spcPct val="115000"/>
              </a:lnSpc>
              <a:spcBef>
                <a:spcPts val="0"/>
              </a:spcBef>
              <a:spcAft>
                <a:spcPts val="0"/>
              </a:spcAft>
              <a:buSzPts val="1200"/>
              <a:buFont typeface="Montserrat"/>
              <a:buChar char="●"/>
            </a:pPr>
            <a:r>
              <a:rPr lang="en" sz="1200">
                <a:highlight>
                  <a:srgbClr val="FFFFFF"/>
                </a:highlight>
                <a:latin typeface="Montserrat"/>
                <a:ea typeface="Montserrat"/>
                <a:cs typeface="Montserrat"/>
                <a:sym typeface="Montserrat"/>
              </a:rPr>
              <a:t>Vulvodynia</a:t>
            </a:r>
            <a:endParaRPr sz="1200">
              <a:highlight>
                <a:srgbClr val="FFFFFF"/>
              </a:highlight>
              <a:latin typeface="Montserrat"/>
              <a:ea typeface="Montserrat"/>
              <a:cs typeface="Montserrat"/>
              <a:sym typeface="Montserrat"/>
            </a:endParaRPr>
          </a:p>
          <a:p>
            <a:pPr indent="-304800" lvl="0" marL="457200" rtl="0" algn="l">
              <a:lnSpc>
                <a:spcPct val="115000"/>
              </a:lnSpc>
              <a:spcBef>
                <a:spcPts val="0"/>
              </a:spcBef>
              <a:spcAft>
                <a:spcPts val="0"/>
              </a:spcAft>
              <a:buSzPts val="1200"/>
              <a:buFont typeface="Montserrat"/>
              <a:buChar char="●"/>
            </a:pPr>
            <a:r>
              <a:rPr lang="en" sz="1200">
                <a:highlight>
                  <a:srgbClr val="FFFFFF"/>
                </a:highlight>
                <a:latin typeface="Montserrat"/>
                <a:ea typeface="Montserrat"/>
                <a:cs typeface="Montserrat"/>
                <a:sym typeface="Montserrat"/>
              </a:rPr>
              <a:t>Vulvar vestibulitis</a:t>
            </a:r>
            <a:endParaRPr sz="1200">
              <a:highlight>
                <a:srgbClr val="FFFFFF"/>
              </a:highlight>
              <a:latin typeface="Montserrat"/>
              <a:ea typeface="Montserrat"/>
              <a:cs typeface="Montserrat"/>
              <a:sym typeface="Montserrat"/>
            </a:endParaRPr>
          </a:p>
          <a:p>
            <a:pPr indent="-304800" lvl="0" marL="457200" rtl="0" algn="l">
              <a:lnSpc>
                <a:spcPct val="115000"/>
              </a:lnSpc>
              <a:spcBef>
                <a:spcPts val="0"/>
              </a:spcBef>
              <a:spcAft>
                <a:spcPts val="0"/>
              </a:spcAft>
              <a:buSzPts val="1200"/>
              <a:buFont typeface="Montserrat"/>
              <a:buChar char="●"/>
            </a:pPr>
            <a:r>
              <a:rPr lang="en" sz="1200">
                <a:highlight>
                  <a:srgbClr val="FFFFFF"/>
                </a:highlight>
                <a:latin typeface="Montserrat"/>
                <a:ea typeface="Montserrat"/>
                <a:cs typeface="Montserrat"/>
                <a:sym typeface="Montserrat"/>
              </a:rPr>
              <a:t>Vaginismus</a:t>
            </a:r>
            <a:endParaRPr sz="1200">
              <a:highlight>
                <a:srgbClr val="FFFFFF"/>
              </a:highlight>
              <a:latin typeface="Montserrat"/>
              <a:ea typeface="Montserrat"/>
              <a:cs typeface="Montserrat"/>
              <a:sym typeface="Montserrat"/>
            </a:endParaRPr>
          </a:p>
          <a:p>
            <a:pPr indent="-304800" lvl="0" marL="457200" rtl="0" algn="l">
              <a:lnSpc>
                <a:spcPct val="115000"/>
              </a:lnSpc>
              <a:spcBef>
                <a:spcPts val="0"/>
              </a:spcBef>
              <a:spcAft>
                <a:spcPts val="0"/>
              </a:spcAft>
              <a:buSzPts val="1200"/>
              <a:buFont typeface="Montserrat"/>
              <a:buChar char="●"/>
            </a:pPr>
            <a:r>
              <a:rPr lang="en" sz="1200">
                <a:highlight>
                  <a:srgbClr val="FFFFFF"/>
                </a:highlight>
                <a:latin typeface="Montserrat"/>
                <a:ea typeface="Montserrat"/>
                <a:cs typeface="Montserrat"/>
                <a:sym typeface="Montserrat"/>
              </a:rPr>
              <a:t>Pudendal neuralgia</a:t>
            </a:r>
            <a:endParaRPr sz="1200">
              <a:highlight>
                <a:srgbClr val="FFFFFF"/>
              </a:highlight>
              <a:latin typeface="Montserrat"/>
              <a:ea typeface="Montserrat"/>
              <a:cs typeface="Montserrat"/>
              <a:sym typeface="Montserrat"/>
            </a:endParaRPr>
          </a:p>
          <a:p>
            <a:pPr indent="-304800" lvl="0" marL="457200" rtl="0" algn="l">
              <a:lnSpc>
                <a:spcPct val="115000"/>
              </a:lnSpc>
              <a:spcBef>
                <a:spcPts val="0"/>
              </a:spcBef>
              <a:spcAft>
                <a:spcPts val="0"/>
              </a:spcAft>
              <a:buSzPts val="1200"/>
              <a:buFont typeface="Montserrat"/>
              <a:buChar char="●"/>
            </a:pPr>
            <a:r>
              <a:rPr lang="en" sz="1200">
                <a:highlight>
                  <a:srgbClr val="FFFFFF"/>
                </a:highlight>
                <a:latin typeface="Montserrat"/>
                <a:ea typeface="Montserrat"/>
                <a:cs typeface="Montserrat"/>
                <a:sym typeface="Montserrat"/>
              </a:rPr>
              <a:t>Pelvic Inflammatory Disease (PID)</a:t>
            </a:r>
            <a:endParaRPr sz="1200">
              <a:highlight>
                <a:srgbClr val="FFFFFF"/>
              </a:highlight>
              <a:latin typeface="Montserrat"/>
              <a:ea typeface="Montserrat"/>
              <a:cs typeface="Montserrat"/>
              <a:sym typeface="Montserrat"/>
            </a:endParaRPr>
          </a:p>
          <a:p>
            <a:pPr indent="-304800" lvl="0" marL="457200" rtl="0" algn="l">
              <a:lnSpc>
                <a:spcPct val="115000"/>
              </a:lnSpc>
              <a:spcBef>
                <a:spcPts val="0"/>
              </a:spcBef>
              <a:spcAft>
                <a:spcPts val="0"/>
              </a:spcAft>
              <a:buSzPts val="1200"/>
              <a:buFont typeface="Montserrat"/>
              <a:buChar char="●"/>
            </a:pPr>
            <a:r>
              <a:rPr lang="en" sz="1200">
                <a:highlight>
                  <a:srgbClr val="FFFFFF"/>
                </a:highlight>
                <a:latin typeface="Montserrat"/>
                <a:ea typeface="Montserrat"/>
                <a:cs typeface="Montserrat"/>
                <a:sym typeface="Montserrat"/>
              </a:rPr>
              <a:t>Pelvic congestion</a:t>
            </a:r>
            <a:endParaRPr sz="1200">
              <a:highlight>
                <a:srgbClr val="FFFFFF"/>
              </a:highlight>
              <a:latin typeface="Montserrat"/>
              <a:ea typeface="Montserrat"/>
              <a:cs typeface="Montserrat"/>
              <a:sym typeface="Montserrat"/>
            </a:endParaRPr>
          </a:p>
          <a:p>
            <a:pPr indent="-304800" lvl="0" marL="457200" rtl="0" algn="l">
              <a:lnSpc>
                <a:spcPct val="115000"/>
              </a:lnSpc>
              <a:spcBef>
                <a:spcPts val="0"/>
              </a:spcBef>
              <a:spcAft>
                <a:spcPts val="0"/>
              </a:spcAft>
              <a:buSzPts val="1200"/>
              <a:buFont typeface="Montserrat"/>
              <a:buChar char="●"/>
            </a:pPr>
            <a:r>
              <a:rPr lang="en" sz="1200">
                <a:highlight>
                  <a:srgbClr val="FFFFFF"/>
                </a:highlight>
                <a:latin typeface="Montserrat"/>
                <a:ea typeface="Montserrat"/>
                <a:cs typeface="Montserrat"/>
                <a:sym typeface="Montserrat"/>
              </a:rPr>
              <a:t>Levator Ani Syndrome/proctalgia fugax</a:t>
            </a:r>
            <a:endParaRPr sz="1200">
              <a:highlight>
                <a:srgbClr val="FFFFFF"/>
              </a:highlight>
              <a:latin typeface="Montserrat"/>
              <a:ea typeface="Montserrat"/>
              <a:cs typeface="Montserrat"/>
              <a:sym typeface="Montserrat"/>
            </a:endParaRPr>
          </a:p>
          <a:p>
            <a:pPr indent="-304800" lvl="0" marL="457200" rtl="0" algn="l">
              <a:spcBef>
                <a:spcPts val="0"/>
              </a:spcBef>
              <a:spcAft>
                <a:spcPts val="0"/>
              </a:spcAft>
              <a:buSzPts val="1200"/>
              <a:buFont typeface="Montserrat"/>
              <a:buChar char="●"/>
            </a:pPr>
            <a:r>
              <a:rPr lang="en" sz="1200">
                <a:latin typeface="Montserrat"/>
                <a:ea typeface="Montserrat"/>
                <a:cs typeface="Montserrat"/>
                <a:sym typeface="Montserrat"/>
              </a:rPr>
              <a:t>Coccyx or Tailbone pain</a:t>
            </a:r>
            <a:endParaRPr sz="1200">
              <a:latin typeface="Montserrat"/>
              <a:ea typeface="Montserrat"/>
              <a:cs typeface="Montserrat"/>
              <a:sym typeface="Montserrat"/>
            </a:endParaRPr>
          </a:p>
          <a:p>
            <a:pPr indent="-304800" lvl="0" marL="457200" rtl="0" algn="l">
              <a:spcBef>
                <a:spcPts val="0"/>
              </a:spcBef>
              <a:spcAft>
                <a:spcPts val="0"/>
              </a:spcAft>
              <a:buSzPts val="1200"/>
              <a:buFont typeface="Montserrat"/>
              <a:buChar char="●"/>
            </a:pPr>
            <a:r>
              <a:rPr lang="en" sz="1200">
                <a:latin typeface="Montserrat"/>
                <a:ea typeface="Montserrat"/>
                <a:cs typeface="Montserrat"/>
                <a:sym typeface="Montserrat"/>
              </a:rPr>
              <a:t>Interstitial</a:t>
            </a:r>
            <a:r>
              <a:rPr lang="en" sz="1200">
                <a:latin typeface="Montserrat"/>
                <a:ea typeface="Montserrat"/>
                <a:cs typeface="Montserrat"/>
                <a:sym typeface="Montserrat"/>
              </a:rPr>
              <a:t> Cystitis (IC) or Painful Bladder Syndrome (PBS)</a:t>
            </a:r>
            <a:endParaRPr sz="1200">
              <a:latin typeface="Montserrat"/>
              <a:ea typeface="Montserrat"/>
              <a:cs typeface="Montserrat"/>
              <a:sym typeface="Montserrat"/>
            </a:endParaRPr>
          </a:p>
          <a:p>
            <a:pPr indent="-304800" lvl="0" marL="457200" rtl="0" algn="l">
              <a:spcBef>
                <a:spcPts val="0"/>
              </a:spcBef>
              <a:spcAft>
                <a:spcPts val="0"/>
              </a:spcAft>
              <a:buSzPts val="1200"/>
              <a:buFont typeface="Montserrat"/>
              <a:buChar char="●"/>
            </a:pPr>
            <a:r>
              <a:rPr lang="en" sz="1200">
                <a:latin typeface="Montserrat"/>
                <a:ea typeface="Montserrat"/>
                <a:cs typeface="Montserrat"/>
                <a:sym typeface="Montserrat"/>
              </a:rPr>
              <a:t>Constipation and pain with bowel movements</a:t>
            </a:r>
            <a:endParaRPr sz="1200">
              <a:latin typeface="Montserrat"/>
              <a:ea typeface="Montserrat"/>
              <a:cs typeface="Montserrat"/>
              <a:sym typeface="Montserrat"/>
            </a:endParaRPr>
          </a:p>
          <a:p>
            <a:pPr indent="-304800" lvl="0" marL="457200" rtl="0" algn="l">
              <a:spcBef>
                <a:spcPts val="0"/>
              </a:spcBef>
              <a:spcAft>
                <a:spcPts val="0"/>
              </a:spcAft>
              <a:buSzPts val="1200"/>
              <a:buFont typeface="Montserrat"/>
              <a:buChar char="●"/>
            </a:pPr>
            <a:r>
              <a:rPr lang="en" sz="1200">
                <a:highlight>
                  <a:srgbClr val="FFFFFF"/>
                </a:highlight>
                <a:latin typeface="Montserrat"/>
                <a:ea typeface="Montserrat"/>
                <a:cs typeface="Montserrat"/>
                <a:sym typeface="Montserrat"/>
              </a:rPr>
              <a:t>Post-Surgical: </a:t>
            </a:r>
            <a:r>
              <a:rPr lang="en" sz="1200">
                <a:highlight>
                  <a:srgbClr val="FFFFFF"/>
                </a:highlight>
                <a:latin typeface="Montserrat"/>
                <a:ea typeface="Montserrat"/>
                <a:cs typeface="Montserrat"/>
                <a:sym typeface="Montserrat"/>
              </a:rPr>
              <a:t>caesarean section, episiotomy, </a:t>
            </a:r>
            <a:r>
              <a:rPr lang="en" sz="1200">
                <a:highlight>
                  <a:srgbClr val="FFFFFF"/>
                </a:highlight>
                <a:latin typeface="Montserrat"/>
                <a:ea typeface="Montserrat"/>
                <a:cs typeface="Montserrat"/>
                <a:sym typeface="Montserrat"/>
              </a:rPr>
              <a:t>hysterectomy, appendectomy </a:t>
            </a:r>
            <a:endParaRPr sz="1200">
              <a:highlight>
                <a:srgbClr val="FFFFFF"/>
              </a:highlight>
              <a:latin typeface="Montserrat"/>
              <a:ea typeface="Montserrat"/>
              <a:cs typeface="Montserrat"/>
              <a:sym typeface="Montserrat"/>
            </a:endParaRPr>
          </a:p>
          <a:p>
            <a:pPr indent="-304800" lvl="0" marL="457200" rtl="0" algn="l">
              <a:spcBef>
                <a:spcPts val="0"/>
              </a:spcBef>
              <a:spcAft>
                <a:spcPts val="0"/>
              </a:spcAft>
              <a:buSzPts val="1200"/>
              <a:buFont typeface="Montserrat"/>
              <a:buChar char="●"/>
            </a:pPr>
            <a:r>
              <a:rPr lang="en" sz="1200">
                <a:highlight>
                  <a:srgbClr val="FFFFFF"/>
                </a:highlight>
                <a:latin typeface="Montserrat"/>
                <a:ea typeface="Montserrat"/>
                <a:cs typeface="Montserrat"/>
                <a:sym typeface="Montserrat"/>
              </a:rPr>
              <a:t>Orthopedic conditions such as low back, hip, or sacroiliac pain</a:t>
            </a:r>
            <a:endParaRPr sz="1200">
              <a:highlight>
                <a:srgbClr val="FFFFFF"/>
              </a:highlight>
              <a:latin typeface="Montserrat"/>
              <a:ea typeface="Montserrat"/>
              <a:cs typeface="Montserrat"/>
              <a:sym typeface="Montserrat"/>
            </a:endParaRPr>
          </a:p>
          <a:p>
            <a:pPr indent="0" lvl="0" marL="0" rtl="0" algn="l">
              <a:spcBef>
                <a:spcPts val="0"/>
              </a:spcBef>
              <a:spcAft>
                <a:spcPts val="0"/>
              </a:spcAft>
              <a:buClr>
                <a:schemeClr val="dk1"/>
              </a:buClr>
              <a:buSzPts val="1400"/>
              <a:buFont typeface="Arial"/>
              <a:buNone/>
            </a:pPr>
            <a:r>
              <a:t/>
            </a:r>
            <a:endParaRPr b="1">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400"/>
              <a:buFont typeface="Arial"/>
              <a:buNone/>
            </a:pPr>
            <a:r>
              <a:t/>
            </a:r>
            <a:endParaRPr sz="12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400"/>
              <a:buFont typeface="Arial"/>
              <a:buNone/>
            </a:pPr>
            <a:r>
              <a:t/>
            </a:r>
            <a:endParaRPr sz="12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400"/>
              <a:buFont typeface="Arial"/>
              <a:buNone/>
            </a:pPr>
            <a:r>
              <a:t/>
            </a:r>
            <a:endParaRPr b="1" sz="1200">
              <a:solidFill>
                <a:schemeClr val="dk1"/>
              </a:solidFill>
              <a:latin typeface="Montserrat"/>
              <a:ea typeface="Montserrat"/>
              <a:cs typeface="Montserrat"/>
              <a:sym typeface="Montserrat"/>
            </a:endParaRPr>
          </a:p>
          <a:p>
            <a:pPr indent="0" lvl="0" marL="457200" rtl="0" algn="l">
              <a:spcBef>
                <a:spcPts val="0"/>
              </a:spcBef>
              <a:spcAft>
                <a:spcPts val="0"/>
              </a:spcAft>
              <a:buClr>
                <a:schemeClr val="dk1"/>
              </a:buClr>
              <a:buSzPts val="1100"/>
              <a:buFont typeface="Arial"/>
              <a:buNone/>
            </a:pPr>
            <a:r>
              <a:t/>
            </a:r>
            <a:endParaRPr sz="1200">
              <a:solidFill>
                <a:schemeClr val="dk1"/>
              </a:solidFill>
              <a:latin typeface="Montserrat"/>
              <a:ea typeface="Montserrat"/>
              <a:cs typeface="Montserrat"/>
              <a:sym typeface="Montserrat"/>
            </a:endParaRPr>
          </a:p>
          <a:p>
            <a:pPr indent="0" lvl="0" marL="12700" marR="81280" rtl="0" algn="l">
              <a:lnSpc>
                <a:spcPct val="145800"/>
              </a:lnSpc>
              <a:spcBef>
                <a:spcPts val="0"/>
              </a:spcBef>
              <a:spcAft>
                <a:spcPts val="0"/>
              </a:spcAft>
              <a:buNone/>
            </a:pPr>
            <a:r>
              <a:t/>
            </a:r>
            <a:endParaRPr sz="1200">
              <a:solidFill>
                <a:srgbClr val="232323"/>
              </a:solidFill>
              <a:latin typeface="Roboto"/>
              <a:ea typeface="Roboto"/>
              <a:cs typeface="Roboto"/>
              <a:sym typeface="Roboto"/>
            </a:endParaRPr>
          </a:p>
        </p:txBody>
      </p:sp>
      <p:sp>
        <p:nvSpPr>
          <p:cNvPr id="501" name="Google Shape;501;p49"/>
          <p:cNvSpPr txBox="1"/>
          <p:nvPr>
            <p:ph type="title"/>
          </p:nvPr>
        </p:nvSpPr>
        <p:spPr>
          <a:xfrm>
            <a:off x="459300" y="198375"/>
            <a:ext cx="5543700" cy="726300"/>
          </a:xfrm>
          <a:prstGeom prst="rect">
            <a:avLst/>
          </a:prstGeom>
          <a:noFill/>
          <a:ln>
            <a:noFill/>
          </a:ln>
        </p:spPr>
        <p:txBody>
          <a:bodyPr anchorCtr="0" anchor="t" bIns="0" lIns="0" spcFirstLastPara="1" rIns="0" wrap="square" tIns="12700">
            <a:noAutofit/>
          </a:bodyPr>
          <a:lstStyle/>
          <a:p>
            <a:pPr indent="0" lvl="0" marL="12700" rtl="0" algn="l">
              <a:lnSpc>
                <a:spcPct val="100000"/>
              </a:lnSpc>
              <a:spcBef>
                <a:spcPts val="0"/>
              </a:spcBef>
              <a:spcAft>
                <a:spcPts val="0"/>
              </a:spcAft>
              <a:buNone/>
            </a:pPr>
            <a:r>
              <a:rPr b="0" lang="en" sz="3600">
                <a:solidFill>
                  <a:srgbClr val="EA9999"/>
                </a:solidFill>
                <a:latin typeface="Quicksand"/>
                <a:ea typeface="Quicksand"/>
                <a:cs typeface="Quicksand"/>
                <a:sym typeface="Quicksand"/>
              </a:rPr>
              <a:t>Pelvic Floor Physical Therapy</a:t>
            </a:r>
            <a:endParaRPr b="0" sz="3600">
              <a:solidFill>
                <a:srgbClr val="EA9999"/>
              </a:solidFill>
              <a:latin typeface="Quicksand"/>
              <a:ea typeface="Quicksand"/>
              <a:cs typeface="Quicksand"/>
              <a:sym typeface="Quicksand"/>
            </a:endParaRPr>
          </a:p>
        </p:txBody>
      </p:sp>
      <p:sp>
        <p:nvSpPr>
          <p:cNvPr id="502" name="Google Shape;502;p49"/>
          <p:cNvSpPr txBox="1"/>
          <p:nvPr/>
        </p:nvSpPr>
        <p:spPr>
          <a:xfrm>
            <a:off x="3982600" y="1733575"/>
            <a:ext cx="2974200" cy="6305400"/>
          </a:xfrm>
          <a:prstGeom prst="rect">
            <a:avLst/>
          </a:prstGeom>
          <a:noFill/>
          <a:ln>
            <a:noFill/>
          </a:ln>
        </p:spPr>
        <p:txBody>
          <a:bodyPr anchorCtr="0" anchor="t" bIns="0" lIns="0" spcFirstLastPara="1" rIns="0" wrap="square" tIns="12700">
            <a:noAutofit/>
          </a:bodyPr>
          <a:lstStyle/>
          <a:p>
            <a:pPr indent="0" lvl="0" marL="0" rtl="0" algn="l">
              <a:spcBef>
                <a:spcPts val="0"/>
              </a:spcBef>
              <a:spcAft>
                <a:spcPts val="0"/>
              </a:spcAft>
              <a:buNone/>
            </a:pPr>
            <a:r>
              <a:rPr b="1" lang="en">
                <a:solidFill>
                  <a:schemeClr val="dk1"/>
                </a:solidFill>
                <a:latin typeface="Montserrat"/>
                <a:ea typeface="Montserrat"/>
                <a:cs typeface="Montserrat"/>
                <a:sym typeface="Montserrat"/>
              </a:rPr>
              <a:t>Is it right for me? Some things to consider. </a:t>
            </a:r>
            <a:endParaRPr b="1">
              <a:solidFill>
                <a:schemeClr val="dk1"/>
              </a:solidFill>
              <a:latin typeface="Montserrat"/>
              <a:ea typeface="Montserrat"/>
              <a:cs typeface="Montserrat"/>
              <a:sym typeface="Montserrat"/>
            </a:endParaRPr>
          </a:p>
          <a:p>
            <a:pPr indent="-304800" lvl="0" marL="457200" rtl="0" algn="l">
              <a:spcBef>
                <a:spcPts val="0"/>
              </a:spcBef>
              <a:spcAft>
                <a:spcPts val="0"/>
              </a:spcAft>
              <a:buClr>
                <a:schemeClr val="dk1"/>
              </a:buClr>
              <a:buSzPts val="1200"/>
              <a:buFont typeface="Montserrat"/>
              <a:buChar char="●"/>
            </a:pPr>
            <a:r>
              <a:rPr lang="en" sz="1200">
                <a:solidFill>
                  <a:schemeClr val="dk1"/>
                </a:solidFill>
                <a:latin typeface="Montserrat"/>
                <a:ea typeface="Montserrat"/>
                <a:cs typeface="Montserrat"/>
                <a:sym typeface="Montserrat"/>
              </a:rPr>
              <a:t>Do you have pelvic pain? Bladder pain? Rectal pain?</a:t>
            </a:r>
            <a:endParaRPr sz="1200">
              <a:solidFill>
                <a:schemeClr val="dk1"/>
              </a:solidFill>
              <a:latin typeface="Montserrat"/>
              <a:ea typeface="Montserrat"/>
              <a:cs typeface="Montserrat"/>
              <a:sym typeface="Montserrat"/>
            </a:endParaRPr>
          </a:p>
          <a:p>
            <a:pPr indent="-304800" lvl="0" marL="457200" rtl="0" algn="l">
              <a:spcBef>
                <a:spcPts val="0"/>
              </a:spcBef>
              <a:spcAft>
                <a:spcPts val="0"/>
              </a:spcAft>
              <a:buClr>
                <a:schemeClr val="dk1"/>
              </a:buClr>
              <a:buSzPts val="1200"/>
              <a:buFont typeface="Montserrat"/>
              <a:buChar char="●"/>
            </a:pPr>
            <a:r>
              <a:rPr lang="en" sz="1200">
                <a:solidFill>
                  <a:schemeClr val="dk1"/>
                </a:solidFill>
                <a:latin typeface="Montserrat"/>
                <a:ea typeface="Montserrat"/>
                <a:cs typeface="Montserrat"/>
                <a:sym typeface="Montserrat"/>
              </a:rPr>
              <a:t>Have you been seen by a physician to rule out infection or other serious pathology?</a:t>
            </a:r>
            <a:endParaRPr sz="1200">
              <a:solidFill>
                <a:schemeClr val="dk1"/>
              </a:solidFill>
              <a:latin typeface="Montserrat"/>
              <a:ea typeface="Montserrat"/>
              <a:cs typeface="Montserrat"/>
              <a:sym typeface="Montserrat"/>
            </a:endParaRPr>
          </a:p>
          <a:p>
            <a:pPr indent="-304800" lvl="0" marL="457200" rtl="0" algn="l">
              <a:spcBef>
                <a:spcPts val="0"/>
              </a:spcBef>
              <a:spcAft>
                <a:spcPts val="0"/>
              </a:spcAft>
              <a:buClr>
                <a:schemeClr val="dk1"/>
              </a:buClr>
              <a:buSzPts val="1200"/>
              <a:buFont typeface="Montserrat"/>
              <a:buChar char="●"/>
            </a:pPr>
            <a:r>
              <a:rPr lang="en" sz="1200">
                <a:solidFill>
                  <a:schemeClr val="dk1"/>
                </a:solidFill>
                <a:latin typeface="Montserrat"/>
                <a:ea typeface="Montserrat"/>
                <a:cs typeface="Montserrat"/>
                <a:sym typeface="Montserrat"/>
              </a:rPr>
              <a:t>Have you been treated for an infection, but your pain and symptoms continue to linger in the absence of infection?</a:t>
            </a:r>
            <a:endParaRPr sz="1200">
              <a:solidFill>
                <a:schemeClr val="dk1"/>
              </a:solidFill>
              <a:latin typeface="Montserrat"/>
              <a:ea typeface="Montserrat"/>
              <a:cs typeface="Montserrat"/>
              <a:sym typeface="Montserrat"/>
            </a:endParaRPr>
          </a:p>
          <a:p>
            <a:pPr indent="-304800" lvl="0" marL="457200" rtl="0" algn="l">
              <a:spcBef>
                <a:spcPts val="0"/>
              </a:spcBef>
              <a:spcAft>
                <a:spcPts val="0"/>
              </a:spcAft>
              <a:buClr>
                <a:schemeClr val="dk1"/>
              </a:buClr>
              <a:buSzPts val="1200"/>
              <a:buFont typeface="Montserrat"/>
              <a:buChar char="●"/>
            </a:pPr>
            <a:r>
              <a:rPr lang="en" sz="1200">
                <a:solidFill>
                  <a:schemeClr val="dk1"/>
                </a:solidFill>
                <a:latin typeface="Montserrat"/>
                <a:ea typeface="Montserrat"/>
                <a:cs typeface="Montserrat"/>
                <a:sym typeface="Montserrat"/>
              </a:rPr>
              <a:t>Do you have pain with intercourse, tampon use, and/or pelvic exams? </a:t>
            </a:r>
            <a:endParaRPr sz="1200">
              <a:solidFill>
                <a:schemeClr val="dk1"/>
              </a:solidFill>
              <a:latin typeface="Montserrat"/>
              <a:ea typeface="Montserrat"/>
              <a:cs typeface="Montserrat"/>
              <a:sym typeface="Montserrat"/>
            </a:endParaRPr>
          </a:p>
          <a:p>
            <a:pPr indent="-304800" lvl="0" marL="457200" rtl="0" algn="l">
              <a:spcBef>
                <a:spcPts val="0"/>
              </a:spcBef>
              <a:spcAft>
                <a:spcPts val="0"/>
              </a:spcAft>
              <a:buClr>
                <a:schemeClr val="dk1"/>
              </a:buClr>
              <a:buSzPts val="1200"/>
              <a:buFont typeface="Montserrat"/>
              <a:buChar char="●"/>
            </a:pPr>
            <a:r>
              <a:rPr lang="en" sz="1200">
                <a:solidFill>
                  <a:schemeClr val="dk1"/>
                </a:solidFill>
                <a:latin typeface="Montserrat"/>
                <a:ea typeface="Montserrat"/>
                <a:cs typeface="Montserrat"/>
                <a:sym typeface="Montserrat"/>
              </a:rPr>
              <a:t>Urinary/fecal leakage? </a:t>
            </a:r>
            <a:endParaRPr sz="1200">
              <a:solidFill>
                <a:schemeClr val="dk1"/>
              </a:solidFill>
              <a:latin typeface="Montserrat"/>
              <a:ea typeface="Montserrat"/>
              <a:cs typeface="Montserrat"/>
              <a:sym typeface="Montserrat"/>
            </a:endParaRPr>
          </a:p>
          <a:p>
            <a:pPr indent="-304800" lvl="0" marL="457200" rtl="0" algn="l">
              <a:spcBef>
                <a:spcPts val="0"/>
              </a:spcBef>
              <a:spcAft>
                <a:spcPts val="0"/>
              </a:spcAft>
              <a:buClr>
                <a:schemeClr val="dk1"/>
              </a:buClr>
              <a:buSzPts val="1200"/>
              <a:buFont typeface="Montserrat"/>
              <a:buChar char="●"/>
            </a:pPr>
            <a:r>
              <a:rPr lang="en" sz="1200">
                <a:solidFill>
                  <a:schemeClr val="dk1"/>
                </a:solidFill>
                <a:latin typeface="Montserrat"/>
                <a:ea typeface="Montserrat"/>
                <a:cs typeface="Montserrat"/>
                <a:sym typeface="Montserrat"/>
              </a:rPr>
              <a:t>Urinary/fecal urgency?</a:t>
            </a:r>
            <a:endParaRPr sz="1200">
              <a:solidFill>
                <a:schemeClr val="dk1"/>
              </a:solidFill>
              <a:latin typeface="Montserrat"/>
              <a:ea typeface="Montserrat"/>
              <a:cs typeface="Montserrat"/>
              <a:sym typeface="Montserrat"/>
            </a:endParaRPr>
          </a:p>
          <a:p>
            <a:pPr indent="-304800" lvl="0" marL="457200" rtl="0" algn="l">
              <a:spcBef>
                <a:spcPts val="0"/>
              </a:spcBef>
              <a:spcAft>
                <a:spcPts val="0"/>
              </a:spcAft>
              <a:buClr>
                <a:schemeClr val="dk1"/>
              </a:buClr>
              <a:buSzPts val="1200"/>
              <a:buFont typeface="Montserrat"/>
              <a:buChar char="●"/>
            </a:pPr>
            <a:r>
              <a:rPr lang="en" sz="1200">
                <a:solidFill>
                  <a:schemeClr val="dk1"/>
                </a:solidFill>
                <a:latin typeface="Montserrat"/>
                <a:ea typeface="Montserrat"/>
                <a:cs typeface="Montserrat"/>
                <a:sym typeface="Montserrat"/>
              </a:rPr>
              <a:t>Constipation?</a:t>
            </a:r>
            <a:endParaRPr sz="1200">
              <a:solidFill>
                <a:schemeClr val="dk1"/>
              </a:solidFill>
              <a:latin typeface="Montserrat"/>
              <a:ea typeface="Montserrat"/>
              <a:cs typeface="Montserrat"/>
              <a:sym typeface="Montserrat"/>
            </a:endParaRPr>
          </a:p>
          <a:p>
            <a:pPr indent="-304800" lvl="0" marL="457200" rtl="0" algn="l">
              <a:spcBef>
                <a:spcPts val="0"/>
              </a:spcBef>
              <a:spcAft>
                <a:spcPts val="0"/>
              </a:spcAft>
              <a:buClr>
                <a:schemeClr val="dk1"/>
              </a:buClr>
              <a:buSzPts val="1200"/>
              <a:buFont typeface="Montserrat"/>
              <a:buChar char="●"/>
            </a:pPr>
            <a:r>
              <a:rPr lang="en" sz="1200">
                <a:solidFill>
                  <a:schemeClr val="dk1"/>
                </a:solidFill>
                <a:latin typeface="Montserrat"/>
                <a:ea typeface="Montserrat"/>
                <a:cs typeface="Montserrat"/>
                <a:sym typeface="Montserrat"/>
              </a:rPr>
              <a:t>Abdominal or pelvic scar tissue and pain  following birth or surgery? </a:t>
            </a:r>
            <a:endParaRPr sz="1200">
              <a:solidFill>
                <a:schemeClr val="dk1"/>
              </a:solidFill>
              <a:latin typeface="Montserrat"/>
              <a:ea typeface="Montserrat"/>
              <a:cs typeface="Montserrat"/>
              <a:sym typeface="Montserrat"/>
            </a:endParaRPr>
          </a:p>
          <a:p>
            <a:pPr indent="-304800" lvl="0" marL="457200" rtl="0" algn="l">
              <a:spcBef>
                <a:spcPts val="0"/>
              </a:spcBef>
              <a:spcAft>
                <a:spcPts val="0"/>
              </a:spcAft>
              <a:buClr>
                <a:schemeClr val="dk1"/>
              </a:buClr>
              <a:buSzPts val="1200"/>
              <a:buFont typeface="Montserrat"/>
              <a:buChar char="●"/>
            </a:pPr>
            <a:r>
              <a:rPr lang="en" sz="1200">
                <a:solidFill>
                  <a:schemeClr val="dk1"/>
                </a:solidFill>
                <a:latin typeface="Montserrat"/>
                <a:ea typeface="Montserrat"/>
                <a:cs typeface="Montserrat"/>
                <a:sym typeface="Montserrat"/>
              </a:rPr>
              <a:t>Pelvic organ prolapse?</a:t>
            </a:r>
            <a:endParaRPr sz="1200">
              <a:solidFill>
                <a:schemeClr val="dk1"/>
              </a:solidFill>
              <a:latin typeface="Montserrat"/>
              <a:ea typeface="Montserrat"/>
              <a:cs typeface="Montserrat"/>
              <a:sym typeface="Montserrat"/>
            </a:endParaRPr>
          </a:p>
          <a:p>
            <a:pPr indent="-304800" lvl="0" marL="457200" rtl="0" algn="l">
              <a:spcBef>
                <a:spcPts val="0"/>
              </a:spcBef>
              <a:spcAft>
                <a:spcPts val="0"/>
              </a:spcAft>
              <a:buClr>
                <a:schemeClr val="dk1"/>
              </a:buClr>
              <a:buSzPts val="1200"/>
              <a:buFont typeface="Montserrat"/>
              <a:buChar char="●"/>
            </a:pPr>
            <a:r>
              <a:rPr lang="en" sz="1200">
                <a:solidFill>
                  <a:schemeClr val="dk1"/>
                </a:solidFill>
                <a:latin typeface="Montserrat"/>
                <a:ea typeface="Montserrat"/>
                <a:cs typeface="Montserrat"/>
                <a:sym typeface="Montserrat"/>
              </a:rPr>
              <a:t>Healing trauma after sexual abuse? </a:t>
            </a:r>
            <a:endParaRPr sz="1200">
              <a:solidFill>
                <a:schemeClr val="dk1"/>
              </a:solidFill>
              <a:latin typeface="Montserrat"/>
              <a:ea typeface="Montserrat"/>
              <a:cs typeface="Montserrat"/>
              <a:sym typeface="Montserrat"/>
            </a:endParaRPr>
          </a:p>
          <a:p>
            <a:pPr indent="-304800" lvl="0" marL="457200" rtl="0" algn="l">
              <a:spcBef>
                <a:spcPts val="0"/>
              </a:spcBef>
              <a:spcAft>
                <a:spcPts val="0"/>
              </a:spcAft>
              <a:buClr>
                <a:schemeClr val="dk1"/>
              </a:buClr>
              <a:buSzPts val="1200"/>
              <a:buFont typeface="Montserrat"/>
              <a:buChar char="●"/>
            </a:pPr>
            <a:r>
              <a:rPr lang="en" sz="1200">
                <a:solidFill>
                  <a:schemeClr val="dk1"/>
                </a:solidFill>
                <a:latin typeface="Montserrat"/>
                <a:ea typeface="Montserrat"/>
                <a:cs typeface="Montserrat"/>
                <a:sym typeface="Montserrat"/>
              </a:rPr>
              <a:t>Hip or low back pain? </a:t>
            </a:r>
            <a:endParaRPr sz="1200">
              <a:solidFill>
                <a:schemeClr val="dk1"/>
              </a:solidFill>
              <a:latin typeface="Montserrat"/>
              <a:ea typeface="Montserrat"/>
              <a:cs typeface="Montserrat"/>
              <a:sym typeface="Montserrat"/>
            </a:endParaRPr>
          </a:p>
          <a:p>
            <a:pPr indent="0" lvl="0" marL="457200" rtl="0" algn="l">
              <a:spcBef>
                <a:spcPts val="0"/>
              </a:spcBef>
              <a:spcAft>
                <a:spcPts val="0"/>
              </a:spcAft>
              <a:buNone/>
            </a:pPr>
            <a:r>
              <a:t/>
            </a:r>
            <a:endParaRPr sz="1200">
              <a:solidFill>
                <a:schemeClr val="dk1"/>
              </a:solidFill>
              <a:latin typeface="Montserrat"/>
              <a:ea typeface="Montserrat"/>
              <a:cs typeface="Montserrat"/>
              <a:sym typeface="Montserrat"/>
            </a:endParaRPr>
          </a:p>
          <a:p>
            <a:pPr indent="0" lvl="0" marL="0" rtl="0" algn="l">
              <a:spcBef>
                <a:spcPts val="0"/>
              </a:spcBef>
              <a:spcAft>
                <a:spcPts val="0"/>
              </a:spcAft>
              <a:buNone/>
            </a:pPr>
            <a:r>
              <a:rPr lang="en" sz="1200">
                <a:solidFill>
                  <a:schemeClr val="dk1"/>
                </a:solidFill>
                <a:latin typeface="Montserrat"/>
                <a:ea typeface="Montserrat"/>
                <a:cs typeface="Montserrat"/>
                <a:sym typeface="Montserrat"/>
              </a:rPr>
              <a:t>These are indicators that your pelvic floor muscles may not be functioning optimally and could benefit from pelvic PT evaluation and treatment.</a:t>
            </a:r>
            <a:endParaRPr sz="120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b="1">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b="1">
              <a:solidFill>
                <a:schemeClr val="dk1"/>
              </a:solidFill>
              <a:latin typeface="Montserrat"/>
              <a:ea typeface="Montserrat"/>
              <a:cs typeface="Montserrat"/>
              <a:sym typeface="Montserrat"/>
            </a:endParaRPr>
          </a:p>
        </p:txBody>
      </p:sp>
      <p:pic>
        <p:nvPicPr>
          <p:cNvPr id="503" name="Google Shape;503;p49"/>
          <p:cNvPicPr preferRelativeResize="0"/>
          <p:nvPr/>
        </p:nvPicPr>
        <p:blipFill>
          <a:blip r:embed="rId4">
            <a:alphaModFix/>
          </a:blip>
          <a:stretch>
            <a:fillRect/>
          </a:stretch>
        </p:blipFill>
        <p:spPr>
          <a:xfrm>
            <a:off x="175050" y="9521028"/>
            <a:ext cx="434550" cy="434550"/>
          </a:xfrm>
          <a:prstGeom prst="rect">
            <a:avLst/>
          </a:prstGeom>
          <a:noFill/>
          <a:ln>
            <a:noFill/>
          </a:ln>
        </p:spPr>
      </p:pic>
      <p:sp>
        <p:nvSpPr>
          <p:cNvPr id="504" name="Google Shape;504;p49"/>
          <p:cNvSpPr txBox="1"/>
          <p:nvPr/>
        </p:nvSpPr>
        <p:spPr>
          <a:xfrm>
            <a:off x="609600" y="9634925"/>
            <a:ext cx="4989600" cy="388500"/>
          </a:xfrm>
          <a:prstGeom prst="rect">
            <a:avLst/>
          </a:prstGeom>
          <a:noFill/>
          <a:ln>
            <a:noFill/>
          </a:ln>
        </p:spPr>
        <p:txBody>
          <a:bodyPr anchorCtr="0" anchor="t" bIns="91425" lIns="91425" spcFirstLastPara="1" rIns="91425" wrap="square" tIns="91425">
            <a:noAutofit/>
          </a:bodyPr>
          <a:lstStyle/>
          <a:p>
            <a:pPr indent="0" lvl="0" marL="12700" rtl="0" algn="l">
              <a:spcBef>
                <a:spcPts val="0"/>
              </a:spcBef>
              <a:spcAft>
                <a:spcPts val="0"/>
              </a:spcAft>
              <a:buClr>
                <a:schemeClr val="dk1"/>
              </a:buClr>
              <a:buSzPts val="1100"/>
              <a:buFont typeface="Arial"/>
              <a:buNone/>
            </a:pPr>
            <a:r>
              <a:rPr lang="en" sz="1000">
                <a:solidFill>
                  <a:schemeClr val="hlink"/>
                </a:solidFill>
                <a:latin typeface="Roboto"/>
                <a:ea typeface="Roboto"/>
                <a:cs typeface="Roboto"/>
                <a:sym typeface="Roboto"/>
              </a:rPr>
              <a:t>©  Body Harmony Physical Therapy, PLLC (2021) - All Rights Reserved</a:t>
            </a:r>
            <a:endParaRPr sz="1000">
              <a:solidFill>
                <a:schemeClr val="dk1"/>
              </a:solidFill>
              <a:latin typeface="Roboto"/>
              <a:ea typeface="Roboto"/>
              <a:cs typeface="Roboto"/>
              <a:sym typeface="Roboto"/>
            </a:endParaRPr>
          </a:p>
          <a:p>
            <a:pPr indent="0" lvl="0" marL="12700" rtl="0" algn="l">
              <a:spcBef>
                <a:spcPts val="0"/>
              </a:spcBef>
              <a:spcAft>
                <a:spcPts val="0"/>
              </a:spcAft>
              <a:buNone/>
            </a:pPr>
            <a:r>
              <a:t/>
            </a:r>
            <a:endParaRPr sz="1000">
              <a:solidFill>
                <a:schemeClr val="hlink"/>
              </a:solidFill>
              <a:latin typeface="Roboto"/>
              <a:ea typeface="Roboto"/>
              <a:cs typeface="Roboto"/>
              <a:sym typeface="Roboto"/>
            </a:endParaRPr>
          </a:p>
        </p:txBody>
      </p:sp>
      <p:sp>
        <p:nvSpPr>
          <p:cNvPr id="505" name="Google Shape;505;p49"/>
          <p:cNvSpPr txBox="1"/>
          <p:nvPr/>
        </p:nvSpPr>
        <p:spPr>
          <a:xfrm>
            <a:off x="4152900" y="7391400"/>
            <a:ext cx="2619300" cy="1981200"/>
          </a:xfrm>
          <a:prstGeom prst="rect">
            <a:avLst/>
          </a:prstGeom>
          <a:solidFill>
            <a:srgbClr val="EAD1DC"/>
          </a:solidFill>
          <a:ln cap="rnd" cmpd="thinThick" w="76200">
            <a:solidFill>
              <a:srgbClr val="434343"/>
            </a:solidFill>
            <a:prstDash val="solid"/>
            <a:bevel/>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b="1">
              <a:solidFill>
                <a:srgbClr val="666666"/>
              </a:solidFill>
              <a:latin typeface="Montserrat"/>
              <a:ea typeface="Montserrat"/>
              <a:cs typeface="Montserrat"/>
              <a:sym typeface="Montserrat"/>
            </a:endParaRPr>
          </a:p>
          <a:p>
            <a:pPr indent="0" lvl="0" marL="0" rtl="0" algn="ctr">
              <a:spcBef>
                <a:spcPts val="0"/>
              </a:spcBef>
              <a:spcAft>
                <a:spcPts val="0"/>
              </a:spcAft>
              <a:buClr>
                <a:schemeClr val="dk1"/>
              </a:buClr>
              <a:buSzPts val="1100"/>
              <a:buFont typeface="Arial"/>
              <a:buNone/>
            </a:pPr>
            <a:r>
              <a:rPr b="1" lang="en">
                <a:solidFill>
                  <a:srgbClr val="666666"/>
                </a:solidFill>
                <a:latin typeface="Montserrat"/>
                <a:ea typeface="Montserrat"/>
                <a:cs typeface="Montserrat"/>
                <a:sym typeface="Montserrat"/>
              </a:rPr>
              <a:t>Call in for a free 15 minute consultation to figure out if pelvic health PT is right for you and discover how our therapists can help you reach your goals!</a:t>
            </a:r>
            <a:endParaRPr>
              <a:solidFill>
                <a:srgbClr val="666666"/>
              </a:solidFill>
              <a:latin typeface="Roboto"/>
              <a:ea typeface="Roboto"/>
              <a:cs typeface="Roboto"/>
              <a:sym typeface="Roboto"/>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509" name="Shape 509"/>
        <p:cNvGrpSpPr/>
        <p:nvPr/>
      </p:nvGrpSpPr>
      <p:grpSpPr>
        <a:xfrm>
          <a:off x="0" y="0"/>
          <a:ext cx="0" cy="0"/>
          <a:chOff x="0" y="0"/>
          <a:chExt cx="0" cy="0"/>
        </a:xfrm>
      </p:grpSpPr>
      <p:sp>
        <p:nvSpPr>
          <p:cNvPr id="510" name="Google Shape;510;p50"/>
          <p:cNvSpPr/>
          <p:nvPr/>
        </p:nvSpPr>
        <p:spPr>
          <a:xfrm>
            <a:off x="0" y="-75"/>
            <a:ext cx="6462300" cy="1351800"/>
          </a:xfrm>
          <a:prstGeom prst="rect">
            <a:avLst/>
          </a:prstGeom>
          <a:solidFill>
            <a:srgbClr val="D0E0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1" name="Google Shape;511;p50"/>
          <p:cNvSpPr/>
          <p:nvPr/>
        </p:nvSpPr>
        <p:spPr>
          <a:xfrm>
            <a:off x="410819" y="9556750"/>
            <a:ext cx="2358390" cy="0"/>
          </a:xfrm>
          <a:custGeom>
            <a:rect b="b" l="l" r="r" t="t"/>
            <a:pathLst>
              <a:path extrusionOk="0" h="120000" w="2358390">
                <a:moveTo>
                  <a:pt x="0" y="0"/>
                </a:moveTo>
                <a:lnTo>
                  <a:pt x="2357780" y="0"/>
                </a:lnTo>
              </a:path>
            </a:pathLst>
          </a:custGeom>
          <a:noFill/>
          <a:ln cap="flat" cmpd="sng" w="12700">
            <a:solidFill>
              <a:srgbClr val="EFEFE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12" name="Google Shape;512;p50"/>
          <p:cNvSpPr txBox="1"/>
          <p:nvPr/>
        </p:nvSpPr>
        <p:spPr>
          <a:xfrm>
            <a:off x="7115161" y="9634925"/>
            <a:ext cx="264000" cy="1392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None/>
            </a:pPr>
            <a:r>
              <a:rPr lang="en" sz="800">
                <a:solidFill>
                  <a:schemeClr val="dk1"/>
                </a:solidFill>
                <a:latin typeface="Avenir"/>
                <a:ea typeface="Avenir"/>
                <a:cs typeface="Avenir"/>
                <a:sym typeface="Avenir"/>
              </a:rPr>
              <a:t>32</a:t>
            </a:r>
            <a:endParaRPr sz="800">
              <a:solidFill>
                <a:schemeClr val="dk1"/>
              </a:solidFill>
              <a:latin typeface="Avenir"/>
              <a:ea typeface="Avenir"/>
              <a:cs typeface="Avenir"/>
              <a:sym typeface="Avenir"/>
            </a:endParaRPr>
          </a:p>
        </p:txBody>
      </p:sp>
      <p:sp>
        <p:nvSpPr>
          <p:cNvPr id="513" name="Google Shape;513;p50"/>
          <p:cNvSpPr/>
          <p:nvPr/>
        </p:nvSpPr>
        <p:spPr>
          <a:xfrm>
            <a:off x="25848" y="7529071"/>
            <a:ext cx="3556500" cy="16914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14" name="Google Shape;514;p50"/>
          <p:cNvSpPr txBox="1"/>
          <p:nvPr/>
        </p:nvSpPr>
        <p:spPr>
          <a:xfrm>
            <a:off x="508550" y="2265550"/>
            <a:ext cx="3073800" cy="7291200"/>
          </a:xfrm>
          <a:prstGeom prst="rect">
            <a:avLst/>
          </a:prstGeom>
          <a:noFill/>
          <a:ln>
            <a:noFill/>
          </a:ln>
        </p:spPr>
        <p:txBody>
          <a:bodyPr anchorCtr="0" anchor="t" bIns="0" lIns="0" spcFirstLastPara="1" rIns="0" wrap="square" tIns="12700">
            <a:noAutofit/>
          </a:bodyPr>
          <a:lstStyle/>
          <a:p>
            <a:pPr indent="0" lvl="0" marL="0" rtl="0" algn="l">
              <a:spcBef>
                <a:spcPts val="0"/>
              </a:spcBef>
              <a:spcAft>
                <a:spcPts val="0"/>
              </a:spcAft>
              <a:buClr>
                <a:schemeClr val="dk1"/>
              </a:buClr>
              <a:buSzPts val="1400"/>
              <a:buFont typeface="Arial"/>
              <a:buNone/>
            </a:pPr>
            <a:r>
              <a:rPr b="1" lang="en">
                <a:solidFill>
                  <a:schemeClr val="dk1"/>
                </a:solidFill>
                <a:latin typeface="Montserrat"/>
                <a:ea typeface="Montserrat"/>
                <a:cs typeface="Montserrat"/>
                <a:sym typeface="Montserrat"/>
              </a:rPr>
              <a:t>What to Expect</a:t>
            </a:r>
            <a:endParaRPr b="1">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400"/>
              <a:buFont typeface="Arial"/>
              <a:buNone/>
            </a:pPr>
            <a:r>
              <a:t/>
            </a:r>
            <a:endParaRPr b="1">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400"/>
              <a:buFont typeface="Arial"/>
              <a:buNone/>
            </a:pPr>
            <a:r>
              <a:rPr lang="en" sz="1200">
                <a:latin typeface="Montserrat"/>
                <a:ea typeface="Montserrat"/>
                <a:cs typeface="Montserrat"/>
                <a:sym typeface="Montserrat"/>
              </a:rPr>
              <a:t>Pelvic health PT’s are first and foremost physical therapists, meaning that they are experts of the movement system. They will not only evaluate your pelvic floor, but they should also assess your overall </a:t>
            </a:r>
            <a:r>
              <a:rPr lang="en" sz="1200">
                <a:latin typeface="Montserrat"/>
                <a:ea typeface="Montserrat"/>
                <a:cs typeface="Montserrat"/>
                <a:sym typeface="Montserrat"/>
              </a:rPr>
              <a:t>musculoskeletal</a:t>
            </a:r>
            <a:r>
              <a:rPr lang="en" sz="1200">
                <a:latin typeface="Montserrat"/>
                <a:ea typeface="Montserrat"/>
                <a:cs typeface="Montserrat"/>
                <a:sym typeface="Montserrat"/>
              </a:rPr>
              <a:t>/</a:t>
            </a:r>
            <a:r>
              <a:rPr lang="en" sz="1200">
                <a:latin typeface="Montserrat"/>
                <a:ea typeface="Montserrat"/>
                <a:cs typeface="Montserrat"/>
                <a:sym typeface="Montserrat"/>
              </a:rPr>
              <a:t>neuromuscular</a:t>
            </a:r>
            <a:r>
              <a:rPr lang="en" sz="1200">
                <a:latin typeface="Montserrat"/>
                <a:ea typeface="Montserrat"/>
                <a:cs typeface="Montserrat"/>
                <a:sym typeface="Montserrat"/>
              </a:rPr>
              <a:t> systems and how your pelvic floor integrates and functions with your whole body. </a:t>
            </a:r>
            <a:endParaRPr sz="1200">
              <a:latin typeface="Montserrat"/>
              <a:ea typeface="Montserrat"/>
              <a:cs typeface="Montserrat"/>
              <a:sym typeface="Montserrat"/>
            </a:endParaRPr>
          </a:p>
          <a:p>
            <a:pPr indent="0" lvl="0" marL="0" rtl="0" algn="l">
              <a:spcBef>
                <a:spcPts val="0"/>
              </a:spcBef>
              <a:spcAft>
                <a:spcPts val="0"/>
              </a:spcAft>
              <a:buClr>
                <a:schemeClr val="dk1"/>
              </a:buClr>
              <a:buSzPts val="1400"/>
              <a:buFont typeface="Arial"/>
              <a:buNone/>
            </a:pPr>
            <a:r>
              <a:t/>
            </a:r>
            <a:endParaRPr sz="1200">
              <a:latin typeface="Montserrat"/>
              <a:ea typeface="Montserrat"/>
              <a:cs typeface="Montserrat"/>
              <a:sym typeface="Montserrat"/>
            </a:endParaRPr>
          </a:p>
          <a:p>
            <a:pPr indent="0" lvl="0" marL="0" rtl="0" algn="l">
              <a:spcBef>
                <a:spcPts val="0"/>
              </a:spcBef>
              <a:spcAft>
                <a:spcPts val="0"/>
              </a:spcAft>
              <a:buClr>
                <a:schemeClr val="dk1"/>
              </a:buClr>
              <a:buSzPts val="1400"/>
              <a:buFont typeface="Arial"/>
              <a:buNone/>
            </a:pPr>
            <a:r>
              <a:rPr lang="en" sz="1200">
                <a:latin typeface="Montserrat"/>
                <a:ea typeface="Montserrat"/>
                <a:cs typeface="Montserrat"/>
                <a:sym typeface="Montserrat"/>
              </a:rPr>
              <a:t>This evaluation process includes:</a:t>
            </a:r>
            <a:endParaRPr sz="1200">
              <a:latin typeface="Montserrat"/>
              <a:ea typeface="Montserrat"/>
              <a:cs typeface="Montserrat"/>
              <a:sym typeface="Montserrat"/>
            </a:endParaRPr>
          </a:p>
          <a:p>
            <a:pPr indent="0" lvl="0" marL="0" rtl="0" algn="l">
              <a:spcBef>
                <a:spcPts val="0"/>
              </a:spcBef>
              <a:spcAft>
                <a:spcPts val="0"/>
              </a:spcAft>
              <a:buClr>
                <a:schemeClr val="dk1"/>
              </a:buClr>
              <a:buSzPts val="1400"/>
              <a:buFont typeface="Arial"/>
              <a:buNone/>
            </a:pPr>
            <a:r>
              <a:t/>
            </a:r>
            <a:endParaRPr sz="1200">
              <a:latin typeface="Montserrat"/>
              <a:ea typeface="Montserrat"/>
              <a:cs typeface="Montserrat"/>
              <a:sym typeface="Montserrat"/>
            </a:endParaRPr>
          </a:p>
          <a:p>
            <a:pPr indent="-304800" lvl="0" marL="457200" rtl="0" algn="l">
              <a:lnSpc>
                <a:spcPct val="115000"/>
              </a:lnSpc>
              <a:spcBef>
                <a:spcPts val="0"/>
              </a:spcBef>
              <a:spcAft>
                <a:spcPts val="0"/>
              </a:spcAft>
              <a:buSzPts val="1200"/>
              <a:buFont typeface="Montserrat"/>
              <a:buChar char="●"/>
            </a:pPr>
            <a:r>
              <a:rPr lang="en" sz="1200">
                <a:highlight>
                  <a:srgbClr val="FFFFFF"/>
                </a:highlight>
                <a:latin typeface="Montserrat"/>
                <a:ea typeface="Montserrat"/>
                <a:cs typeface="Montserrat"/>
                <a:sym typeface="Montserrat"/>
              </a:rPr>
              <a:t>A complete health history and review</a:t>
            </a:r>
            <a:endParaRPr sz="1200">
              <a:highlight>
                <a:srgbClr val="FFFFFF"/>
              </a:highlight>
              <a:latin typeface="Montserrat"/>
              <a:ea typeface="Montserrat"/>
              <a:cs typeface="Montserrat"/>
              <a:sym typeface="Montserrat"/>
            </a:endParaRPr>
          </a:p>
          <a:p>
            <a:pPr indent="-304800" lvl="0" marL="457200" rtl="0" algn="l">
              <a:lnSpc>
                <a:spcPct val="115000"/>
              </a:lnSpc>
              <a:spcBef>
                <a:spcPts val="0"/>
              </a:spcBef>
              <a:spcAft>
                <a:spcPts val="0"/>
              </a:spcAft>
              <a:buSzPts val="1200"/>
              <a:buFont typeface="Montserrat"/>
              <a:buChar char="●"/>
            </a:pPr>
            <a:r>
              <a:rPr lang="en" sz="1200">
                <a:highlight>
                  <a:srgbClr val="FFFFFF"/>
                </a:highlight>
                <a:latin typeface="Montserrat"/>
                <a:ea typeface="Montserrat"/>
                <a:cs typeface="Montserrat"/>
                <a:sym typeface="Montserrat"/>
              </a:rPr>
              <a:t>General musculoskeletal and neurological examination (including pelvic internal and/or external assessment as appropriate and </a:t>
            </a:r>
            <a:r>
              <a:rPr i="1" lang="en" sz="1200">
                <a:highlight>
                  <a:srgbClr val="FFFFFF"/>
                </a:highlight>
                <a:latin typeface="Montserrat"/>
                <a:ea typeface="Montserrat"/>
                <a:cs typeface="Montserrat"/>
                <a:sym typeface="Montserrat"/>
              </a:rPr>
              <a:t>with your consent</a:t>
            </a:r>
            <a:r>
              <a:rPr lang="en" sz="1200">
                <a:highlight>
                  <a:srgbClr val="FFFFFF"/>
                </a:highlight>
                <a:latin typeface="Montserrat"/>
                <a:ea typeface="Montserrat"/>
                <a:cs typeface="Montserrat"/>
                <a:sym typeface="Montserrat"/>
              </a:rPr>
              <a:t>) and evaluation of fascial and visceral restrictions</a:t>
            </a:r>
            <a:endParaRPr sz="1200">
              <a:highlight>
                <a:srgbClr val="FFFFFF"/>
              </a:highlight>
              <a:latin typeface="Montserrat"/>
              <a:ea typeface="Montserrat"/>
              <a:cs typeface="Montserrat"/>
              <a:sym typeface="Montserrat"/>
            </a:endParaRPr>
          </a:p>
          <a:p>
            <a:pPr indent="-304800" lvl="0" marL="457200" rtl="0" algn="l">
              <a:lnSpc>
                <a:spcPct val="115000"/>
              </a:lnSpc>
              <a:spcBef>
                <a:spcPts val="0"/>
              </a:spcBef>
              <a:spcAft>
                <a:spcPts val="0"/>
              </a:spcAft>
              <a:buSzPts val="1200"/>
              <a:buFont typeface="Montserrat"/>
              <a:buChar char="●"/>
            </a:pPr>
            <a:r>
              <a:rPr lang="en" sz="1200">
                <a:highlight>
                  <a:srgbClr val="FFFFFF"/>
                </a:highlight>
                <a:latin typeface="Montserrat"/>
                <a:ea typeface="Montserrat"/>
                <a:cs typeface="Montserrat"/>
                <a:sym typeface="Montserrat"/>
              </a:rPr>
              <a:t>Postural evaluation and movement analysis</a:t>
            </a:r>
            <a:endParaRPr sz="1200">
              <a:highlight>
                <a:srgbClr val="FFFFFF"/>
              </a:highlight>
              <a:latin typeface="Montserrat"/>
              <a:ea typeface="Montserrat"/>
              <a:cs typeface="Montserrat"/>
              <a:sym typeface="Montserrat"/>
            </a:endParaRPr>
          </a:p>
          <a:p>
            <a:pPr indent="-304800" lvl="0" marL="457200" rtl="0" algn="l">
              <a:lnSpc>
                <a:spcPct val="115000"/>
              </a:lnSpc>
              <a:spcBef>
                <a:spcPts val="0"/>
              </a:spcBef>
              <a:spcAft>
                <a:spcPts val="0"/>
              </a:spcAft>
              <a:buSzPts val="1200"/>
              <a:buFont typeface="Montserrat"/>
              <a:buChar char="●"/>
            </a:pPr>
            <a:r>
              <a:rPr lang="en" sz="1200">
                <a:highlight>
                  <a:srgbClr val="FFFFFF"/>
                </a:highlight>
                <a:latin typeface="Montserrat"/>
                <a:ea typeface="Montserrat"/>
                <a:cs typeface="Montserrat"/>
                <a:sym typeface="Montserrat"/>
              </a:rPr>
              <a:t>Patient education about the condition (including anatomy and physiology)</a:t>
            </a:r>
            <a:endParaRPr sz="1200">
              <a:highlight>
                <a:srgbClr val="FFFFFF"/>
              </a:highlight>
              <a:latin typeface="Montserrat"/>
              <a:ea typeface="Montserrat"/>
              <a:cs typeface="Montserrat"/>
              <a:sym typeface="Montserrat"/>
            </a:endParaRPr>
          </a:p>
          <a:p>
            <a:pPr indent="-304800" lvl="0" marL="457200" rtl="0" algn="l">
              <a:lnSpc>
                <a:spcPct val="115000"/>
              </a:lnSpc>
              <a:spcBef>
                <a:spcPts val="0"/>
              </a:spcBef>
              <a:spcAft>
                <a:spcPts val="0"/>
              </a:spcAft>
              <a:buSzPts val="1200"/>
              <a:buFont typeface="Montserrat"/>
              <a:buChar char="●"/>
            </a:pPr>
            <a:r>
              <a:rPr lang="en" sz="1200">
                <a:highlight>
                  <a:srgbClr val="FFFFFF"/>
                </a:highlight>
                <a:latin typeface="Montserrat"/>
                <a:ea typeface="Montserrat"/>
                <a:cs typeface="Montserrat"/>
                <a:sym typeface="Montserrat"/>
              </a:rPr>
              <a:t>Development of an individualized treatment plan, including home exercise program, that is made with your goals in mind.</a:t>
            </a:r>
            <a:endParaRPr sz="1200">
              <a:highlight>
                <a:srgbClr val="FFFFFF"/>
              </a:highlight>
              <a:latin typeface="Montserrat"/>
              <a:ea typeface="Montserrat"/>
              <a:cs typeface="Montserrat"/>
              <a:sym typeface="Montserrat"/>
            </a:endParaRPr>
          </a:p>
          <a:p>
            <a:pPr indent="0" lvl="0" marL="0" rtl="0" algn="l">
              <a:lnSpc>
                <a:spcPct val="115000"/>
              </a:lnSpc>
              <a:spcBef>
                <a:spcPts val="0"/>
              </a:spcBef>
              <a:spcAft>
                <a:spcPts val="0"/>
              </a:spcAft>
              <a:buNone/>
            </a:pPr>
            <a:r>
              <a:t/>
            </a:r>
            <a:endParaRPr sz="1200">
              <a:highlight>
                <a:srgbClr val="FFFFFF"/>
              </a:highlight>
              <a:latin typeface="Montserrat"/>
              <a:ea typeface="Montserrat"/>
              <a:cs typeface="Montserrat"/>
              <a:sym typeface="Montserrat"/>
            </a:endParaRPr>
          </a:p>
          <a:p>
            <a:pPr indent="0" lvl="0" marL="0" rtl="0" algn="l">
              <a:lnSpc>
                <a:spcPct val="115000"/>
              </a:lnSpc>
              <a:spcBef>
                <a:spcPts val="1000"/>
              </a:spcBef>
              <a:spcAft>
                <a:spcPts val="0"/>
              </a:spcAft>
              <a:buNone/>
            </a:pPr>
            <a:r>
              <a:t/>
            </a:r>
            <a:endParaRPr sz="1200">
              <a:solidFill>
                <a:srgbClr val="7A665C"/>
              </a:solidFill>
              <a:highlight>
                <a:srgbClr val="FFFFFF"/>
              </a:highlight>
              <a:latin typeface="Montserrat"/>
              <a:ea typeface="Montserrat"/>
              <a:cs typeface="Montserrat"/>
              <a:sym typeface="Montserrat"/>
            </a:endParaRPr>
          </a:p>
          <a:p>
            <a:pPr indent="0" lvl="0" marL="12700" marR="81280" rtl="0" algn="l">
              <a:lnSpc>
                <a:spcPct val="145800"/>
              </a:lnSpc>
              <a:spcBef>
                <a:spcPts val="2000"/>
              </a:spcBef>
              <a:spcAft>
                <a:spcPts val="0"/>
              </a:spcAft>
              <a:buNone/>
            </a:pPr>
            <a:r>
              <a:t/>
            </a:r>
            <a:endParaRPr sz="1200">
              <a:solidFill>
                <a:srgbClr val="232323"/>
              </a:solidFill>
              <a:latin typeface="Montserrat"/>
              <a:ea typeface="Montserrat"/>
              <a:cs typeface="Montserrat"/>
              <a:sym typeface="Montserrat"/>
            </a:endParaRPr>
          </a:p>
        </p:txBody>
      </p:sp>
      <p:sp>
        <p:nvSpPr>
          <p:cNvPr id="515" name="Google Shape;515;p50"/>
          <p:cNvSpPr txBox="1"/>
          <p:nvPr>
            <p:ph type="title"/>
          </p:nvPr>
        </p:nvSpPr>
        <p:spPr>
          <a:xfrm>
            <a:off x="290675" y="141225"/>
            <a:ext cx="5543700" cy="726300"/>
          </a:xfrm>
          <a:prstGeom prst="rect">
            <a:avLst/>
          </a:prstGeom>
          <a:noFill/>
          <a:ln>
            <a:noFill/>
          </a:ln>
        </p:spPr>
        <p:txBody>
          <a:bodyPr anchorCtr="0" anchor="t" bIns="0" lIns="0" spcFirstLastPara="1" rIns="0" wrap="square" tIns="12700">
            <a:noAutofit/>
          </a:bodyPr>
          <a:lstStyle/>
          <a:p>
            <a:pPr indent="0" lvl="0" marL="12700" rtl="0" algn="l">
              <a:lnSpc>
                <a:spcPct val="100000"/>
              </a:lnSpc>
              <a:spcBef>
                <a:spcPts val="0"/>
              </a:spcBef>
              <a:spcAft>
                <a:spcPts val="0"/>
              </a:spcAft>
              <a:buNone/>
            </a:pPr>
            <a:r>
              <a:rPr b="0" lang="en" sz="3600">
                <a:solidFill>
                  <a:srgbClr val="EA9999"/>
                </a:solidFill>
                <a:latin typeface="Quicksand"/>
                <a:ea typeface="Quicksand"/>
                <a:cs typeface="Quicksand"/>
                <a:sym typeface="Quicksand"/>
              </a:rPr>
              <a:t>Pelvic Floor Physical Therapy</a:t>
            </a:r>
            <a:endParaRPr b="0" sz="3600">
              <a:solidFill>
                <a:srgbClr val="EA9999"/>
              </a:solidFill>
              <a:latin typeface="Quicksand"/>
              <a:ea typeface="Quicksand"/>
              <a:cs typeface="Quicksand"/>
              <a:sym typeface="Quicksand"/>
            </a:endParaRPr>
          </a:p>
        </p:txBody>
      </p:sp>
      <p:pic>
        <p:nvPicPr>
          <p:cNvPr id="516" name="Google Shape;516;p50"/>
          <p:cNvPicPr preferRelativeResize="0"/>
          <p:nvPr/>
        </p:nvPicPr>
        <p:blipFill>
          <a:blip r:embed="rId4">
            <a:alphaModFix/>
          </a:blip>
          <a:stretch>
            <a:fillRect/>
          </a:stretch>
        </p:blipFill>
        <p:spPr>
          <a:xfrm>
            <a:off x="175050" y="9521028"/>
            <a:ext cx="434550" cy="434550"/>
          </a:xfrm>
          <a:prstGeom prst="rect">
            <a:avLst/>
          </a:prstGeom>
          <a:noFill/>
          <a:ln>
            <a:noFill/>
          </a:ln>
        </p:spPr>
      </p:pic>
      <p:sp>
        <p:nvSpPr>
          <p:cNvPr id="517" name="Google Shape;517;p50"/>
          <p:cNvSpPr txBox="1"/>
          <p:nvPr/>
        </p:nvSpPr>
        <p:spPr>
          <a:xfrm>
            <a:off x="609600" y="9634925"/>
            <a:ext cx="4806600" cy="388500"/>
          </a:xfrm>
          <a:prstGeom prst="rect">
            <a:avLst/>
          </a:prstGeom>
          <a:noFill/>
          <a:ln>
            <a:noFill/>
          </a:ln>
        </p:spPr>
        <p:txBody>
          <a:bodyPr anchorCtr="0" anchor="t" bIns="91425" lIns="91425" spcFirstLastPara="1" rIns="91425" wrap="square" tIns="91425">
            <a:noAutofit/>
          </a:bodyPr>
          <a:lstStyle/>
          <a:p>
            <a:pPr indent="0" lvl="0" marL="12700" rtl="0" algn="l">
              <a:spcBef>
                <a:spcPts val="0"/>
              </a:spcBef>
              <a:spcAft>
                <a:spcPts val="0"/>
              </a:spcAft>
              <a:buClr>
                <a:schemeClr val="dk1"/>
              </a:buClr>
              <a:buSzPts val="1100"/>
              <a:buFont typeface="Arial"/>
              <a:buNone/>
            </a:pPr>
            <a:r>
              <a:rPr lang="en" sz="1000">
                <a:solidFill>
                  <a:schemeClr val="hlink"/>
                </a:solidFill>
                <a:latin typeface="Roboto"/>
                <a:ea typeface="Roboto"/>
                <a:cs typeface="Roboto"/>
                <a:sym typeface="Roboto"/>
              </a:rPr>
              <a:t>©  Body Harmony Physical Therapy, PLLC (2021) - All Rights Reserved</a:t>
            </a:r>
            <a:endParaRPr sz="1000">
              <a:solidFill>
                <a:schemeClr val="dk1"/>
              </a:solidFill>
              <a:latin typeface="Roboto"/>
              <a:ea typeface="Roboto"/>
              <a:cs typeface="Roboto"/>
              <a:sym typeface="Roboto"/>
            </a:endParaRPr>
          </a:p>
          <a:p>
            <a:pPr indent="0" lvl="0" marL="12700" rtl="0" algn="l">
              <a:spcBef>
                <a:spcPts val="0"/>
              </a:spcBef>
              <a:spcAft>
                <a:spcPts val="0"/>
              </a:spcAft>
              <a:buNone/>
            </a:pPr>
            <a:r>
              <a:t/>
            </a:r>
            <a:endParaRPr sz="1000">
              <a:solidFill>
                <a:schemeClr val="hlink"/>
              </a:solidFill>
              <a:latin typeface="Roboto"/>
              <a:ea typeface="Roboto"/>
              <a:cs typeface="Roboto"/>
              <a:sym typeface="Roboto"/>
            </a:endParaRPr>
          </a:p>
        </p:txBody>
      </p:sp>
      <p:sp>
        <p:nvSpPr>
          <p:cNvPr id="518" name="Google Shape;518;p50"/>
          <p:cNvSpPr txBox="1"/>
          <p:nvPr/>
        </p:nvSpPr>
        <p:spPr>
          <a:xfrm>
            <a:off x="4305425" y="2265550"/>
            <a:ext cx="3014700" cy="7291200"/>
          </a:xfrm>
          <a:prstGeom prst="rect">
            <a:avLst/>
          </a:prstGeom>
          <a:noFill/>
          <a:ln>
            <a:noFill/>
          </a:ln>
        </p:spPr>
        <p:txBody>
          <a:bodyPr anchorCtr="0" anchor="t" bIns="0" lIns="0" spcFirstLastPara="1" rIns="0" wrap="square" tIns="12700">
            <a:noAutofit/>
          </a:bodyPr>
          <a:lstStyle/>
          <a:p>
            <a:pPr indent="0" lvl="0" marL="0" rtl="0" algn="l">
              <a:lnSpc>
                <a:spcPct val="115000"/>
              </a:lnSpc>
              <a:spcBef>
                <a:spcPts val="0"/>
              </a:spcBef>
              <a:spcAft>
                <a:spcPts val="0"/>
              </a:spcAft>
              <a:buClr>
                <a:schemeClr val="dk1"/>
              </a:buClr>
              <a:buSzPts val="1100"/>
              <a:buFont typeface="Arial"/>
              <a:buNone/>
            </a:pPr>
            <a:r>
              <a:rPr b="1" lang="en">
                <a:solidFill>
                  <a:schemeClr val="dk1"/>
                </a:solidFill>
                <a:highlight>
                  <a:schemeClr val="lt1"/>
                </a:highlight>
                <a:latin typeface="Montserrat"/>
                <a:ea typeface="Montserrat"/>
                <a:cs typeface="Montserrat"/>
                <a:sym typeface="Montserrat"/>
              </a:rPr>
              <a:t>How about the pelvic assessment? </a:t>
            </a:r>
            <a:endParaRPr b="1">
              <a:solidFill>
                <a:schemeClr val="dk1"/>
              </a:solidFill>
              <a:highlight>
                <a:schemeClr val="lt1"/>
              </a:highlight>
              <a:latin typeface="Montserrat"/>
              <a:ea typeface="Montserrat"/>
              <a:cs typeface="Montserrat"/>
              <a:sym typeface="Montserrat"/>
            </a:endParaRPr>
          </a:p>
          <a:p>
            <a:pPr indent="0" lvl="0" marL="0" rtl="0" algn="l">
              <a:lnSpc>
                <a:spcPct val="115000"/>
              </a:lnSpc>
              <a:spcBef>
                <a:spcPts val="1000"/>
              </a:spcBef>
              <a:spcAft>
                <a:spcPts val="0"/>
              </a:spcAft>
              <a:buClr>
                <a:schemeClr val="dk1"/>
              </a:buClr>
              <a:buSzPts val="1100"/>
              <a:buFont typeface="Arial"/>
              <a:buNone/>
            </a:pPr>
            <a:r>
              <a:rPr lang="en" sz="1200">
                <a:solidFill>
                  <a:schemeClr val="dk1"/>
                </a:solidFill>
                <a:highlight>
                  <a:schemeClr val="lt1"/>
                </a:highlight>
                <a:latin typeface="Montserrat"/>
                <a:ea typeface="Montserrat"/>
                <a:cs typeface="Montserrat"/>
                <a:sym typeface="Montserrat"/>
              </a:rPr>
              <a:t>Pelvic Floor dysfunction may be evaluated, assessed and treated, with informed consent, internally via the vagina and/or rectum.</a:t>
            </a:r>
            <a:endParaRPr sz="1200">
              <a:latin typeface="Montserrat"/>
              <a:ea typeface="Montserrat"/>
              <a:cs typeface="Montserrat"/>
              <a:sym typeface="Montserrat"/>
            </a:endParaRPr>
          </a:p>
          <a:p>
            <a:pPr indent="0" lvl="0" marL="0" rtl="0" algn="l">
              <a:lnSpc>
                <a:spcPct val="115000"/>
              </a:lnSpc>
              <a:spcBef>
                <a:spcPts val="1000"/>
              </a:spcBef>
              <a:spcAft>
                <a:spcPts val="0"/>
              </a:spcAft>
              <a:buClr>
                <a:schemeClr val="dk1"/>
              </a:buClr>
              <a:buSzPts val="1100"/>
              <a:buFont typeface="Arial"/>
              <a:buNone/>
            </a:pPr>
            <a:r>
              <a:rPr lang="en" sz="1200">
                <a:latin typeface="Montserrat"/>
                <a:ea typeface="Montserrat"/>
                <a:cs typeface="Montserrat"/>
                <a:sym typeface="Montserrat"/>
              </a:rPr>
              <a:t>This requires advanced intensive training by a physical therapist. Internal pelvic floor exams performed by a physical therapist are different than those done by other clinicians. Physical therapists do not use speculums and in general spend more time evaluating the pelvic floor muscles including their tone, strength and ability to relax. Pelvic floor physical therapists are also sensitive to areas of spasm or pain as well as any other issues you may have.</a:t>
            </a:r>
            <a:endParaRPr sz="1200">
              <a:latin typeface="Montserrat"/>
              <a:ea typeface="Montserrat"/>
              <a:cs typeface="Montserrat"/>
              <a:sym typeface="Montserrat"/>
            </a:endParaRPr>
          </a:p>
          <a:p>
            <a:pPr indent="0" lvl="0" marL="0" rtl="0" algn="l">
              <a:lnSpc>
                <a:spcPct val="115000"/>
              </a:lnSpc>
              <a:spcBef>
                <a:spcPts val="1000"/>
              </a:spcBef>
              <a:spcAft>
                <a:spcPts val="0"/>
              </a:spcAft>
              <a:buClr>
                <a:schemeClr val="dk1"/>
              </a:buClr>
              <a:buSzPts val="1100"/>
              <a:buFont typeface="Arial"/>
              <a:buNone/>
            </a:pPr>
            <a:r>
              <a:rPr lang="en" sz="1200">
                <a:latin typeface="Montserrat"/>
                <a:ea typeface="Montserrat"/>
                <a:cs typeface="Montserrat"/>
                <a:sym typeface="Montserrat"/>
              </a:rPr>
              <a:t>Your therapist should review your condition with you and work in partnership with you to determine a plan of care going forward to help you meet your goals. Your individualized session will include physical therapy treatments that are beneficial to your specific condition and you will be taught a home exercise program and self management techniques which will progress over the course of treatment to assist you in independently managing your condition.</a:t>
            </a:r>
            <a:endParaRPr sz="1200">
              <a:latin typeface="Montserrat"/>
              <a:ea typeface="Montserrat"/>
              <a:cs typeface="Montserrat"/>
              <a:sym typeface="Montserrat"/>
            </a:endParaRPr>
          </a:p>
          <a:p>
            <a:pPr indent="0" lvl="0" marL="12700" marR="81280" rtl="0" algn="l">
              <a:lnSpc>
                <a:spcPct val="145800"/>
              </a:lnSpc>
              <a:spcBef>
                <a:spcPts val="1000"/>
              </a:spcBef>
              <a:spcAft>
                <a:spcPts val="0"/>
              </a:spcAft>
              <a:buClr>
                <a:schemeClr val="dk1"/>
              </a:buClr>
              <a:buFont typeface="Arial"/>
              <a:buNone/>
            </a:pPr>
            <a:r>
              <a:t/>
            </a:r>
            <a:endParaRPr sz="1200">
              <a:solidFill>
                <a:schemeClr val="hlink"/>
              </a:solidFill>
              <a:latin typeface="Montserrat"/>
              <a:ea typeface="Montserrat"/>
              <a:cs typeface="Montserrat"/>
              <a:sym typeface="Montserrat"/>
            </a:endParaRPr>
          </a:p>
        </p:txBody>
      </p:sp>
      <p:pic>
        <p:nvPicPr>
          <p:cNvPr id="519" name="Google Shape;519;p50"/>
          <p:cNvPicPr preferRelativeResize="0"/>
          <p:nvPr/>
        </p:nvPicPr>
        <p:blipFill>
          <a:blip r:embed="rId5">
            <a:alphaModFix/>
          </a:blip>
          <a:stretch>
            <a:fillRect/>
          </a:stretch>
        </p:blipFill>
        <p:spPr>
          <a:xfrm>
            <a:off x="4878256" y="0"/>
            <a:ext cx="2894144" cy="1929225"/>
          </a:xfrm>
          <a:prstGeom prst="rect">
            <a:avLst/>
          </a:prstGeom>
          <a:noFill/>
          <a:ln cap="flat" cmpd="sng" w="28575">
            <a:solidFill>
              <a:srgbClr val="E6B8AF"/>
            </a:solidFill>
            <a:prstDash val="solid"/>
            <a:round/>
            <a:headEnd len="sm" w="sm" type="none"/>
            <a:tailEnd len="sm" w="sm" type="none"/>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3" name="Shape 523"/>
        <p:cNvGrpSpPr/>
        <p:nvPr/>
      </p:nvGrpSpPr>
      <p:grpSpPr>
        <a:xfrm>
          <a:off x="0" y="0"/>
          <a:ext cx="0" cy="0"/>
          <a:chOff x="0" y="0"/>
          <a:chExt cx="0" cy="0"/>
        </a:xfrm>
      </p:grpSpPr>
      <p:pic>
        <p:nvPicPr>
          <p:cNvPr id="524" name="Google Shape;524;p51"/>
          <p:cNvPicPr preferRelativeResize="0"/>
          <p:nvPr/>
        </p:nvPicPr>
        <p:blipFill>
          <a:blip r:embed="rId3">
            <a:alphaModFix/>
          </a:blip>
          <a:stretch>
            <a:fillRect/>
          </a:stretch>
        </p:blipFill>
        <p:spPr>
          <a:xfrm>
            <a:off x="673100" y="2806212"/>
            <a:ext cx="6667500" cy="6667500"/>
          </a:xfrm>
          <a:prstGeom prst="rect">
            <a:avLst/>
          </a:prstGeom>
          <a:noFill/>
          <a:ln>
            <a:noFill/>
          </a:ln>
        </p:spPr>
      </p:pic>
      <p:sp>
        <p:nvSpPr>
          <p:cNvPr id="525" name="Google Shape;525;p51"/>
          <p:cNvSpPr txBox="1"/>
          <p:nvPr/>
        </p:nvSpPr>
        <p:spPr>
          <a:xfrm>
            <a:off x="673100" y="1600200"/>
            <a:ext cx="6248400" cy="1744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latin typeface="Montserrat"/>
                <a:ea typeface="Montserrat"/>
                <a:cs typeface="Montserrat"/>
                <a:sym typeface="Montserrat"/>
              </a:rPr>
              <a:t>The internal portion of a pelvic floor physical therapy examination includes a digital assessment using a single gloved finger inserted into the vagina and/or the rectum to assess the tone, quality, strength, and control  of your pelvic floor muscles. This assessment gives your physical therapist specific and important information about what is and isn’t functioning optimally so they can determine the best interventions and plan of care to get you back to feeling your best. </a:t>
            </a:r>
            <a:endParaRPr sz="1200">
              <a:latin typeface="Montserrat"/>
              <a:ea typeface="Montserrat"/>
              <a:cs typeface="Montserrat"/>
              <a:sym typeface="Montserrat"/>
            </a:endParaRPr>
          </a:p>
        </p:txBody>
      </p:sp>
      <p:sp>
        <p:nvSpPr>
          <p:cNvPr id="526" name="Google Shape;526;p51"/>
          <p:cNvSpPr/>
          <p:nvPr/>
        </p:nvSpPr>
        <p:spPr>
          <a:xfrm>
            <a:off x="0" y="0"/>
            <a:ext cx="6462300" cy="1351800"/>
          </a:xfrm>
          <a:prstGeom prst="rect">
            <a:avLst/>
          </a:prstGeom>
          <a:solidFill>
            <a:srgbClr val="D0E0E3"/>
          </a:solidFill>
          <a:ln>
            <a:noFill/>
          </a:ln>
        </p:spPr>
        <p:txBody>
          <a:bodyPr anchorCtr="0" anchor="ctr" bIns="91425" lIns="91425" spcFirstLastPara="1" rIns="91425" wrap="square" tIns="91425">
            <a:noAutofit/>
          </a:bodyPr>
          <a:lstStyle/>
          <a:p>
            <a:pPr indent="0" lvl="0" marL="12700" rtl="0" algn="l">
              <a:spcBef>
                <a:spcPts val="0"/>
              </a:spcBef>
              <a:spcAft>
                <a:spcPts val="0"/>
              </a:spcAft>
              <a:buClr>
                <a:schemeClr val="dk1"/>
              </a:buClr>
              <a:buFont typeface="Arial"/>
              <a:buNone/>
            </a:pPr>
            <a:r>
              <a:t/>
            </a:r>
            <a:endParaRPr sz="3600">
              <a:solidFill>
                <a:srgbClr val="EA9999"/>
              </a:solidFill>
              <a:latin typeface="Quicksand"/>
              <a:ea typeface="Quicksand"/>
              <a:cs typeface="Quicksand"/>
              <a:sym typeface="Quicksand"/>
            </a:endParaRPr>
          </a:p>
        </p:txBody>
      </p:sp>
      <p:sp>
        <p:nvSpPr>
          <p:cNvPr id="527" name="Google Shape;527;p51"/>
          <p:cNvSpPr txBox="1"/>
          <p:nvPr/>
        </p:nvSpPr>
        <p:spPr>
          <a:xfrm>
            <a:off x="190500" y="133200"/>
            <a:ext cx="5924700" cy="1218600"/>
          </a:xfrm>
          <a:prstGeom prst="rect">
            <a:avLst/>
          </a:prstGeom>
          <a:noFill/>
          <a:ln>
            <a:noFill/>
          </a:ln>
        </p:spPr>
        <p:txBody>
          <a:bodyPr anchorCtr="0" anchor="t" bIns="91425" lIns="91425" spcFirstLastPara="1" rIns="91425" wrap="square" tIns="91425">
            <a:noAutofit/>
          </a:bodyPr>
          <a:lstStyle/>
          <a:p>
            <a:pPr indent="0" lvl="0" marL="12700" rtl="0" algn="l">
              <a:spcBef>
                <a:spcPts val="0"/>
              </a:spcBef>
              <a:spcAft>
                <a:spcPts val="0"/>
              </a:spcAft>
              <a:buNone/>
            </a:pPr>
            <a:r>
              <a:rPr lang="en" sz="3200">
                <a:solidFill>
                  <a:srgbClr val="EA9999"/>
                </a:solidFill>
                <a:latin typeface="Quicksand"/>
                <a:ea typeface="Quicksand"/>
                <a:cs typeface="Quicksand"/>
                <a:sym typeface="Quicksand"/>
              </a:rPr>
              <a:t>The Internal Pelvic Floor Examination </a:t>
            </a:r>
            <a:endParaRPr sz="3200"/>
          </a:p>
        </p:txBody>
      </p:sp>
      <p:pic>
        <p:nvPicPr>
          <p:cNvPr id="528" name="Google Shape;528;p51"/>
          <p:cNvPicPr preferRelativeResize="0"/>
          <p:nvPr/>
        </p:nvPicPr>
        <p:blipFill>
          <a:blip r:embed="rId4">
            <a:alphaModFix/>
          </a:blip>
          <a:stretch>
            <a:fillRect/>
          </a:stretch>
        </p:blipFill>
        <p:spPr>
          <a:xfrm>
            <a:off x="175050" y="9521028"/>
            <a:ext cx="434550" cy="434550"/>
          </a:xfrm>
          <a:prstGeom prst="rect">
            <a:avLst/>
          </a:prstGeom>
          <a:noFill/>
          <a:ln>
            <a:noFill/>
          </a:ln>
        </p:spPr>
      </p:pic>
      <p:sp>
        <p:nvSpPr>
          <p:cNvPr id="529" name="Google Shape;529;p51"/>
          <p:cNvSpPr txBox="1"/>
          <p:nvPr/>
        </p:nvSpPr>
        <p:spPr>
          <a:xfrm>
            <a:off x="609600" y="9634925"/>
            <a:ext cx="5050800" cy="388500"/>
          </a:xfrm>
          <a:prstGeom prst="rect">
            <a:avLst/>
          </a:prstGeom>
          <a:noFill/>
          <a:ln>
            <a:noFill/>
          </a:ln>
        </p:spPr>
        <p:txBody>
          <a:bodyPr anchorCtr="0" anchor="t" bIns="91425" lIns="91425" spcFirstLastPara="1" rIns="91425" wrap="square" tIns="91425">
            <a:noAutofit/>
          </a:bodyPr>
          <a:lstStyle/>
          <a:p>
            <a:pPr indent="0" lvl="0" marL="12700" rtl="0" algn="l">
              <a:spcBef>
                <a:spcPts val="0"/>
              </a:spcBef>
              <a:spcAft>
                <a:spcPts val="0"/>
              </a:spcAft>
              <a:buClr>
                <a:schemeClr val="dk1"/>
              </a:buClr>
              <a:buSzPts val="1100"/>
              <a:buFont typeface="Arial"/>
              <a:buNone/>
            </a:pPr>
            <a:r>
              <a:rPr lang="en" sz="1000">
                <a:solidFill>
                  <a:schemeClr val="hlink"/>
                </a:solidFill>
                <a:latin typeface="Roboto"/>
                <a:ea typeface="Roboto"/>
                <a:cs typeface="Roboto"/>
                <a:sym typeface="Roboto"/>
              </a:rPr>
              <a:t>©  Body Harmony Physical Therapy, PLLC (2021) - All Rights Reserved</a:t>
            </a:r>
            <a:endParaRPr sz="1000">
              <a:solidFill>
                <a:schemeClr val="dk1"/>
              </a:solidFill>
              <a:latin typeface="Roboto"/>
              <a:ea typeface="Roboto"/>
              <a:cs typeface="Roboto"/>
              <a:sym typeface="Roboto"/>
            </a:endParaRPr>
          </a:p>
          <a:p>
            <a:pPr indent="0" lvl="0" marL="12700" rtl="0" algn="l">
              <a:spcBef>
                <a:spcPts val="0"/>
              </a:spcBef>
              <a:spcAft>
                <a:spcPts val="0"/>
              </a:spcAft>
              <a:buNone/>
            </a:pPr>
            <a:r>
              <a:t/>
            </a:r>
            <a:endParaRPr sz="1000">
              <a:solidFill>
                <a:schemeClr val="hlink"/>
              </a:solidFill>
              <a:latin typeface="Roboto"/>
              <a:ea typeface="Roboto"/>
              <a:cs typeface="Roboto"/>
              <a:sym typeface="Roboto"/>
            </a:endParaRPr>
          </a:p>
        </p:txBody>
      </p:sp>
      <p:sp>
        <p:nvSpPr>
          <p:cNvPr id="530" name="Google Shape;530;p51"/>
          <p:cNvSpPr txBox="1"/>
          <p:nvPr/>
        </p:nvSpPr>
        <p:spPr>
          <a:xfrm>
            <a:off x="7115161" y="9634925"/>
            <a:ext cx="264000" cy="1392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None/>
            </a:pPr>
            <a:r>
              <a:rPr lang="en" sz="800">
                <a:solidFill>
                  <a:schemeClr val="dk1"/>
                </a:solidFill>
                <a:latin typeface="Avenir"/>
                <a:ea typeface="Avenir"/>
                <a:cs typeface="Avenir"/>
                <a:sym typeface="Avenir"/>
              </a:rPr>
              <a:t>33</a:t>
            </a:r>
            <a:endParaRPr sz="800">
              <a:solidFill>
                <a:schemeClr val="dk1"/>
              </a:solidFill>
              <a:latin typeface="Avenir"/>
              <a:ea typeface="Avenir"/>
              <a:cs typeface="Avenir"/>
              <a:sym typeface="Avenir"/>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534" name="Shape 534"/>
        <p:cNvGrpSpPr/>
        <p:nvPr/>
      </p:nvGrpSpPr>
      <p:grpSpPr>
        <a:xfrm>
          <a:off x="0" y="0"/>
          <a:ext cx="0" cy="0"/>
          <a:chOff x="0" y="0"/>
          <a:chExt cx="0" cy="0"/>
        </a:xfrm>
      </p:grpSpPr>
      <p:sp>
        <p:nvSpPr>
          <p:cNvPr id="535" name="Google Shape;535;p52"/>
          <p:cNvSpPr/>
          <p:nvPr/>
        </p:nvSpPr>
        <p:spPr>
          <a:xfrm>
            <a:off x="0" y="-75"/>
            <a:ext cx="6462300" cy="1351800"/>
          </a:xfrm>
          <a:prstGeom prst="rect">
            <a:avLst/>
          </a:prstGeom>
          <a:solidFill>
            <a:srgbClr val="D0E0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6" name="Google Shape;536;p52"/>
          <p:cNvSpPr/>
          <p:nvPr/>
        </p:nvSpPr>
        <p:spPr>
          <a:xfrm>
            <a:off x="410819" y="9556750"/>
            <a:ext cx="2358390" cy="0"/>
          </a:xfrm>
          <a:custGeom>
            <a:rect b="b" l="l" r="r" t="t"/>
            <a:pathLst>
              <a:path extrusionOk="0" h="120000" w="2358390">
                <a:moveTo>
                  <a:pt x="0" y="0"/>
                </a:moveTo>
                <a:lnTo>
                  <a:pt x="2357780" y="0"/>
                </a:lnTo>
              </a:path>
            </a:pathLst>
          </a:custGeom>
          <a:noFill/>
          <a:ln cap="flat" cmpd="sng" w="12700">
            <a:solidFill>
              <a:srgbClr val="EFEFE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37" name="Google Shape;537;p52"/>
          <p:cNvSpPr txBox="1"/>
          <p:nvPr/>
        </p:nvSpPr>
        <p:spPr>
          <a:xfrm>
            <a:off x="7320129" y="9634931"/>
            <a:ext cx="59100" cy="1392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None/>
            </a:pPr>
            <a:r>
              <a:rPr lang="en" sz="800">
                <a:solidFill>
                  <a:schemeClr val="dk1"/>
                </a:solidFill>
                <a:latin typeface="Avenir"/>
                <a:ea typeface="Avenir"/>
                <a:cs typeface="Avenir"/>
                <a:sym typeface="Avenir"/>
              </a:rPr>
              <a:t>5</a:t>
            </a:r>
            <a:endParaRPr sz="800">
              <a:solidFill>
                <a:schemeClr val="dk1"/>
              </a:solidFill>
              <a:latin typeface="Avenir"/>
              <a:ea typeface="Avenir"/>
              <a:cs typeface="Avenir"/>
              <a:sym typeface="Avenir"/>
            </a:endParaRPr>
          </a:p>
        </p:txBody>
      </p:sp>
      <p:sp>
        <p:nvSpPr>
          <p:cNvPr id="538" name="Google Shape;538;p52"/>
          <p:cNvSpPr/>
          <p:nvPr/>
        </p:nvSpPr>
        <p:spPr>
          <a:xfrm>
            <a:off x="25848" y="7529071"/>
            <a:ext cx="3556500" cy="16914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39" name="Google Shape;539;p52"/>
          <p:cNvSpPr/>
          <p:nvPr/>
        </p:nvSpPr>
        <p:spPr>
          <a:xfrm>
            <a:off x="4607500" y="5569077"/>
            <a:ext cx="3164904" cy="4297394"/>
          </a:xfrm>
          <a:custGeom>
            <a:rect b="b" l="l" r="r" t="t"/>
            <a:pathLst>
              <a:path extrusionOk="0" h="3086100" w="5003800">
                <a:moveTo>
                  <a:pt x="0" y="3086100"/>
                </a:moveTo>
                <a:lnTo>
                  <a:pt x="5003800" y="3086100"/>
                </a:lnTo>
                <a:lnTo>
                  <a:pt x="5003800" y="0"/>
                </a:lnTo>
                <a:lnTo>
                  <a:pt x="0" y="0"/>
                </a:lnTo>
                <a:lnTo>
                  <a:pt x="0" y="3086100"/>
                </a:lnTo>
                <a:close/>
              </a:path>
            </a:pathLst>
          </a:custGeom>
          <a:solidFill>
            <a:srgbClr val="A2C4C9"/>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40" name="Google Shape;540;p52"/>
          <p:cNvSpPr txBox="1"/>
          <p:nvPr/>
        </p:nvSpPr>
        <p:spPr>
          <a:xfrm>
            <a:off x="459300" y="1447403"/>
            <a:ext cx="3163500" cy="7014300"/>
          </a:xfrm>
          <a:prstGeom prst="rect">
            <a:avLst/>
          </a:prstGeom>
          <a:noFill/>
          <a:ln>
            <a:noFill/>
          </a:ln>
        </p:spPr>
        <p:txBody>
          <a:bodyPr anchorCtr="0" anchor="t" bIns="0" lIns="0" spcFirstLastPara="1" rIns="0" wrap="square" tIns="12700">
            <a:noAutofit/>
          </a:bodyPr>
          <a:lstStyle/>
          <a:p>
            <a:pPr indent="0" lvl="0" marL="0" rtl="0" algn="l">
              <a:lnSpc>
                <a:spcPct val="115000"/>
              </a:lnSpc>
              <a:spcBef>
                <a:spcPts val="0"/>
              </a:spcBef>
              <a:spcAft>
                <a:spcPts val="0"/>
              </a:spcAft>
              <a:buClr>
                <a:schemeClr val="dk1"/>
              </a:buClr>
              <a:buSzPts val="1100"/>
              <a:buFont typeface="Arial"/>
              <a:buNone/>
            </a:pPr>
            <a:r>
              <a:rPr b="1" lang="en" sz="1200">
                <a:highlight>
                  <a:schemeClr val="lt1"/>
                </a:highlight>
                <a:latin typeface="Montserrat"/>
                <a:ea typeface="Montserrat"/>
                <a:cs typeface="Montserrat"/>
                <a:sym typeface="Montserrat"/>
              </a:rPr>
              <a:t>Patient education for relaxation and stress reduction techniques to break the pain cycle</a:t>
            </a:r>
            <a:endParaRPr b="1" sz="1200">
              <a:highlight>
                <a:schemeClr val="lt1"/>
              </a:highlight>
              <a:latin typeface="Montserrat"/>
              <a:ea typeface="Montserrat"/>
              <a:cs typeface="Montserrat"/>
              <a:sym typeface="Montserrat"/>
            </a:endParaRPr>
          </a:p>
          <a:p>
            <a:pPr indent="-304800" lvl="0" marL="838200" rtl="0" algn="l">
              <a:lnSpc>
                <a:spcPct val="115000"/>
              </a:lnSpc>
              <a:spcBef>
                <a:spcPts val="1000"/>
              </a:spcBef>
              <a:spcAft>
                <a:spcPts val="0"/>
              </a:spcAft>
              <a:buClr>
                <a:srgbClr val="000000"/>
              </a:buClr>
              <a:buSzPts val="1200"/>
              <a:buFont typeface="Montserrat"/>
              <a:buChar char="●"/>
            </a:pPr>
            <a:r>
              <a:rPr lang="en" sz="1200">
                <a:highlight>
                  <a:schemeClr val="lt1"/>
                </a:highlight>
                <a:latin typeface="Montserrat"/>
                <a:ea typeface="Montserrat"/>
                <a:cs typeface="Montserrat"/>
                <a:sym typeface="Montserrat"/>
              </a:rPr>
              <a:t>Manual therapy: Myofascial release, connective tissue manipulation, myofascial trigger point release, joint mobilization.</a:t>
            </a:r>
            <a:endParaRPr sz="1200">
              <a:highlight>
                <a:schemeClr val="lt1"/>
              </a:highlight>
              <a:latin typeface="Montserrat"/>
              <a:ea typeface="Montserrat"/>
              <a:cs typeface="Montserrat"/>
              <a:sym typeface="Montserrat"/>
            </a:endParaRPr>
          </a:p>
          <a:p>
            <a:pPr indent="-304800" lvl="0" marL="838200" rtl="0" algn="l">
              <a:lnSpc>
                <a:spcPct val="115000"/>
              </a:lnSpc>
              <a:spcBef>
                <a:spcPts val="0"/>
              </a:spcBef>
              <a:spcAft>
                <a:spcPts val="0"/>
              </a:spcAft>
              <a:buClr>
                <a:srgbClr val="000000"/>
              </a:buClr>
              <a:buSzPts val="1200"/>
              <a:buFont typeface="Montserrat"/>
              <a:buChar char="●"/>
            </a:pPr>
            <a:r>
              <a:rPr lang="en" sz="1200">
                <a:highlight>
                  <a:schemeClr val="lt1"/>
                </a:highlight>
                <a:latin typeface="Montserrat"/>
                <a:ea typeface="Montserrat"/>
                <a:cs typeface="Montserrat"/>
                <a:sym typeface="Montserrat"/>
              </a:rPr>
              <a:t>Neuromuscular re-education</a:t>
            </a:r>
            <a:endParaRPr sz="1200">
              <a:highlight>
                <a:schemeClr val="lt1"/>
              </a:highlight>
              <a:latin typeface="Montserrat"/>
              <a:ea typeface="Montserrat"/>
              <a:cs typeface="Montserrat"/>
              <a:sym typeface="Montserrat"/>
            </a:endParaRPr>
          </a:p>
          <a:p>
            <a:pPr indent="-304800" lvl="0" marL="838200" rtl="0" algn="l">
              <a:lnSpc>
                <a:spcPct val="115000"/>
              </a:lnSpc>
              <a:spcBef>
                <a:spcPts val="0"/>
              </a:spcBef>
              <a:spcAft>
                <a:spcPts val="0"/>
              </a:spcAft>
              <a:buClr>
                <a:srgbClr val="000000"/>
              </a:buClr>
              <a:buSzPts val="1200"/>
              <a:buFont typeface="Montserrat"/>
              <a:buChar char="●"/>
            </a:pPr>
            <a:r>
              <a:rPr lang="en" sz="1200">
                <a:solidFill>
                  <a:schemeClr val="dk1"/>
                </a:solidFill>
                <a:highlight>
                  <a:schemeClr val="lt1"/>
                </a:highlight>
                <a:latin typeface="Montserrat"/>
                <a:ea typeface="Montserrat"/>
                <a:cs typeface="Montserrat"/>
                <a:sym typeface="Montserrat"/>
              </a:rPr>
              <a:t>Patient education for relaxation and stress, reduction techniques to break the pain cycle.</a:t>
            </a:r>
            <a:endParaRPr sz="1200">
              <a:highlight>
                <a:schemeClr val="lt1"/>
              </a:highlight>
              <a:latin typeface="Montserrat"/>
              <a:ea typeface="Montserrat"/>
              <a:cs typeface="Montserrat"/>
              <a:sym typeface="Montserrat"/>
            </a:endParaRPr>
          </a:p>
          <a:p>
            <a:pPr indent="-304800" lvl="0" marL="838200" rtl="0" algn="l">
              <a:lnSpc>
                <a:spcPct val="115000"/>
              </a:lnSpc>
              <a:spcBef>
                <a:spcPts val="0"/>
              </a:spcBef>
              <a:spcAft>
                <a:spcPts val="0"/>
              </a:spcAft>
              <a:buClr>
                <a:srgbClr val="000000"/>
              </a:buClr>
              <a:buSzPts val="1200"/>
              <a:buFont typeface="Montserrat"/>
              <a:buChar char="●"/>
            </a:pPr>
            <a:r>
              <a:rPr lang="en" sz="1200">
                <a:highlight>
                  <a:schemeClr val="lt1"/>
                </a:highlight>
                <a:latin typeface="Montserrat"/>
                <a:ea typeface="Montserrat"/>
                <a:cs typeface="Montserrat"/>
                <a:sym typeface="Montserrat"/>
              </a:rPr>
              <a:t>Postural re-education (including treatment and self-correction).</a:t>
            </a:r>
            <a:endParaRPr sz="1200">
              <a:highlight>
                <a:schemeClr val="lt1"/>
              </a:highlight>
              <a:latin typeface="Montserrat"/>
              <a:ea typeface="Montserrat"/>
              <a:cs typeface="Montserrat"/>
              <a:sym typeface="Montserrat"/>
            </a:endParaRPr>
          </a:p>
          <a:p>
            <a:pPr indent="-304800" lvl="0" marL="838200" rtl="0" algn="l">
              <a:lnSpc>
                <a:spcPct val="115000"/>
              </a:lnSpc>
              <a:spcBef>
                <a:spcPts val="0"/>
              </a:spcBef>
              <a:spcAft>
                <a:spcPts val="0"/>
              </a:spcAft>
              <a:buClr>
                <a:srgbClr val="000000"/>
              </a:buClr>
              <a:buSzPts val="1200"/>
              <a:buFont typeface="Montserrat"/>
              <a:buChar char="●"/>
            </a:pPr>
            <a:r>
              <a:rPr lang="en" sz="1200">
                <a:highlight>
                  <a:schemeClr val="lt1"/>
                </a:highlight>
                <a:latin typeface="Montserrat"/>
                <a:ea typeface="Montserrat"/>
                <a:cs typeface="Montserrat"/>
                <a:sym typeface="Montserrat"/>
              </a:rPr>
              <a:t>Progression of stretches and exercises to enhance core stabilization, function, and activities of daily living.</a:t>
            </a:r>
            <a:endParaRPr sz="1200">
              <a:highlight>
                <a:schemeClr val="lt1"/>
              </a:highlight>
              <a:latin typeface="Montserrat"/>
              <a:ea typeface="Montserrat"/>
              <a:cs typeface="Montserrat"/>
              <a:sym typeface="Montserrat"/>
            </a:endParaRPr>
          </a:p>
          <a:p>
            <a:pPr indent="-304800" lvl="0" marL="838200" rtl="0" algn="l">
              <a:lnSpc>
                <a:spcPct val="115000"/>
              </a:lnSpc>
              <a:spcBef>
                <a:spcPts val="0"/>
              </a:spcBef>
              <a:spcAft>
                <a:spcPts val="0"/>
              </a:spcAft>
              <a:buClr>
                <a:srgbClr val="000000"/>
              </a:buClr>
              <a:buSzPts val="1200"/>
              <a:buFont typeface="Montserrat"/>
              <a:buChar char="●"/>
            </a:pPr>
            <a:r>
              <a:rPr lang="en" sz="1200">
                <a:highlight>
                  <a:schemeClr val="lt1"/>
                </a:highlight>
                <a:latin typeface="Montserrat"/>
                <a:ea typeface="Montserrat"/>
                <a:cs typeface="Montserrat"/>
                <a:sym typeface="Montserrat"/>
              </a:rPr>
              <a:t>Home exercise program.</a:t>
            </a:r>
            <a:endParaRPr sz="1200">
              <a:highlight>
                <a:schemeClr val="lt1"/>
              </a:highlight>
              <a:latin typeface="Montserrat"/>
              <a:ea typeface="Montserrat"/>
              <a:cs typeface="Montserrat"/>
              <a:sym typeface="Montserrat"/>
            </a:endParaRPr>
          </a:p>
          <a:p>
            <a:pPr indent="0" lvl="0" marL="457200" rtl="0" algn="l">
              <a:lnSpc>
                <a:spcPct val="115000"/>
              </a:lnSpc>
              <a:spcBef>
                <a:spcPts val="2000"/>
              </a:spcBef>
              <a:spcAft>
                <a:spcPts val="0"/>
              </a:spcAft>
              <a:buNone/>
            </a:pPr>
            <a:r>
              <a:t/>
            </a:r>
            <a:endParaRPr sz="1200">
              <a:solidFill>
                <a:srgbClr val="7A665C"/>
              </a:solidFill>
              <a:highlight>
                <a:schemeClr val="lt1"/>
              </a:highlight>
              <a:latin typeface="Montserrat"/>
              <a:ea typeface="Montserrat"/>
              <a:cs typeface="Montserrat"/>
              <a:sym typeface="Montserrat"/>
            </a:endParaRPr>
          </a:p>
          <a:p>
            <a:pPr indent="0" lvl="0" marL="0" rtl="0" algn="l">
              <a:spcBef>
                <a:spcPts val="2000"/>
              </a:spcBef>
              <a:spcAft>
                <a:spcPts val="0"/>
              </a:spcAft>
              <a:buClr>
                <a:schemeClr val="dk1"/>
              </a:buClr>
              <a:buSzPts val="1400"/>
              <a:buFont typeface="Arial"/>
              <a:buNone/>
            </a:pPr>
            <a:r>
              <a:t/>
            </a:r>
            <a:endParaRPr sz="125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400"/>
              <a:buFont typeface="Arial"/>
              <a:buNone/>
            </a:pPr>
            <a:r>
              <a:t/>
            </a:r>
            <a:endParaRPr b="1">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None/>
            </a:pPr>
            <a:r>
              <a:t/>
            </a:r>
            <a:endParaRPr b="1">
              <a:solidFill>
                <a:schemeClr val="dk1"/>
              </a:solidFill>
              <a:latin typeface="Montserrat"/>
              <a:ea typeface="Montserrat"/>
              <a:cs typeface="Montserrat"/>
              <a:sym typeface="Montserrat"/>
            </a:endParaRPr>
          </a:p>
          <a:p>
            <a:pPr indent="0" lvl="0" marL="0" rtl="0" algn="l">
              <a:lnSpc>
                <a:spcPct val="115000"/>
              </a:lnSpc>
              <a:spcBef>
                <a:spcPts val="1000"/>
              </a:spcBef>
              <a:spcAft>
                <a:spcPts val="0"/>
              </a:spcAft>
              <a:buNone/>
            </a:pPr>
            <a:r>
              <a:t/>
            </a:r>
            <a:endParaRPr sz="1200">
              <a:solidFill>
                <a:srgbClr val="7A665C"/>
              </a:solidFill>
              <a:highlight>
                <a:srgbClr val="FFFFFF"/>
              </a:highlight>
              <a:latin typeface="Montserrat"/>
              <a:ea typeface="Montserrat"/>
              <a:cs typeface="Montserrat"/>
              <a:sym typeface="Montserrat"/>
            </a:endParaRPr>
          </a:p>
          <a:p>
            <a:pPr indent="0" lvl="0" marL="12700" marR="81280" rtl="0" algn="l">
              <a:lnSpc>
                <a:spcPct val="145800"/>
              </a:lnSpc>
              <a:spcBef>
                <a:spcPts val="2000"/>
              </a:spcBef>
              <a:spcAft>
                <a:spcPts val="0"/>
              </a:spcAft>
              <a:buNone/>
            </a:pPr>
            <a:r>
              <a:t/>
            </a:r>
            <a:endParaRPr sz="1200">
              <a:solidFill>
                <a:srgbClr val="232323"/>
              </a:solidFill>
              <a:latin typeface="Montserrat"/>
              <a:ea typeface="Montserrat"/>
              <a:cs typeface="Montserrat"/>
              <a:sym typeface="Montserrat"/>
            </a:endParaRPr>
          </a:p>
        </p:txBody>
      </p:sp>
      <p:sp>
        <p:nvSpPr>
          <p:cNvPr id="541" name="Google Shape;541;p52"/>
          <p:cNvSpPr txBox="1"/>
          <p:nvPr>
            <p:ph type="title"/>
          </p:nvPr>
        </p:nvSpPr>
        <p:spPr>
          <a:xfrm>
            <a:off x="459300" y="198375"/>
            <a:ext cx="5543700" cy="726300"/>
          </a:xfrm>
          <a:prstGeom prst="rect">
            <a:avLst/>
          </a:prstGeom>
          <a:noFill/>
          <a:ln>
            <a:noFill/>
          </a:ln>
        </p:spPr>
        <p:txBody>
          <a:bodyPr anchorCtr="0" anchor="t" bIns="0" lIns="0" spcFirstLastPara="1" rIns="0" wrap="square" tIns="12700">
            <a:noAutofit/>
          </a:bodyPr>
          <a:lstStyle/>
          <a:p>
            <a:pPr indent="0" lvl="0" marL="12700" rtl="0" algn="l">
              <a:lnSpc>
                <a:spcPct val="100000"/>
              </a:lnSpc>
              <a:spcBef>
                <a:spcPts val="0"/>
              </a:spcBef>
              <a:spcAft>
                <a:spcPts val="0"/>
              </a:spcAft>
              <a:buNone/>
            </a:pPr>
            <a:r>
              <a:rPr b="0" lang="en" sz="3600">
                <a:solidFill>
                  <a:srgbClr val="EA9999"/>
                </a:solidFill>
                <a:latin typeface="Quicksand"/>
                <a:ea typeface="Quicksand"/>
                <a:cs typeface="Quicksand"/>
                <a:sym typeface="Quicksand"/>
              </a:rPr>
              <a:t>Pelvic Floor Physical Therapy</a:t>
            </a:r>
            <a:endParaRPr b="0" sz="3600">
              <a:solidFill>
                <a:srgbClr val="EA9999"/>
              </a:solidFill>
              <a:latin typeface="Quicksand"/>
              <a:ea typeface="Quicksand"/>
              <a:cs typeface="Quicksand"/>
              <a:sym typeface="Quicksand"/>
            </a:endParaRPr>
          </a:p>
        </p:txBody>
      </p:sp>
      <p:sp>
        <p:nvSpPr>
          <p:cNvPr id="542" name="Google Shape;542;p52"/>
          <p:cNvSpPr txBox="1"/>
          <p:nvPr/>
        </p:nvSpPr>
        <p:spPr>
          <a:xfrm>
            <a:off x="4439800" y="1447400"/>
            <a:ext cx="2974200" cy="4026000"/>
          </a:xfrm>
          <a:prstGeom prst="rect">
            <a:avLst/>
          </a:prstGeom>
          <a:noFill/>
          <a:ln>
            <a:noFill/>
          </a:ln>
        </p:spPr>
        <p:txBody>
          <a:bodyPr anchorCtr="0" anchor="t" bIns="0" lIns="0" spcFirstLastPara="1" rIns="0" wrap="square" tIns="12700">
            <a:noAutofit/>
          </a:bodyPr>
          <a:lstStyle/>
          <a:p>
            <a:pPr indent="0" lvl="0" marL="0" rtl="0" algn="l">
              <a:spcBef>
                <a:spcPts val="0"/>
              </a:spcBef>
              <a:spcAft>
                <a:spcPts val="0"/>
              </a:spcAft>
              <a:buNone/>
            </a:pPr>
            <a:r>
              <a:rPr b="1" lang="en">
                <a:solidFill>
                  <a:schemeClr val="dk1"/>
                </a:solidFill>
                <a:latin typeface="Montserrat"/>
                <a:ea typeface="Montserrat"/>
                <a:cs typeface="Montserrat"/>
                <a:sym typeface="Montserrat"/>
              </a:rPr>
              <a:t>Services: </a:t>
            </a:r>
            <a:endParaRPr b="1">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b="1">
              <a:solidFill>
                <a:schemeClr val="dk1"/>
              </a:solidFill>
              <a:latin typeface="Montserrat"/>
              <a:ea typeface="Montserrat"/>
              <a:cs typeface="Montserrat"/>
              <a:sym typeface="Montserrat"/>
            </a:endParaRPr>
          </a:p>
          <a:p>
            <a:pPr indent="0" lvl="0" marL="0" rtl="0" algn="l">
              <a:spcBef>
                <a:spcPts val="0"/>
              </a:spcBef>
              <a:spcAft>
                <a:spcPts val="0"/>
              </a:spcAft>
              <a:buNone/>
            </a:pPr>
            <a:r>
              <a:rPr lang="en" sz="1250">
                <a:solidFill>
                  <a:schemeClr val="dk1"/>
                </a:solidFill>
                <a:latin typeface="Montserrat"/>
                <a:ea typeface="Montserrat"/>
                <a:cs typeface="Montserrat"/>
                <a:sym typeface="Montserrat"/>
              </a:rPr>
              <a:t>Manual therapy consisting of soft tissue mobilization for muscles, connective tissues, neurovascular tissue, scar tissue mobilizations, and gentle stretching.</a:t>
            </a:r>
            <a:endParaRPr sz="125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sz="1250">
              <a:solidFill>
                <a:schemeClr val="dk1"/>
              </a:solidFill>
              <a:latin typeface="Montserrat"/>
              <a:ea typeface="Montserrat"/>
              <a:cs typeface="Montserrat"/>
              <a:sym typeface="Montserrat"/>
            </a:endParaRPr>
          </a:p>
          <a:p>
            <a:pPr indent="0" lvl="0" marL="0" rtl="0" algn="l">
              <a:spcBef>
                <a:spcPts val="0"/>
              </a:spcBef>
              <a:spcAft>
                <a:spcPts val="0"/>
              </a:spcAft>
              <a:buNone/>
            </a:pPr>
            <a:r>
              <a:rPr lang="en" sz="1250">
                <a:solidFill>
                  <a:schemeClr val="dk1"/>
                </a:solidFill>
                <a:latin typeface="Montserrat"/>
                <a:ea typeface="Montserrat"/>
                <a:cs typeface="Montserrat"/>
                <a:sym typeface="Montserrat"/>
              </a:rPr>
              <a:t>Muscle re-education to normalize muscle tone and muscle imbalances, and reduce dysfunctional movement patterns, and postural dysfunction. </a:t>
            </a:r>
            <a:endParaRPr sz="125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sz="1250">
              <a:solidFill>
                <a:schemeClr val="dk1"/>
              </a:solidFill>
              <a:latin typeface="Montserrat"/>
              <a:ea typeface="Montserrat"/>
              <a:cs typeface="Montserrat"/>
              <a:sym typeface="Montserrat"/>
            </a:endParaRPr>
          </a:p>
          <a:p>
            <a:pPr indent="0" lvl="0" marL="0" rtl="0" algn="l">
              <a:spcBef>
                <a:spcPts val="0"/>
              </a:spcBef>
              <a:spcAft>
                <a:spcPts val="0"/>
              </a:spcAft>
              <a:buNone/>
            </a:pPr>
            <a:r>
              <a:rPr lang="en" sz="1250">
                <a:solidFill>
                  <a:schemeClr val="dk1"/>
                </a:solidFill>
                <a:latin typeface="Montserrat"/>
                <a:ea typeface="Montserrat"/>
                <a:cs typeface="Montserrat"/>
                <a:sym typeface="Montserrat"/>
              </a:rPr>
              <a:t>Personalized exercise programs including: relaxation techniques, breathwork, motor control and coordination exercises, and strengthening exercises for the core, hip, and pelvic floor muscles.</a:t>
            </a:r>
            <a:endParaRPr sz="125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sz="1250">
              <a:solidFill>
                <a:schemeClr val="dk1"/>
              </a:solidFill>
              <a:latin typeface="Montserrat"/>
              <a:ea typeface="Montserrat"/>
              <a:cs typeface="Montserrat"/>
              <a:sym typeface="Montserrat"/>
            </a:endParaRPr>
          </a:p>
          <a:p>
            <a:pPr indent="0" lvl="0" marL="12700" marR="5080" rtl="0" algn="l">
              <a:lnSpc>
                <a:spcPct val="145800"/>
              </a:lnSpc>
              <a:spcBef>
                <a:spcPts val="0"/>
              </a:spcBef>
              <a:spcAft>
                <a:spcPts val="0"/>
              </a:spcAft>
              <a:buNone/>
            </a:pPr>
            <a:r>
              <a:t/>
            </a:r>
            <a:endParaRPr sz="1200">
              <a:solidFill>
                <a:srgbClr val="232323"/>
              </a:solidFill>
              <a:latin typeface="Roboto"/>
              <a:ea typeface="Roboto"/>
              <a:cs typeface="Roboto"/>
              <a:sym typeface="Roboto"/>
            </a:endParaRPr>
          </a:p>
        </p:txBody>
      </p:sp>
      <p:pic>
        <p:nvPicPr>
          <p:cNvPr id="543" name="Google Shape;543;p52"/>
          <p:cNvPicPr preferRelativeResize="0"/>
          <p:nvPr/>
        </p:nvPicPr>
        <p:blipFill>
          <a:blip r:embed="rId4">
            <a:alphaModFix/>
          </a:blip>
          <a:stretch>
            <a:fillRect/>
          </a:stretch>
        </p:blipFill>
        <p:spPr>
          <a:xfrm>
            <a:off x="175050" y="9521028"/>
            <a:ext cx="434550" cy="434550"/>
          </a:xfrm>
          <a:prstGeom prst="rect">
            <a:avLst/>
          </a:prstGeom>
          <a:noFill/>
          <a:ln>
            <a:noFill/>
          </a:ln>
        </p:spPr>
      </p:pic>
      <p:sp>
        <p:nvSpPr>
          <p:cNvPr id="544" name="Google Shape;544;p52"/>
          <p:cNvSpPr txBox="1"/>
          <p:nvPr/>
        </p:nvSpPr>
        <p:spPr>
          <a:xfrm>
            <a:off x="609600" y="9634925"/>
            <a:ext cx="4628100" cy="388500"/>
          </a:xfrm>
          <a:prstGeom prst="rect">
            <a:avLst/>
          </a:prstGeom>
          <a:noFill/>
          <a:ln>
            <a:noFill/>
          </a:ln>
        </p:spPr>
        <p:txBody>
          <a:bodyPr anchorCtr="0" anchor="t" bIns="91425" lIns="91425" spcFirstLastPara="1" rIns="91425" wrap="square" tIns="91425">
            <a:noAutofit/>
          </a:bodyPr>
          <a:lstStyle/>
          <a:p>
            <a:pPr indent="0" lvl="0" marL="12700" rtl="0" algn="l">
              <a:spcBef>
                <a:spcPts val="0"/>
              </a:spcBef>
              <a:spcAft>
                <a:spcPts val="0"/>
              </a:spcAft>
              <a:buClr>
                <a:schemeClr val="dk1"/>
              </a:buClr>
              <a:buSzPts val="1100"/>
              <a:buFont typeface="Arial"/>
              <a:buNone/>
            </a:pPr>
            <a:r>
              <a:rPr lang="en" sz="1000">
                <a:solidFill>
                  <a:schemeClr val="hlink"/>
                </a:solidFill>
                <a:latin typeface="Roboto"/>
                <a:ea typeface="Roboto"/>
                <a:cs typeface="Roboto"/>
                <a:sym typeface="Roboto"/>
              </a:rPr>
              <a:t>©  Body Harmony Physical Therapy, PLLC (2021) - All Rights Reserved</a:t>
            </a:r>
            <a:endParaRPr sz="1000">
              <a:solidFill>
                <a:schemeClr val="dk1"/>
              </a:solidFill>
              <a:latin typeface="Roboto"/>
              <a:ea typeface="Roboto"/>
              <a:cs typeface="Roboto"/>
              <a:sym typeface="Roboto"/>
            </a:endParaRPr>
          </a:p>
          <a:p>
            <a:pPr indent="0" lvl="0" marL="12700" rtl="0" algn="l">
              <a:spcBef>
                <a:spcPts val="0"/>
              </a:spcBef>
              <a:spcAft>
                <a:spcPts val="0"/>
              </a:spcAft>
              <a:buNone/>
            </a:pPr>
            <a:r>
              <a:t/>
            </a:r>
            <a:endParaRPr sz="1000">
              <a:solidFill>
                <a:schemeClr val="hlink"/>
              </a:solidFill>
              <a:latin typeface="Roboto"/>
              <a:ea typeface="Roboto"/>
              <a:cs typeface="Roboto"/>
              <a:sym typeface="Roboto"/>
            </a:endParaRPr>
          </a:p>
        </p:txBody>
      </p:sp>
      <p:sp>
        <p:nvSpPr>
          <p:cNvPr id="545" name="Google Shape;545;p52"/>
          <p:cNvSpPr/>
          <p:nvPr/>
        </p:nvSpPr>
        <p:spPr>
          <a:xfrm>
            <a:off x="4439805" y="6095313"/>
            <a:ext cx="270900" cy="228300"/>
          </a:xfrm>
          <a:prstGeom prst="ellipse">
            <a:avLst/>
          </a:prstGeom>
          <a:solidFill>
            <a:srgbClr val="FFD966"/>
          </a:solidFill>
          <a:ln cap="flat" cmpd="sng" w="9525">
            <a:solidFill>
              <a:srgbClr val="FFD9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46" name="Google Shape;546;p52"/>
          <p:cNvPicPr preferRelativeResize="0"/>
          <p:nvPr/>
        </p:nvPicPr>
        <p:blipFill>
          <a:blip r:embed="rId5">
            <a:alphaModFix/>
          </a:blip>
          <a:stretch>
            <a:fillRect/>
          </a:stretch>
        </p:blipFill>
        <p:spPr>
          <a:xfrm>
            <a:off x="5237600" y="6221224"/>
            <a:ext cx="2534801" cy="3802202"/>
          </a:xfrm>
          <a:prstGeom prst="rect">
            <a:avLst/>
          </a:prstGeom>
          <a:noFill/>
          <a:ln>
            <a:noFill/>
          </a:ln>
        </p:spPr>
      </p:pic>
      <p:sp>
        <p:nvSpPr>
          <p:cNvPr id="547" name="Google Shape;547;p52"/>
          <p:cNvSpPr/>
          <p:nvPr/>
        </p:nvSpPr>
        <p:spPr>
          <a:xfrm>
            <a:off x="4916050" y="5887824"/>
            <a:ext cx="595273" cy="643280"/>
          </a:xfrm>
          <a:custGeom>
            <a:rect b="b" l="l" r="r" t="t"/>
            <a:pathLst>
              <a:path extrusionOk="0" h="548640" w="548639">
                <a:moveTo>
                  <a:pt x="274319" y="548640"/>
                </a:moveTo>
                <a:lnTo>
                  <a:pt x="323628" y="544220"/>
                </a:lnTo>
                <a:lnTo>
                  <a:pt x="370037" y="531477"/>
                </a:lnTo>
                <a:lnTo>
                  <a:pt x="412772" y="511186"/>
                </a:lnTo>
                <a:lnTo>
                  <a:pt x="451059" y="484121"/>
                </a:lnTo>
                <a:lnTo>
                  <a:pt x="484121" y="451059"/>
                </a:lnTo>
                <a:lnTo>
                  <a:pt x="511186" y="412772"/>
                </a:lnTo>
                <a:lnTo>
                  <a:pt x="531477" y="370037"/>
                </a:lnTo>
                <a:lnTo>
                  <a:pt x="544220" y="323628"/>
                </a:lnTo>
                <a:lnTo>
                  <a:pt x="548640" y="274320"/>
                </a:lnTo>
                <a:lnTo>
                  <a:pt x="544220" y="225011"/>
                </a:lnTo>
                <a:lnTo>
                  <a:pt x="531477" y="178602"/>
                </a:lnTo>
                <a:lnTo>
                  <a:pt x="511186" y="135867"/>
                </a:lnTo>
                <a:lnTo>
                  <a:pt x="484121" y="97580"/>
                </a:lnTo>
                <a:lnTo>
                  <a:pt x="451059" y="64518"/>
                </a:lnTo>
                <a:lnTo>
                  <a:pt x="412772" y="37453"/>
                </a:lnTo>
                <a:lnTo>
                  <a:pt x="370037" y="17162"/>
                </a:lnTo>
                <a:lnTo>
                  <a:pt x="323628" y="4419"/>
                </a:lnTo>
                <a:lnTo>
                  <a:pt x="274319" y="0"/>
                </a:lnTo>
                <a:lnTo>
                  <a:pt x="225011" y="4419"/>
                </a:lnTo>
                <a:lnTo>
                  <a:pt x="178602" y="17162"/>
                </a:lnTo>
                <a:lnTo>
                  <a:pt x="135867" y="37453"/>
                </a:lnTo>
                <a:lnTo>
                  <a:pt x="97580" y="64518"/>
                </a:lnTo>
                <a:lnTo>
                  <a:pt x="64518" y="97580"/>
                </a:lnTo>
                <a:lnTo>
                  <a:pt x="37453" y="135867"/>
                </a:lnTo>
                <a:lnTo>
                  <a:pt x="17162" y="178602"/>
                </a:lnTo>
                <a:lnTo>
                  <a:pt x="4419" y="225011"/>
                </a:lnTo>
                <a:lnTo>
                  <a:pt x="0" y="274320"/>
                </a:lnTo>
                <a:lnTo>
                  <a:pt x="4419" y="323628"/>
                </a:lnTo>
                <a:lnTo>
                  <a:pt x="17162" y="370037"/>
                </a:lnTo>
                <a:lnTo>
                  <a:pt x="37453" y="412772"/>
                </a:lnTo>
                <a:lnTo>
                  <a:pt x="64518" y="451059"/>
                </a:lnTo>
                <a:lnTo>
                  <a:pt x="97580" y="484121"/>
                </a:lnTo>
                <a:lnTo>
                  <a:pt x="135867" y="511186"/>
                </a:lnTo>
                <a:lnTo>
                  <a:pt x="178602" y="531477"/>
                </a:lnTo>
                <a:lnTo>
                  <a:pt x="225011" y="544220"/>
                </a:lnTo>
                <a:lnTo>
                  <a:pt x="274319" y="548640"/>
                </a:lnTo>
                <a:close/>
              </a:path>
            </a:pathLst>
          </a:custGeom>
          <a:noFill/>
          <a:ln cap="flat" cmpd="sng" w="38100">
            <a:solidFill>
              <a:srgbClr val="FFD966"/>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48" name="Google Shape;548;p52"/>
          <p:cNvSpPr txBox="1"/>
          <p:nvPr/>
        </p:nvSpPr>
        <p:spPr>
          <a:xfrm>
            <a:off x="680100" y="6221225"/>
            <a:ext cx="2721900" cy="730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 sz="1200">
                <a:highlight>
                  <a:schemeClr val="lt1"/>
                </a:highlight>
                <a:latin typeface="Montserrat"/>
                <a:ea typeface="Montserrat"/>
                <a:cs typeface="Montserrat"/>
                <a:sym typeface="Montserrat"/>
              </a:rPr>
              <a:t>A typical home exercise program will include</a:t>
            </a:r>
            <a:endParaRPr b="1" sz="1200">
              <a:highlight>
                <a:schemeClr val="lt1"/>
              </a:highlight>
              <a:latin typeface="Montserrat"/>
              <a:ea typeface="Montserrat"/>
              <a:cs typeface="Montserrat"/>
              <a:sym typeface="Montserrat"/>
            </a:endParaRPr>
          </a:p>
          <a:p>
            <a:pPr indent="-304800" lvl="0" marL="457200" rtl="0" algn="l">
              <a:lnSpc>
                <a:spcPct val="115000"/>
              </a:lnSpc>
              <a:spcBef>
                <a:spcPts val="1000"/>
              </a:spcBef>
              <a:spcAft>
                <a:spcPts val="0"/>
              </a:spcAft>
              <a:buSzPts val="1200"/>
              <a:buFont typeface="Montserrat"/>
              <a:buChar char="●"/>
            </a:pPr>
            <a:r>
              <a:rPr lang="en" sz="1200">
                <a:highlight>
                  <a:schemeClr val="lt1"/>
                </a:highlight>
                <a:latin typeface="Montserrat"/>
                <a:ea typeface="Montserrat"/>
                <a:cs typeface="Montserrat"/>
                <a:sym typeface="Montserrat"/>
              </a:rPr>
              <a:t>Relaxation and stress reduction techniques.</a:t>
            </a:r>
            <a:endParaRPr sz="1200">
              <a:highlight>
                <a:schemeClr val="lt1"/>
              </a:highlight>
              <a:latin typeface="Montserrat"/>
              <a:ea typeface="Montserrat"/>
              <a:cs typeface="Montserrat"/>
              <a:sym typeface="Montserrat"/>
            </a:endParaRPr>
          </a:p>
          <a:p>
            <a:pPr indent="-304800" lvl="0" marL="457200" rtl="0" algn="l">
              <a:lnSpc>
                <a:spcPct val="115000"/>
              </a:lnSpc>
              <a:spcBef>
                <a:spcPts val="0"/>
              </a:spcBef>
              <a:spcAft>
                <a:spcPts val="0"/>
              </a:spcAft>
              <a:buSzPts val="1200"/>
              <a:buFont typeface="Montserrat"/>
              <a:buChar char="●"/>
            </a:pPr>
            <a:r>
              <a:rPr lang="en" sz="1200">
                <a:highlight>
                  <a:schemeClr val="lt1"/>
                </a:highlight>
                <a:latin typeface="Montserrat"/>
                <a:ea typeface="Montserrat"/>
                <a:cs typeface="Montserrat"/>
                <a:sym typeface="Montserrat"/>
              </a:rPr>
              <a:t>Exercise protocols for stretching and strengthening.</a:t>
            </a:r>
            <a:endParaRPr sz="1200">
              <a:highlight>
                <a:schemeClr val="lt1"/>
              </a:highlight>
              <a:latin typeface="Montserrat"/>
              <a:ea typeface="Montserrat"/>
              <a:cs typeface="Montserrat"/>
              <a:sym typeface="Montserrat"/>
            </a:endParaRPr>
          </a:p>
          <a:p>
            <a:pPr indent="-304800" lvl="0" marL="457200" rtl="0" algn="l">
              <a:lnSpc>
                <a:spcPct val="115000"/>
              </a:lnSpc>
              <a:spcBef>
                <a:spcPts val="0"/>
              </a:spcBef>
              <a:spcAft>
                <a:spcPts val="0"/>
              </a:spcAft>
              <a:buSzPts val="1200"/>
              <a:buFont typeface="Montserrat"/>
              <a:buChar char="●"/>
            </a:pPr>
            <a:r>
              <a:rPr lang="en" sz="1200">
                <a:highlight>
                  <a:schemeClr val="lt1"/>
                </a:highlight>
                <a:latin typeface="Montserrat"/>
                <a:ea typeface="Montserrat"/>
                <a:cs typeface="Montserrat"/>
                <a:sym typeface="Montserrat"/>
              </a:rPr>
              <a:t>Self myofascial trigger point release.</a:t>
            </a:r>
            <a:endParaRPr sz="1200">
              <a:highlight>
                <a:schemeClr val="lt1"/>
              </a:highlight>
              <a:latin typeface="Montserrat"/>
              <a:ea typeface="Montserrat"/>
              <a:cs typeface="Montserrat"/>
              <a:sym typeface="Montserrat"/>
            </a:endParaRPr>
          </a:p>
          <a:p>
            <a:pPr indent="-304800" lvl="0" marL="457200" rtl="0" algn="l">
              <a:lnSpc>
                <a:spcPct val="115000"/>
              </a:lnSpc>
              <a:spcBef>
                <a:spcPts val="0"/>
              </a:spcBef>
              <a:spcAft>
                <a:spcPts val="0"/>
              </a:spcAft>
              <a:buSzPts val="1200"/>
              <a:buFont typeface="Montserrat"/>
              <a:buChar char="●"/>
            </a:pPr>
            <a:r>
              <a:rPr lang="en" sz="1200">
                <a:highlight>
                  <a:schemeClr val="lt1"/>
                </a:highlight>
                <a:latin typeface="Montserrat"/>
                <a:ea typeface="Montserrat"/>
                <a:cs typeface="Montserrat"/>
                <a:sym typeface="Montserrat"/>
              </a:rPr>
              <a:t>Pain relief modalities or biofeedback when indicated.</a:t>
            </a:r>
            <a:endParaRPr sz="1200">
              <a:highlight>
                <a:schemeClr val="lt1"/>
              </a:highlight>
              <a:latin typeface="Montserrat"/>
              <a:ea typeface="Montserrat"/>
              <a:cs typeface="Montserrat"/>
              <a:sym typeface="Montserrat"/>
            </a:endParaRPr>
          </a:p>
          <a:p>
            <a:pPr indent="-304800" lvl="0" marL="457200" rtl="0" algn="l">
              <a:lnSpc>
                <a:spcPct val="115000"/>
              </a:lnSpc>
              <a:spcBef>
                <a:spcPts val="0"/>
              </a:spcBef>
              <a:spcAft>
                <a:spcPts val="0"/>
              </a:spcAft>
              <a:buSzPts val="1200"/>
              <a:buFont typeface="Montserrat"/>
              <a:buChar char="●"/>
            </a:pPr>
            <a:r>
              <a:rPr lang="en" sz="1200">
                <a:highlight>
                  <a:schemeClr val="lt1"/>
                </a:highlight>
                <a:latin typeface="Montserrat"/>
                <a:ea typeface="Montserrat"/>
                <a:cs typeface="Montserrat"/>
                <a:sym typeface="Montserrat"/>
              </a:rPr>
              <a:t>Resources for your education such as books and videos.</a:t>
            </a:r>
            <a:endParaRPr>
              <a:latin typeface="Roboto"/>
              <a:ea typeface="Roboto"/>
              <a:cs typeface="Roboto"/>
              <a:sym typeface="Roboto"/>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2" name="Shape 552"/>
        <p:cNvGrpSpPr/>
        <p:nvPr/>
      </p:nvGrpSpPr>
      <p:grpSpPr>
        <a:xfrm>
          <a:off x="0" y="0"/>
          <a:ext cx="0" cy="0"/>
          <a:chOff x="0" y="0"/>
          <a:chExt cx="0" cy="0"/>
        </a:xfrm>
      </p:grpSpPr>
      <p:sp>
        <p:nvSpPr>
          <p:cNvPr id="553" name="Google Shape;553;p53"/>
          <p:cNvSpPr txBox="1"/>
          <p:nvPr/>
        </p:nvSpPr>
        <p:spPr>
          <a:xfrm>
            <a:off x="7043950" y="9676650"/>
            <a:ext cx="280500" cy="1818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None/>
            </a:pPr>
            <a:r>
              <a:rPr lang="en" sz="800">
                <a:solidFill>
                  <a:schemeClr val="dk1"/>
                </a:solidFill>
                <a:latin typeface="Avenir"/>
                <a:ea typeface="Avenir"/>
                <a:cs typeface="Avenir"/>
                <a:sym typeface="Avenir"/>
              </a:rPr>
              <a:t>35</a:t>
            </a:r>
            <a:endParaRPr sz="800">
              <a:solidFill>
                <a:schemeClr val="dk1"/>
              </a:solidFill>
              <a:latin typeface="Avenir"/>
              <a:ea typeface="Avenir"/>
              <a:cs typeface="Avenir"/>
              <a:sym typeface="Avenir"/>
            </a:endParaRPr>
          </a:p>
        </p:txBody>
      </p:sp>
      <p:sp>
        <p:nvSpPr>
          <p:cNvPr id="554" name="Google Shape;554;p53"/>
          <p:cNvSpPr/>
          <p:nvPr/>
        </p:nvSpPr>
        <p:spPr>
          <a:xfrm>
            <a:off x="0" y="6876288"/>
            <a:ext cx="7772400" cy="2430145"/>
          </a:xfrm>
          <a:custGeom>
            <a:rect b="b" l="l" r="r" t="t"/>
            <a:pathLst>
              <a:path extrusionOk="0" h="2430145" w="7772400">
                <a:moveTo>
                  <a:pt x="0" y="0"/>
                </a:moveTo>
                <a:lnTo>
                  <a:pt x="0" y="2429738"/>
                </a:lnTo>
                <a:lnTo>
                  <a:pt x="7772400" y="2429738"/>
                </a:lnTo>
                <a:lnTo>
                  <a:pt x="7772400" y="0"/>
                </a:lnTo>
                <a:lnTo>
                  <a:pt x="0" y="0"/>
                </a:lnTo>
                <a:close/>
              </a:path>
            </a:pathLst>
          </a:custGeom>
          <a:solidFill>
            <a:srgbClr val="FFE599"/>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55" name="Google Shape;555;p53"/>
          <p:cNvSpPr txBox="1"/>
          <p:nvPr>
            <p:ph idx="1" type="body"/>
          </p:nvPr>
        </p:nvSpPr>
        <p:spPr>
          <a:xfrm>
            <a:off x="200" y="1290475"/>
            <a:ext cx="7772400" cy="4423200"/>
          </a:xfrm>
          <a:prstGeom prst="rect">
            <a:avLst/>
          </a:prstGeom>
          <a:noFill/>
          <a:ln>
            <a:noFill/>
          </a:ln>
        </p:spPr>
        <p:txBody>
          <a:bodyPr anchorCtr="0" anchor="t" bIns="0" lIns="0" spcFirstLastPara="1" rIns="0" wrap="square" tIns="12700">
            <a:spAutoFit/>
          </a:bodyPr>
          <a:lstStyle/>
          <a:p>
            <a:pPr indent="0" lvl="0" marL="167005" marR="158750" rtl="0" algn="ctr">
              <a:lnSpc>
                <a:spcPct val="145800"/>
              </a:lnSpc>
              <a:spcBef>
                <a:spcPts val="0"/>
              </a:spcBef>
              <a:spcAft>
                <a:spcPts val="0"/>
              </a:spcAft>
              <a:buNone/>
            </a:pPr>
            <a:r>
              <a:t/>
            </a:r>
            <a:endParaRPr sz="1250">
              <a:latin typeface="Montserrat"/>
              <a:ea typeface="Montserrat"/>
              <a:cs typeface="Montserrat"/>
              <a:sym typeface="Montserrat"/>
            </a:endParaRPr>
          </a:p>
          <a:p>
            <a:pPr indent="4445" lvl="0" marL="167005" marR="161925" rtl="0" algn="ctr">
              <a:lnSpc>
                <a:spcPct val="115000"/>
              </a:lnSpc>
              <a:spcBef>
                <a:spcPts val="0"/>
              </a:spcBef>
              <a:spcAft>
                <a:spcPts val="0"/>
              </a:spcAft>
              <a:buNone/>
            </a:pPr>
            <a:r>
              <a:rPr lang="en" sz="1750">
                <a:solidFill>
                  <a:srgbClr val="B45F06"/>
                </a:solidFill>
                <a:latin typeface="Montserrat"/>
                <a:ea typeface="Montserrat"/>
                <a:cs typeface="Montserrat"/>
                <a:sym typeface="Montserrat"/>
              </a:rPr>
              <a:t>Sex should never be painful. You deserve </a:t>
            </a:r>
            <a:r>
              <a:rPr lang="en" sz="1750">
                <a:solidFill>
                  <a:srgbClr val="B45F06"/>
                </a:solidFill>
                <a:latin typeface="Montserrat"/>
                <a:ea typeface="Montserrat"/>
                <a:cs typeface="Montserrat"/>
                <a:sym typeface="Montserrat"/>
              </a:rPr>
              <a:t>pleasurable </a:t>
            </a:r>
            <a:r>
              <a:rPr lang="en" sz="1750">
                <a:solidFill>
                  <a:srgbClr val="B45F06"/>
                </a:solidFill>
                <a:latin typeface="Montserrat"/>
                <a:ea typeface="Montserrat"/>
                <a:cs typeface="Montserrat"/>
                <a:sym typeface="Montserrat"/>
              </a:rPr>
              <a:t>sex which is free from pain, anxiety, and </a:t>
            </a:r>
            <a:r>
              <a:rPr lang="en" sz="1750">
                <a:solidFill>
                  <a:srgbClr val="B45F06"/>
                </a:solidFill>
                <a:latin typeface="Montserrat"/>
                <a:ea typeface="Montserrat"/>
                <a:cs typeface="Montserrat"/>
                <a:sym typeface="Montserrat"/>
              </a:rPr>
              <a:t>embarrassment</a:t>
            </a:r>
            <a:r>
              <a:rPr lang="en" sz="1750">
                <a:solidFill>
                  <a:srgbClr val="B45F06"/>
                </a:solidFill>
                <a:latin typeface="Montserrat"/>
                <a:ea typeface="Montserrat"/>
                <a:cs typeface="Montserrat"/>
                <a:sym typeface="Montserrat"/>
              </a:rPr>
              <a:t>. </a:t>
            </a:r>
            <a:endParaRPr sz="1750">
              <a:solidFill>
                <a:srgbClr val="B45F06"/>
              </a:solidFill>
              <a:latin typeface="Montserrat"/>
              <a:ea typeface="Montserrat"/>
              <a:cs typeface="Montserrat"/>
              <a:sym typeface="Montserrat"/>
            </a:endParaRPr>
          </a:p>
          <a:p>
            <a:pPr indent="0" lvl="0" marL="167005" marR="158750" rtl="0" algn="ctr">
              <a:lnSpc>
                <a:spcPct val="115000"/>
              </a:lnSpc>
              <a:spcBef>
                <a:spcPts val="0"/>
              </a:spcBef>
              <a:spcAft>
                <a:spcPts val="0"/>
              </a:spcAft>
              <a:buNone/>
            </a:pPr>
            <a:r>
              <a:t/>
            </a:r>
            <a:endParaRPr sz="1750">
              <a:solidFill>
                <a:srgbClr val="B45F06"/>
              </a:solidFill>
              <a:latin typeface="Montserrat"/>
              <a:ea typeface="Montserrat"/>
              <a:cs typeface="Montserrat"/>
              <a:sym typeface="Montserrat"/>
            </a:endParaRPr>
          </a:p>
          <a:p>
            <a:pPr indent="0" lvl="0" marL="167005" marR="158750" rtl="0" algn="ctr">
              <a:lnSpc>
                <a:spcPct val="115000"/>
              </a:lnSpc>
              <a:spcBef>
                <a:spcPts val="0"/>
              </a:spcBef>
              <a:spcAft>
                <a:spcPts val="0"/>
              </a:spcAft>
              <a:buNone/>
            </a:pPr>
            <a:r>
              <a:rPr lang="en" sz="1950">
                <a:solidFill>
                  <a:srgbClr val="B45F06"/>
                </a:solidFill>
                <a:latin typeface="Montserrat"/>
                <a:ea typeface="Montserrat"/>
                <a:cs typeface="Montserrat"/>
                <a:sym typeface="Montserrat"/>
              </a:rPr>
              <a:t>Body Harmony Physical Therapy</a:t>
            </a:r>
            <a:r>
              <a:rPr lang="en" sz="1750">
                <a:solidFill>
                  <a:srgbClr val="B45F06"/>
                </a:solidFill>
                <a:latin typeface="Montserrat"/>
                <a:ea typeface="Montserrat"/>
                <a:cs typeface="Montserrat"/>
                <a:sym typeface="Montserrat"/>
              </a:rPr>
              <a:t> is here to help!</a:t>
            </a:r>
            <a:endParaRPr sz="1750">
              <a:solidFill>
                <a:srgbClr val="B45F06"/>
              </a:solidFill>
              <a:latin typeface="Montserrat"/>
              <a:ea typeface="Montserrat"/>
              <a:cs typeface="Montserrat"/>
              <a:sym typeface="Montserrat"/>
            </a:endParaRPr>
          </a:p>
          <a:p>
            <a:pPr indent="0" lvl="0" marL="0" marR="5080" rtl="0" algn="l">
              <a:lnSpc>
                <a:spcPct val="145800"/>
              </a:lnSpc>
              <a:spcBef>
                <a:spcPts val="0"/>
              </a:spcBef>
              <a:spcAft>
                <a:spcPts val="0"/>
              </a:spcAft>
              <a:buNone/>
            </a:pPr>
            <a:r>
              <a:t/>
            </a:r>
            <a:endParaRPr b="0" sz="1250">
              <a:latin typeface="Montserrat"/>
              <a:ea typeface="Montserrat"/>
              <a:cs typeface="Montserrat"/>
              <a:sym typeface="Montserrat"/>
            </a:endParaRPr>
          </a:p>
          <a:p>
            <a:pPr indent="0" lvl="0" marL="0" marR="5080" rtl="0" algn="ctr">
              <a:lnSpc>
                <a:spcPct val="145800"/>
              </a:lnSpc>
              <a:spcBef>
                <a:spcPts val="0"/>
              </a:spcBef>
              <a:spcAft>
                <a:spcPts val="0"/>
              </a:spcAft>
              <a:buNone/>
            </a:pPr>
            <a:r>
              <a:rPr lang="en" sz="1250">
                <a:solidFill>
                  <a:srgbClr val="B45F06"/>
                </a:solidFill>
                <a:latin typeface="Montserrat"/>
                <a:ea typeface="Montserrat"/>
                <a:cs typeface="Montserrat"/>
                <a:sym typeface="Montserrat"/>
              </a:rPr>
              <a:t>T</a:t>
            </a:r>
            <a:r>
              <a:rPr lang="en" sz="1550">
                <a:solidFill>
                  <a:srgbClr val="B45F06"/>
                </a:solidFill>
                <a:latin typeface="Montserrat"/>
                <a:ea typeface="Montserrat"/>
                <a:cs typeface="Montserrat"/>
                <a:sym typeface="Montserrat"/>
              </a:rPr>
              <a:t>o schedule an evaluation or</a:t>
            </a:r>
            <a:endParaRPr sz="1550">
              <a:solidFill>
                <a:srgbClr val="B45F06"/>
              </a:solidFill>
              <a:latin typeface="Montserrat"/>
              <a:ea typeface="Montserrat"/>
              <a:cs typeface="Montserrat"/>
              <a:sym typeface="Montserrat"/>
            </a:endParaRPr>
          </a:p>
          <a:p>
            <a:pPr indent="0" lvl="0" marL="0" marR="5080" rtl="0" algn="ctr">
              <a:lnSpc>
                <a:spcPct val="145800"/>
              </a:lnSpc>
              <a:spcBef>
                <a:spcPts val="0"/>
              </a:spcBef>
              <a:spcAft>
                <a:spcPts val="0"/>
              </a:spcAft>
              <a:buNone/>
            </a:pPr>
            <a:r>
              <a:rPr lang="en" sz="1550">
                <a:solidFill>
                  <a:srgbClr val="B45F06"/>
                </a:solidFill>
                <a:latin typeface="Montserrat"/>
                <a:ea typeface="Montserrat"/>
                <a:cs typeface="Montserrat"/>
                <a:sym typeface="Montserrat"/>
              </a:rPr>
              <a:t>to speak to a physical therapist, </a:t>
            </a:r>
            <a:endParaRPr sz="1550">
              <a:solidFill>
                <a:srgbClr val="B45F06"/>
              </a:solidFill>
              <a:latin typeface="Montserrat"/>
              <a:ea typeface="Montserrat"/>
              <a:cs typeface="Montserrat"/>
              <a:sym typeface="Montserrat"/>
            </a:endParaRPr>
          </a:p>
          <a:p>
            <a:pPr indent="0" lvl="0" marL="0" marR="5080" rtl="0" algn="ctr">
              <a:lnSpc>
                <a:spcPct val="145800"/>
              </a:lnSpc>
              <a:spcBef>
                <a:spcPts val="0"/>
              </a:spcBef>
              <a:spcAft>
                <a:spcPts val="0"/>
              </a:spcAft>
              <a:buNone/>
            </a:pPr>
            <a:r>
              <a:rPr lang="en" sz="1550">
                <a:solidFill>
                  <a:srgbClr val="B45F06"/>
                </a:solidFill>
                <a:latin typeface="Montserrat"/>
                <a:ea typeface="Montserrat"/>
                <a:cs typeface="Montserrat"/>
                <a:sym typeface="Montserrat"/>
              </a:rPr>
              <a:t>give us a call</a:t>
            </a:r>
            <a:r>
              <a:rPr b="0" lang="en" sz="1550">
                <a:latin typeface="Montserrat"/>
                <a:ea typeface="Montserrat"/>
                <a:cs typeface="Montserrat"/>
                <a:sym typeface="Montserrat"/>
              </a:rPr>
              <a:t> </a:t>
            </a:r>
            <a:r>
              <a:rPr lang="en" sz="1550">
                <a:solidFill>
                  <a:srgbClr val="FF9900"/>
                </a:solidFill>
                <a:latin typeface="Montserrat"/>
                <a:ea typeface="Montserrat"/>
                <a:cs typeface="Montserrat"/>
                <a:sym typeface="Montserrat"/>
              </a:rPr>
              <a:t>(212) 233-9494</a:t>
            </a:r>
            <a:endParaRPr sz="1550">
              <a:solidFill>
                <a:srgbClr val="FF9900"/>
              </a:solidFill>
              <a:latin typeface="Montserrat"/>
              <a:ea typeface="Montserrat"/>
              <a:cs typeface="Montserrat"/>
              <a:sym typeface="Montserrat"/>
            </a:endParaRPr>
          </a:p>
          <a:p>
            <a:pPr indent="0" lvl="0" marL="14603" marR="5080" rtl="0" algn="l">
              <a:lnSpc>
                <a:spcPct val="145800"/>
              </a:lnSpc>
              <a:spcBef>
                <a:spcPts val="0"/>
              </a:spcBef>
              <a:spcAft>
                <a:spcPts val="0"/>
              </a:spcAft>
              <a:buNone/>
            </a:pPr>
            <a:r>
              <a:t/>
            </a:r>
            <a:endParaRPr b="0">
              <a:latin typeface="Roboto"/>
              <a:ea typeface="Roboto"/>
              <a:cs typeface="Roboto"/>
              <a:sym typeface="Roboto"/>
            </a:endParaRPr>
          </a:p>
          <a:p>
            <a:pPr indent="0" lvl="0" marL="14603" marR="5080" rtl="0" algn="ctr">
              <a:lnSpc>
                <a:spcPct val="145800"/>
              </a:lnSpc>
              <a:spcBef>
                <a:spcPts val="0"/>
              </a:spcBef>
              <a:spcAft>
                <a:spcPts val="0"/>
              </a:spcAft>
              <a:buNone/>
            </a:pPr>
            <a:r>
              <a:t/>
            </a:r>
            <a:endParaRPr b="0">
              <a:latin typeface="Roboto"/>
              <a:ea typeface="Roboto"/>
              <a:cs typeface="Roboto"/>
              <a:sym typeface="Roboto"/>
            </a:endParaRPr>
          </a:p>
          <a:p>
            <a:pPr indent="0" lvl="0" marL="14603" marR="5080" rtl="0" algn="ctr">
              <a:lnSpc>
                <a:spcPct val="145800"/>
              </a:lnSpc>
              <a:spcBef>
                <a:spcPts val="0"/>
              </a:spcBef>
              <a:spcAft>
                <a:spcPts val="0"/>
              </a:spcAft>
              <a:buNone/>
            </a:pPr>
            <a:r>
              <a:t/>
            </a:r>
            <a:endParaRPr b="0">
              <a:latin typeface="Roboto"/>
              <a:ea typeface="Roboto"/>
              <a:cs typeface="Roboto"/>
              <a:sym typeface="Roboto"/>
            </a:endParaRPr>
          </a:p>
          <a:p>
            <a:pPr indent="0" lvl="0" marL="14603" marR="5080" rtl="0" algn="ctr">
              <a:lnSpc>
                <a:spcPct val="145800"/>
              </a:lnSpc>
              <a:spcBef>
                <a:spcPts val="0"/>
              </a:spcBef>
              <a:spcAft>
                <a:spcPts val="0"/>
              </a:spcAft>
              <a:buNone/>
            </a:pPr>
            <a:r>
              <a:t/>
            </a:r>
            <a:endParaRPr b="0">
              <a:latin typeface="Roboto"/>
              <a:ea typeface="Roboto"/>
              <a:cs typeface="Roboto"/>
              <a:sym typeface="Roboto"/>
            </a:endParaRPr>
          </a:p>
          <a:p>
            <a:pPr indent="0" lvl="0" marL="0" marR="5080" rtl="0" algn="l">
              <a:lnSpc>
                <a:spcPct val="145800"/>
              </a:lnSpc>
              <a:spcBef>
                <a:spcPts val="0"/>
              </a:spcBef>
              <a:spcAft>
                <a:spcPts val="0"/>
              </a:spcAft>
              <a:buNone/>
            </a:pPr>
            <a:r>
              <a:t/>
            </a:r>
            <a:endParaRPr b="0">
              <a:latin typeface="Roboto"/>
              <a:ea typeface="Roboto"/>
              <a:cs typeface="Roboto"/>
              <a:sym typeface="Roboto"/>
            </a:endParaRPr>
          </a:p>
          <a:p>
            <a:pPr indent="0" lvl="0" marL="14604" marR="5080" rtl="0" algn="l">
              <a:lnSpc>
                <a:spcPct val="145800"/>
              </a:lnSpc>
              <a:spcBef>
                <a:spcPts val="0"/>
              </a:spcBef>
              <a:spcAft>
                <a:spcPts val="0"/>
              </a:spcAft>
              <a:buNone/>
            </a:pPr>
            <a:r>
              <a:t/>
            </a:r>
            <a:endParaRPr b="0">
              <a:latin typeface="Roboto"/>
              <a:ea typeface="Roboto"/>
              <a:cs typeface="Roboto"/>
              <a:sym typeface="Roboto"/>
            </a:endParaRPr>
          </a:p>
        </p:txBody>
      </p:sp>
      <p:sp>
        <p:nvSpPr>
          <p:cNvPr id="556" name="Google Shape;556;p53"/>
          <p:cNvSpPr txBox="1"/>
          <p:nvPr>
            <p:ph type="title"/>
          </p:nvPr>
        </p:nvSpPr>
        <p:spPr>
          <a:xfrm>
            <a:off x="200" y="564175"/>
            <a:ext cx="7772400" cy="726300"/>
          </a:xfrm>
          <a:prstGeom prst="rect">
            <a:avLst/>
          </a:prstGeom>
          <a:noFill/>
          <a:ln>
            <a:noFill/>
          </a:ln>
        </p:spPr>
        <p:txBody>
          <a:bodyPr anchorCtr="0" anchor="t" bIns="0" lIns="0" spcFirstLastPara="1" rIns="0" wrap="square" tIns="12700">
            <a:noAutofit/>
          </a:bodyPr>
          <a:lstStyle/>
          <a:p>
            <a:pPr indent="0" lvl="0" marL="12700" rtl="0" algn="ctr">
              <a:lnSpc>
                <a:spcPct val="100000"/>
              </a:lnSpc>
              <a:spcBef>
                <a:spcPts val="0"/>
              </a:spcBef>
              <a:spcAft>
                <a:spcPts val="0"/>
              </a:spcAft>
              <a:buNone/>
            </a:pPr>
            <a:r>
              <a:rPr lang="en" sz="3100">
                <a:solidFill>
                  <a:srgbClr val="FF9900"/>
                </a:solidFill>
                <a:latin typeface="Roboto"/>
                <a:ea typeface="Roboto"/>
                <a:cs typeface="Roboto"/>
                <a:sym typeface="Roboto"/>
              </a:rPr>
              <a:t>Consult a Pelvic Health Physical Therapist</a:t>
            </a:r>
            <a:endParaRPr sz="3100">
              <a:solidFill>
                <a:srgbClr val="FF9900"/>
              </a:solidFill>
              <a:latin typeface="Roboto"/>
              <a:ea typeface="Roboto"/>
              <a:cs typeface="Roboto"/>
              <a:sym typeface="Roboto"/>
            </a:endParaRPr>
          </a:p>
        </p:txBody>
      </p:sp>
      <p:pic>
        <p:nvPicPr>
          <p:cNvPr id="557" name="Google Shape;557;p53"/>
          <p:cNvPicPr preferRelativeResize="0"/>
          <p:nvPr/>
        </p:nvPicPr>
        <p:blipFill>
          <a:blip r:embed="rId3">
            <a:alphaModFix/>
          </a:blip>
          <a:stretch>
            <a:fillRect/>
          </a:stretch>
        </p:blipFill>
        <p:spPr>
          <a:xfrm>
            <a:off x="3335038" y="4477847"/>
            <a:ext cx="1102725" cy="1102725"/>
          </a:xfrm>
          <a:prstGeom prst="rect">
            <a:avLst/>
          </a:prstGeom>
          <a:noFill/>
          <a:ln>
            <a:noFill/>
          </a:ln>
        </p:spPr>
      </p:pic>
      <p:pic>
        <p:nvPicPr>
          <p:cNvPr id="558" name="Google Shape;558;p53"/>
          <p:cNvPicPr preferRelativeResize="0"/>
          <p:nvPr/>
        </p:nvPicPr>
        <p:blipFill>
          <a:blip r:embed="rId4">
            <a:alphaModFix/>
          </a:blip>
          <a:stretch>
            <a:fillRect/>
          </a:stretch>
        </p:blipFill>
        <p:spPr>
          <a:xfrm>
            <a:off x="225" y="5713675"/>
            <a:ext cx="7772373" cy="3504001"/>
          </a:xfrm>
          <a:prstGeom prst="rect">
            <a:avLst/>
          </a:prstGeom>
          <a:noFill/>
          <a:ln>
            <a:noFill/>
          </a:ln>
        </p:spPr>
      </p:pic>
      <p:pic>
        <p:nvPicPr>
          <p:cNvPr id="559" name="Google Shape;559;p53"/>
          <p:cNvPicPr preferRelativeResize="0"/>
          <p:nvPr/>
        </p:nvPicPr>
        <p:blipFill>
          <a:blip r:embed="rId3">
            <a:alphaModFix/>
          </a:blip>
          <a:stretch>
            <a:fillRect/>
          </a:stretch>
        </p:blipFill>
        <p:spPr>
          <a:xfrm>
            <a:off x="175050" y="9521028"/>
            <a:ext cx="434550" cy="434550"/>
          </a:xfrm>
          <a:prstGeom prst="rect">
            <a:avLst/>
          </a:prstGeom>
          <a:noFill/>
          <a:ln>
            <a:noFill/>
          </a:ln>
        </p:spPr>
      </p:pic>
      <p:sp>
        <p:nvSpPr>
          <p:cNvPr id="560" name="Google Shape;560;p53"/>
          <p:cNvSpPr txBox="1"/>
          <p:nvPr/>
        </p:nvSpPr>
        <p:spPr>
          <a:xfrm>
            <a:off x="609600" y="9634925"/>
            <a:ext cx="4419600" cy="554100"/>
          </a:xfrm>
          <a:prstGeom prst="rect">
            <a:avLst/>
          </a:prstGeom>
          <a:noFill/>
          <a:ln>
            <a:noFill/>
          </a:ln>
        </p:spPr>
        <p:txBody>
          <a:bodyPr anchorCtr="0" anchor="t" bIns="91425" lIns="91425" spcFirstLastPara="1" rIns="91425" wrap="square" tIns="91425">
            <a:spAutoFit/>
          </a:bodyPr>
          <a:lstStyle/>
          <a:p>
            <a:pPr indent="0" lvl="0" marL="12700" rtl="0" algn="l">
              <a:spcBef>
                <a:spcPts val="0"/>
              </a:spcBef>
              <a:spcAft>
                <a:spcPts val="0"/>
              </a:spcAft>
              <a:buClr>
                <a:schemeClr val="dk1"/>
              </a:buClr>
              <a:buSzPts val="1100"/>
              <a:buFont typeface="Arial"/>
              <a:buNone/>
            </a:pPr>
            <a:r>
              <a:rPr lang="en" sz="1000">
                <a:solidFill>
                  <a:schemeClr val="hlink"/>
                </a:solidFill>
                <a:latin typeface="Roboto"/>
                <a:ea typeface="Roboto"/>
                <a:cs typeface="Roboto"/>
                <a:sym typeface="Roboto"/>
              </a:rPr>
              <a:t>©  Body Harmony Physical Therapy, PLLC (2021) - All Rights Reserved</a:t>
            </a:r>
            <a:endParaRPr sz="1000">
              <a:solidFill>
                <a:schemeClr val="dk1"/>
              </a:solidFill>
              <a:latin typeface="Roboto"/>
              <a:ea typeface="Roboto"/>
              <a:cs typeface="Roboto"/>
              <a:sym typeface="Roboto"/>
            </a:endParaRPr>
          </a:p>
          <a:p>
            <a:pPr indent="0" lvl="0" marL="0" rtl="0" algn="l">
              <a:spcBef>
                <a:spcPts val="0"/>
              </a:spcBef>
              <a:spcAft>
                <a:spcPts val="0"/>
              </a:spcAft>
              <a:buNone/>
            </a:pPr>
            <a:r>
              <a:t/>
            </a:r>
            <a:endParaRPr>
              <a:latin typeface="Roboto"/>
              <a:ea typeface="Roboto"/>
              <a:cs typeface="Roboto"/>
              <a:sym typeface="Roboto"/>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4" name="Shape 564"/>
        <p:cNvGrpSpPr/>
        <p:nvPr/>
      </p:nvGrpSpPr>
      <p:grpSpPr>
        <a:xfrm>
          <a:off x="0" y="0"/>
          <a:ext cx="0" cy="0"/>
          <a:chOff x="0" y="0"/>
          <a:chExt cx="0" cy="0"/>
        </a:xfrm>
      </p:grpSpPr>
      <p:sp>
        <p:nvSpPr>
          <p:cNvPr id="565" name="Google Shape;565;p54"/>
          <p:cNvSpPr txBox="1"/>
          <p:nvPr/>
        </p:nvSpPr>
        <p:spPr>
          <a:xfrm>
            <a:off x="7238997" y="9622225"/>
            <a:ext cx="153000" cy="147300"/>
          </a:xfrm>
          <a:prstGeom prst="rect">
            <a:avLst/>
          </a:prstGeom>
          <a:noFill/>
          <a:ln>
            <a:noFill/>
          </a:ln>
        </p:spPr>
        <p:txBody>
          <a:bodyPr anchorCtr="0" anchor="t" bIns="0" lIns="0" spcFirstLastPara="1" rIns="0" wrap="square" tIns="12700">
            <a:noAutofit/>
          </a:bodyPr>
          <a:lstStyle/>
          <a:p>
            <a:pPr indent="0" lvl="0" marL="12700" marR="0" rtl="0" algn="l">
              <a:lnSpc>
                <a:spcPct val="100000"/>
              </a:lnSpc>
              <a:spcBef>
                <a:spcPts val="0"/>
              </a:spcBef>
              <a:spcAft>
                <a:spcPts val="0"/>
              </a:spcAft>
              <a:buNone/>
            </a:pPr>
            <a:r>
              <a:rPr lang="en" sz="800">
                <a:solidFill>
                  <a:schemeClr val="dk1"/>
                </a:solidFill>
                <a:latin typeface="Avenir"/>
                <a:ea typeface="Avenir"/>
                <a:cs typeface="Avenir"/>
                <a:sym typeface="Avenir"/>
              </a:rPr>
              <a:t>3</a:t>
            </a:r>
            <a:r>
              <a:rPr lang="en" sz="800">
                <a:solidFill>
                  <a:schemeClr val="dk1"/>
                </a:solidFill>
                <a:latin typeface="Avenir"/>
                <a:ea typeface="Avenir"/>
                <a:cs typeface="Avenir"/>
                <a:sym typeface="Avenir"/>
              </a:rPr>
              <a:t>6</a:t>
            </a:r>
            <a:endParaRPr sz="800">
              <a:solidFill>
                <a:schemeClr val="dk1"/>
              </a:solidFill>
              <a:latin typeface="Avenir"/>
              <a:ea typeface="Avenir"/>
              <a:cs typeface="Avenir"/>
              <a:sym typeface="Avenir"/>
            </a:endParaRPr>
          </a:p>
        </p:txBody>
      </p:sp>
      <p:sp>
        <p:nvSpPr>
          <p:cNvPr id="566" name="Google Shape;566;p54"/>
          <p:cNvSpPr txBox="1"/>
          <p:nvPr/>
        </p:nvSpPr>
        <p:spPr>
          <a:xfrm>
            <a:off x="609600" y="971525"/>
            <a:ext cx="3124200" cy="7559100"/>
          </a:xfrm>
          <a:prstGeom prst="rect">
            <a:avLst/>
          </a:prstGeom>
          <a:noFill/>
          <a:ln>
            <a:noFill/>
          </a:ln>
        </p:spPr>
        <p:txBody>
          <a:bodyPr anchorCtr="0" anchor="t" bIns="0" lIns="0" spcFirstLastPara="1" rIns="0" wrap="square" tIns="12700">
            <a:noAutofit/>
          </a:bodyPr>
          <a:lstStyle/>
          <a:p>
            <a:pPr indent="0" lvl="0" marL="0" rtl="0" algn="l">
              <a:lnSpc>
                <a:spcPct val="115000"/>
              </a:lnSpc>
              <a:spcBef>
                <a:spcPts val="0"/>
              </a:spcBef>
              <a:spcAft>
                <a:spcPts val="0"/>
              </a:spcAft>
              <a:buClr>
                <a:schemeClr val="dk1"/>
              </a:buClr>
              <a:buFont typeface="Arial"/>
              <a:buNone/>
            </a:pPr>
            <a:r>
              <a:rPr b="1" lang="en" sz="1200">
                <a:solidFill>
                  <a:schemeClr val="hlink"/>
                </a:solidFill>
                <a:latin typeface="Montserrat"/>
                <a:ea typeface="Montserrat"/>
                <a:cs typeface="Montserrat"/>
                <a:sym typeface="Montserrat"/>
              </a:rPr>
              <a:t>Books</a:t>
            </a:r>
            <a:endParaRPr b="1" sz="1200">
              <a:solidFill>
                <a:schemeClr val="hlink"/>
              </a:solidFill>
              <a:latin typeface="Montserrat"/>
              <a:ea typeface="Montserrat"/>
              <a:cs typeface="Montserrat"/>
              <a:sym typeface="Montserrat"/>
            </a:endParaRPr>
          </a:p>
          <a:p>
            <a:pPr indent="-307975" lvl="0" marL="457200" marR="5080" rtl="0" algn="l">
              <a:lnSpc>
                <a:spcPct val="115000"/>
              </a:lnSpc>
              <a:spcBef>
                <a:spcPts val="0"/>
              </a:spcBef>
              <a:spcAft>
                <a:spcPts val="0"/>
              </a:spcAft>
              <a:buSzPts val="1250"/>
              <a:buFont typeface="Montserrat"/>
              <a:buChar char="●"/>
            </a:pPr>
            <a:r>
              <a:rPr lang="en" sz="1250">
                <a:highlight>
                  <a:srgbClr val="FFFFFF"/>
                </a:highlight>
                <a:latin typeface="Montserrat"/>
                <a:ea typeface="Montserrat"/>
                <a:cs typeface="Montserrat"/>
                <a:sym typeface="Montserrat"/>
              </a:rPr>
              <a:t>“Healing Painful Sex” by Deborah Coady and Nancy Fish</a:t>
            </a:r>
            <a:endParaRPr sz="1250">
              <a:latin typeface="Montserrat"/>
              <a:ea typeface="Montserrat"/>
              <a:cs typeface="Montserrat"/>
              <a:sym typeface="Montserrat"/>
            </a:endParaRPr>
          </a:p>
          <a:p>
            <a:pPr indent="-307975" lvl="0" marL="457200" marR="5080" rtl="0" algn="l">
              <a:lnSpc>
                <a:spcPct val="115000"/>
              </a:lnSpc>
              <a:spcBef>
                <a:spcPts val="0"/>
              </a:spcBef>
              <a:spcAft>
                <a:spcPts val="0"/>
              </a:spcAft>
              <a:buSzPts val="1250"/>
              <a:buFont typeface="Montserrat"/>
              <a:buChar char="●"/>
            </a:pPr>
            <a:r>
              <a:rPr lang="en" sz="1250">
                <a:latin typeface="Montserrat"/>
                <a:ea typeface="Montserrat"/>
                <a:cs typeface="Montserrat"/>
                <a:sym typeface="Montserrat"/>
              </a:rPr>
              <a:t>“Pelvic Pain Explained” by </a:t>
            </a:r>
            <a:r>
              <a:rPr lang="en" sz="1250">
                <a:highlight>
                  <a:srgbClr val="FFFFFF"/>
                </a:highlight>
                <a:latin typeface="Montserrat"/>
                <a:ea typeface="Montserrat"/>
                <a:cs typeface="Montserrat"/>
                <a:sym typeface="Montserrat"/>
              </a:rPr>
              <a:t>Elizabeth H. Akincilar, Elizabeth H. Rummer, and Stephanie A. Prendergast</a:t>
            </a:r>
            <a:endParaRPr sz="1250">
              <a:latin typeface="Montserrat"/>
              <a:ea typeface="Montserrat"/>
              <a:cs typeface="Montserrat"/>
              <a:sym typeface="Montserrat"/>
            </a:endParaRPr>
          </a:p>
          <a:p>
            <a:pPr indent="-307975" lvl="0" marL="457200" marR="5080" rtl="0" algn="l">
              <a:lnSpc>
                <a:spcPct val="115000"/>
              </a:lnSpc>
              <a:spcBef>
                <a:spcPts val="0"/>
              </a:spcBef>
              <a:spcAft>
                <a:spcPts val="0"/>
              </a:spcAft>
              <a:buSzPts val="1250"/>
              <a:buFont typeface="Montserrat"/>
              <a:buChar char="●"/>
            </a:pPr>
            <a:r>
              <a:rPr lang="en" sz="1250">
                <a:latin typeface="Montserrat"/>
                <a:ea typeface="Montserrat"/>
                <a:cs typeface="Montserrat"/>
                <a:sym typeface="Montserrat"/>
              </a:rPr>
              <a:t>“Healing Pelvic Pain” by Amy Stein</a:t>
            </a:r>
            <a:endParaRPr sz="1250">
              <a:latin typeface="Montserrat"/>
              <a:ea typeface="Montserrat"/>
              <a:cs typeface="Montserrat"/>
              <a:sym typeface="Montserrat"/>
            </a:endParaRPr>
          </a:p>
          <a:p>
            <a:pPr indent="-307975" lvl="0" marL="457200" marR="5080" rtl="0" algn="l">
              <a:lnSpc>
                <a:spcPct val="115000"/>
              </a:lnSpc>
              <a:spcBef>
                <a:spcPts val="0"/>
              </a:spcBef>
              <a:spcAft>
                <a:spcPts val="0"/>
              </a:spcAft>
              <a:buSzPts val="1250"/>
              <a:buFont typeface="Montserrat"/>
              <a:buChar char="●"/>
            </a:pPr>
            <a:r>
              <a:rPr lang="en" sz="1250">
                <a:latin typeface="Montserrat"/>
                <a:ea typeface="Montserrat"/>
                <a:cs typeface="Montserrat"/>
                <a:sym typeface="Montserrat"/>
              </a:rPr>
              <a:t>“</a:t>
            </a:r>
            <a:r>
              <a:rPr lang="en" sz="1250">
                <a:latin typeface="Montserrat"/>
                <a:ea typeface="Montserrat"/>
                <a:cs typeface="Montserrat"/>
                <a:sym typeface="Montserrat"/>
              </a:rPr>
              <a:t>Explain Pain” by </a:t>
            </a:r>
            <a:r>
              <a:rPr lang="en" sz="1250">
                <a:highlight>
                  <a:srgbClr val="FFFFFF"/>
                </a:highlight>
                <a:latin typeface="Montserrat"/>
                <a:ea typeface="Montserrat"/>
                <a:cs typeface="Montserrat"/>
                <a:sym typeface="Montserrat"/>
              </a:rPr>
              <a:t>David S. Butler and G. Lorimer Moseley</a:t>
            </a:r>
            <a:endParaRPr sz="1250">
              <a:latin typeface="Montserrat"/>
              <a:ea typeface="Montserrat"/>
              <a:cs typeface="Montserrat"/>
              <a:sym typeface="Montserrat"/>
            </a:endParaRPr>
          </a:p>
          <a:p>
            <a:pPr indent="0" lvl="0" marL="0" marR="5080" rtl="0" algn="l">
              <a:lnSpc>
                <a:spcPct val="115000"/>
              </a:lnSpc>
              <a:spcBef>
                <a:spcPts val="0"/>
              </a:spcBef>
              <a:spcAft>
                <a:spcPts val="0"/>
              </a:spcAft>
              <a:buClr>
                <a:schemeClr val="dk1"/>
              </a:buClr>
              <a:buFont typeface="Arial"/>
              <a:buNone/>
            </a:pPr>
            <a:r>
              <a:t/>
            </a:r>
            <a:endParaRPr sz="1200">
              <a:solidFill>
                <a:schemeClr val="hlink"/>
              </a:solidFill>
              <a:latin typeface="Montserrat"/>
              <a:ea typeface="Montserrat"/>
              <a:cs typeface="Montserrat"/>
              <a:sym typeface="Montserrat"/>
            </a:endParaRPr>
          </a:p>
          <a:p>
            <a:pPr indent="0" lvl="0" marL="0" rtl="0" algn="l">
              <a:lnSpc>
                <a:spcPct val="115000"/>
              </a:lnSpc>
              <a:spcBef>
                <a:spcPts val="0"/>
              </a:spcBef>
              <a:spcAft>
                <a:spcPts val="0"/>
              </a:spcAft>
              <a:buClr>
                <a:schemeClr val="dk1"/>
              </a:buClr>
              <a:buFont typeface="Arial"/>
              <a:buNone/>
            </a:pPr>
            <a:r>
              <a:rPr b="1" lang="en" sz="1200">
                <a:solidFill>
                  <a:schemeClr val="hlink"/>
                </a:solidFill>
                <a:latin typeface="Montserrat"/>
                <a:ea typeface="Montserrat"/>
                <a:cs typeface="Montserrat"/>
                <a:sym typeface="Montserrat"/>
              </a:rPr>
              <a:t>Podcasts</a:t>
            </a:r>
            <a:endParaRPr b="1" sz="1200">
              <a:solidFill>
                <a:schemeClr val="hlink"/>
              </a:solidFill>
              <a:latin typeface="Montserrat"/>
              <a:ea typeface="Montserrat"/>
              <a:cs typeface="Montserrat"/>
              <a:sym typeface="Montserrat"/>
            </a:endParaRPr>
          </a:p>
          <a:p>
            <a:pPr indent="-307975" lvl="0" marL="457200" marR="5080" rtl="0" algn="l">
              <a:lnSpc>
                <a:spcPct val="115000"/>
              </a:lnSpc>
              <a:spcBef>
                <a:spcPts val="0"/>
              </a:spcBef>
              <a:spcAft>
                <a:spcPts val="0"/>
              </a:spcAft>
              <a:buClr>
                <a:schemeClr val="hlink"/>
              </a:buClr>
              <a:buSzPts val="1250"/>
              <a:buFont typeface="Montserrat"/>
              <a:buChar char="●"/>
            </a:pPr>
            <a:r>
              <a:rPr lang="en" sz="1250">
                <a:solidFill>
                  <a:schemeClr val="hlink"/>
                </a:solidFill>
                <a:latin typeface="Montserrat"/>
                <a:ea typeface="Montserrat"/>
                <a:cs typeface="Montserrat"/>
                <a:sym typeface="Montserrat"/>
              </a:rPr>
              <a:t>The Women’s Pelvic Health Podcast</a:t>
            </a:r>
            <a:endParaRPr sz="1250">
              <a:solidFill>
                <a:schemeClr val="hlink"/>
              </a:solidFill>
              <a:latin typeface="Montserrat"/>
              <a:ea typeface="Montserrat"/>
              <a:cs typeface="Montserrat"/>
              <a:sym typeface="Montserrat"/>
            </a:endParaRPr>
          </a:p>
          <a:p>
            <a:pPr indent="-307975" lvl="0" marL="457200" marR="5080" rtl="0" algn="l">
              <a:lnSpc>
                <a:spcPct val="115000"/>
              </a:lnSpc>
              <a:spcBef>
                <a:spcPts val="0"/>
              </a:spcBef>
              <a:spcAft>
                <a:spcPts val="0"/>
              </a:spcAft>
              <a:buClr>
                <a:srgbClr val="222222"/>
              </a:buClr>
              <a:buSzPts val="1250"/>
              <a:buFont typeface="Montserrat"/>
              <a:buChar char="●"/>
            </a:pPr>
            <a:r>
              <a:rPr lang="en" sz="1250">
                <a:solidFill>
                  <a:srgbClr val="222222"/>
                </a:solidFill>
                <a:highlight>
                  <a:srgbClr val="FFFFFF"/>
                </a:highlight>
                <a:latin typeface="Montserrat"/>
                <a:ea typeface="Montserrat"/>
                <a:cs typeface="Montserrat"/>
                <a:sym typeface="Montserrat"/>
              </a:rPr>
              <a:t>The Pelvic Health Podcast</a:t>
            </a:r>
            <a:endParaRPr sz="1250">
              <a:solidFill>
                <a:srgbClr val="222222"/>
              </a:solidFill>
              <a:highlight>
                <a:srgbClr val="FFFFFF"/>
              </a:highlight>
              <a:latin typeface="Montserrat"/>
              <a:ea typeface="Montserrat"/>
              <a:cs typeface="Montserrat"/>
              <a:sym typeface="Montserrat"/>
            </a:endParaRPr>
          </a:p>
          <a:p>
            <a:pPr indent="-307975" lvl="0" marL="457200" rtl="0" algn="l">
              <a:lnSpc>
                <a:spcPct val="140000"/>
              </a:lnSpc>
              <a:spcBef>
                <a:spcPts val="0"/>
              </a:spcBef>
              <a:spcAft>
                <a:spcPts val="0"/>
              </a:spcAft>
              <a:buClr>
                <a:schemeClr val="hlink"/>
              </a:buClr>
              <a:buSzPts val="1250"/>
              <a:buFont typeface="Montserrat"/>
              <a:buChar char="●"/>
            </a:pPr>
            <a:r>
              <a:rPr lang="en" sz="1250">
                <a:solidFill>
                  <a:schemeClr val="hlink"/>
                </a:solidFill>
                <a:highlight>
                  <a:srgbClr val="FFFFFF"/>
                </a:highlight>
                <a:uFill>
                  <a:noFill/>
                </a:uFill>
                <a:latin typeface="Montserrat"/>
                <a:ea typeface="Montserrat"/>
                <a:cs typeface="Montserrat"/>
                <a:sym typeface="Montserrat"/>
                <a:hlinkClick r:id="rId3"/>
              </a:rPr>
              <a:t>PT Below The Waist</a:t>
            </a:r>
            <a:r>
              <a:rPr lang="en" sz="1250">
                <a:solidFill>
                  <a:schemeClr val="hlink"/>
                </a:solidFill>
                <a:highlight>
                  <a:srgbClr val="FFFFFF"/>
                </a:highlight>
                <a:latin typeface="Montserrat"/>
                <a:ea typeface="Montserrat"/>
                <a:cs typeface="Montserrat"/>
                <a:sym typeface="Montserrat"/>
              </a:rPr>
              <a:t> </a:t>
            </a:r>
            <a:endParaRPr sz="1250">
              <a:solidFill>
                <a:schemeClr val="hlink"/>
              </a:solidFill>
              <a:highlight>
                <a:srgbClr val="FFFFFF"/>
              </a:highlight>
              <a:latin typeface="Montserrat"/>
              <a:ea typeface="Montserrat"/>
              <a:cs typeface="Montserrat"/>
              <a:sym typeface="Montserrat"/>
            </a:endParaRPr>
          </a:p>
          <a:p>
            <a:pPr indent="-307975" lvl="0" marL="457200" rtl="0" algn="l">
              <a:lnSpc>
                <a:spcPct val="140000"/>
              </a:lnSpc>
              <a:spcBef>
                <a:spcPts val="0"/>
              </a:spcBef>
              <a:spcAft>
                <a:spcPts val="0"/>
              </a:spcAft>
              <a:buClr>
                <a:schemeClr val="hlink"/>
              </a:buClr>
              <a:buSzPts val="1250"/>
              <a:buFont typeface="Montserrat"/>
              <a:buChar char="●"/>
            </a:pPr>
            <a:r>
              <a:rPr lang="en" sz="1250">
                <a:solidFill>
                  <a:schemeClr val="hlink"/>
                </a:solidFill>
                <a:highlight>
                  <a:srgbClr val="FFFFFF"/>
                </a:highlight>
                <a:latin typeface="Montserrat"/>
                <a:ea typeface="Montserrat"/>
                <a:cs typeface="Montserrat"/>
                <a:sym typeface="Montserrat"/>
              </a:rPr>
              <a:t>To Birth and Beyond</a:t>
            </a:r>
            <a:endParaRPr sz="1250">
              <a:solidFill>
                <a:schemeClr val="hlink"/>
              </a:solidFill>
              <a:highlight>
                <a:srgbClr val="FFFFFF"/>
              </a:highlight>
              <a:latin typeface="Montserrat"/>
              <a:ea typeface="Montserrat"/>
              <a:cs typeface="Montserrat"/>
              <a:sym typeface="Montserrat"/>
            </a:endParaRPr>
          </a:p>
          <a:p>
            <a:pPr indent="-307975" lvl="0" marL="457200" rtl="0" algn="l">
              <a:lnSpc>
                <a:spcPct val="115000"/>
              </a:lnSpc>
              <a:spcBef>
                <a:spcPts val="0"/>
              </a:spcBef>
              <a:spcAft>
                <a:spcPts val="0"/>
              </a:spcAft>
              <a:buSzPts val="1250"/>
              <a:buFont typeface="Montserrat"/>
              <a:buChar char="●"/>
            </a:pPr>
            <a:r>
              <a:rPr lang="en" sz="1250">
                <a:solidFill>
                  <a:schemeClr val="hlink"/>
                </a:solidFill>
                <a:highlight>
                  <a:srgbClr val="FFFFFF"/>
                </a:highlight>
                <a:uFill>
                  <a:noFill/>
                </a:uFill>
                <a:latin typeface="Montserrat"/>
                <a:ea typeface="Montserrat"/>
                <a:cs typeface="Montserrat"/>
                <a:sym typeface="Montserrat"/>
                <a:hlinkClick r:id="rId4"/>
              </a:rPr>
              <a:t>Pelvic Pain Podcast|The Real Story About Chronic Pelvic Pain</a:t>
            </a:r>
            <a:endParaRPr sz="1200">
              <a:solidFill>
                <a:srgbClr val="222222"/>
              </a:solidFill>
              <a:highlight>
                <a:srgbClr val="FFFFFF"/>
              </a:highlight>
              <a:latin typeface="Roboto"/>
              <a:ea typeface="Roboto"/>
              <a:cs typeface="Roboto"/>
              <a:sym typeface="Roboto"/>
            </a:endParaRPr>
          </a:p>
          <a:p>
            <a:pPr indent="0" lvl="0" marL="12700" marR="5080" rtl="0" algn="l">
              <a:lnSpc>
                <a:spcPct val="115000"/>
              </a:lnSpc>
              <a:spcBef>
                <a:spcPts val="0"/>
              </a:spcBef>
              <a:spcAft>
                <a:spcPts val="0"/>
              </a:spcAft>
              <a:buClr>
                <a:schemeClr val="dk1"/>
              </a:buClr>
              <a:buFont typeface="Arial"/>
              <a:buNone/>
            </a:pPr>
            <a:r>
              <a:t/>
            </a:r>
            <a:endParaRPr sz="1200">
              <a:solidFill>
                <a:schemeClr val="hlink"/>
              </a:solidFill>
              <a:latin typeface="Montserrat"/>
              <a:ea typeface="Montserrat"/>
              <a:cs typeface="Montserrat"/>
              <a:sym typeface="Montserrat"/>
            </a:endParaRPr>
          </a:p>
          <a:p>
            <a:pPr indent="0" lvl="0" marL="0" rtl="0" algn="l">
              <a:lnSpc>
                <a:spcPct val="115000"/>
              </a:lnSpc>
              <a:spcBef>
                <a:spcPts val="0"/>
              </a:spcBef>
              <a:spcAft>
                <a:spcPts val="0"/>
              </a:spcAft>
              <a:buClr>
                <a:schemeClr val="dk1"/>
              </a:buClr>
              <a:buFont typeface="Arial"/>
              <a:buNone/>
            </a:pPr>
            <a:r>
              <a:rPr b="1" lang="en" sz="1200">
                <a:solidFill>
                  <a:schemeClr val="hlink"/>
                </a:solidFill>
                <a:latin typeface="Montserrat"/>
                <a:ea typeface="Montserrat"/>
                <a:cs typeface="Montserrat"/>
                <a:sym typeface="Montserrat"/>
              </a:rPr>
              <a:t>Tools</a:t>
            </a:r>
            <a:endParaRPr sz="1200">
              <a:solidFill>
                <a:schemeClr val="hlink"/>
              </a:solidFill>
              <a:latin typeface="Montserrat"/>
              <a:ea typeface="Montserrat"/>
              <a:cs typeface="Montserrat"/>
              <a:sym typeface="Montserrat"/>
            </a:endParaRPr>
          </a:p>
          <a:p>
            <a:pPr indent="-304800" lvl="0" marL="457200" marR="5080" rtl="0" algn="l">
              <a:lnSpc>
                <a:spcPct val="115000"/>
              </a:lnSpc>
              <a:spcBef>
                <a:spcPts val="0"/>
              </a:spcBef>
              <a:spcAft>
                <a:spcPts val="0"/>
              </a:spcAft>
              <a:buClr>
                <a:schemeClr val="hlink"/>
              </a:buClr>
              <a:buSzPts val="1200"/>
              <a:buFont typeface="Montserrat"/>
              <a:buChar char="●"/>
            </a:pPr>
            <a:r>
              <a:rPr lang="en" sz="1200">
                <a:solidFill>
                  <a:schemeClr val="hlink"/>
                </a:solidFill>
                <a:latin typeface="Montserrat"/>
                <a:ea typeface="Montserrat"/>
                <a:cs typeface="Montserrat"/>
                <a:sym typeface="Montserrat"/>
              </a:rPr>
              <a:t>The Ohnut- Sexual Buffer</a:t>
            </a:r>
            <a:endParaRPr sz="1200">
              <a:solidFill>
                <a:schemeClr val="hlink"/>
              </a:solidFill>
              <a:latin typeface="Montserrat"/>
              <a:ea typeface="Montserrat"/>
              <a:cs typeface="Montserrat"/>
              <a:sym typeface="Montserrat"/>
            </a:endParaRPr>
          </a:p>
          <a:p>
            <a:pPr indent="0" lvl="0" marL="0" rtl="0" algn="l">
              <a:lnSpc>
                <a:spcPct val="115000"/>
              </a:lnSpc>
              <a:spcBef>
                <a:spcPts val="0"/>
              </a:spcBef>
              <a:spcAft>
                <a:spcPts val="0"/>
              </a:spcAft>
              <a:buClr>
                <a:schemeClr val="dk1"/>
              </a:buClr>
              <a:buFont typeface="Arial"/>
              <a:buNone/>
            </a:pPr>
            <a:r>
              <a:t/>
            </a:r>
            <a:endParaRPr sz="1200">
              <a:solidFill>
                <a:schemeClr val="hlink"/>
              </a:solidFill>
              <a:latin typeface="Montserrat"/>
              <a:ea typeface="Montserrat"/>
              <a:cs typeface="Montserrat"/>
              <a:sym typeface="Montserrat"/>
            </a:endParaRPr>
          </a:p>
          <a:p>
            <a:pPr indent="0" lvl="0" marL="0" rtl="0" algn="l">
              <a:lnSpc>
                <a:spcPct val="115000"/>
              </a:lnSpc>
              <a:spcBef>
                <a:spcPts val="0"/>
              </a:spcBef>
              <a:spcAft>
                <a:spcPts val="0"/>
              </a:spcAft>
              <a:buClr>
                <a:schemeClr val="dk1"/>
              </a:buClr>
              <a:buFont typeface="Arial"/>
              <a:buNone/>
            </a:pPr>
            <a:r>
              <a:rPr b="1" lang="en" sz="1200">
                <a:solidFill>
                  <a:schemeClr val="hlink"/>
                </a:solidFill>
                <a:latin typeface="Montserrat"/>
                <a:ea typeface="Montserrat"/>
                <a:cs typeface="Montserrat"/>
                <a:sym typeface="Montserrat"/>
              </a:rPr>
              <a:t>Dilators</a:t>
            </a:r>
            <a:endParaRPr b="1" sz="1200">
              <a:solidFill>
                <a:schemeClr val="hlink"/>
              </a:solidFill>
              <a:latin typeface="Montserrat"/>
              <a:ea typeface="Montserrat"/>
              <a:cs typeface="Montserrat"/>
              <a:sym typeface="Montserrat"/>
            </a:endParaRPr>
          </a:p>
          <a:p>
            <a:pPr indent="-304800" lvl="0" marL="457200" rtl="0" algn="l">
              <a:lnSpc>
                <a:spcPct val="115000"/>
              </a:lnSpc>
              <a:spcBef>
                <a:spcPts val="0"/>
              </a:spcBef>
              <a:spcAft>
                <a:spcPts val="0"/>
              </a:spcAft>
              <a:buClr>
                <a:schemeClr val="hlink"/>
              </a:buClr>
              <a:buSzPts val="1200"/>
              <a:buFont typeface="Montserrat"/>
              <a:buChar char="●"/>
            </a:pPr>
            <a:r>
              <a:rPr lang="en" sz="1200">
                <a:solidFill>
                  <a:schemeClr val="hlink"/>
                </a:solidFill>
                <a:latin typeface="Montserrat"/>
                <a:ea typeface="Montserrat"/>
                <a:cs typeface="Montserrat"/>
                <a:sym typeface="Montserrat"/>
              </a:rPr>
              <a:t>Soul Source</a:t>
            </a:r>
            <a:endParaRPr sz="1200">
              <a:solidFill>
                <a:schemeClr val="hlink"/>
              </a:solidFill>
              <a:latin typeface="Montserrat"/>
              <a:ea typeface="Montserrat"/>
              <a:cs typeface="Montserrat"/>
              <a:sym typeface="Montserrat"/>
            </a:endParaRPr>
          </a:p>
          <a:p>
            <a:pPr indent="-304800" lvl="0" marL="457200" rtl="0" algn="l">
              <a:lnSpc>
                <a:spcPct val="115000"/>
              </a:lnSpc>
              <a:spcBef>
                <a:spcPts val="0"/>
              </a:spcBef>
              <a:spcAft>
                <a:spcPts val="0"/>
              </a:spcAft>
              <a:buClr>
                <a:schemeClr val="hlink"/>
              </a:buClr>
              <a:buSzPts val="1200"/>
              <a:buFont typeface="Montserrat"/>
              <a:buChar char="●"/>
            </a:pPr>
            <a:r>
              <a:rPr lang="en" sz="1200">
                <a:solidFill>
                  <a:schemeClr val="hlink"/>
                </a:solidFill>
                <a:latin typeface="Montserrat"/>
                <a:ea typeface="Montserrat"/>
                <a:cs typeface="Montserrat"/>
                <a:sym typeface="Montserrat"/>
              </a:rPr>
              <a:t>Intimate rose </a:t>
            </a:r>
            <a:endParaRPr sz="1200">
              <a:solidFill>
                <a:schemeClr val="hlink"/>
              </a:solidFill>
              <a:latin typeface="Montserrat"/>
              <a:ea typeface="Montserrat"/>
              <a:cs typeface="Montserrat"/>
              <a:sym typeface="Montserrat"/>
            </a:endParaRPr>
          </a:p>
          <a:p>
            <a:pPr indent="0" lvl="0" marL="457200" rtl="0" algn="l">
              <a:lnSpc>
                <a:spcPct val="100000"/>
              </a:lnSpc>
              <a:spcBef>
                <a:spcPts val="0"/>
              </a:spcBef>
              <a:spcAft>
                <a:spcPts val="0"/>
              </a:spcAft>
              <a:buNone/>
            </a:pPr>
            <a:r>
              <a:t/>
            </a:r>
            <a:endParaRPr sz="1200">
              <a:solidFill>
                <a:schemeClr val="hlink"/>
              </a:solidFill>
              <a:latin typeface="Montserrat"/>
              <a:ea typeface="Montserrat"/>
              <a:cs typeface="Montserrat"/>
              <a:sym typeface="Montserrat"/>
            </a:endParaRPr>
          </a:p>
          <a:p>
            <a:pPr indent="0" lvl="0" marL="0" rtl="0" algn="l">
              <a:lnSpc>
                <a:spcPct val="115000"/>
              </a:lnSpc>
              <a:spcBef>
                <a:spcPts val="0"/>
              </a:spcBef>
              <a:spcAft>
                <a:spcPts val="0"/>
              </a:spcAft>
              <a:buClr>
                <a:schemeClr val="dk1"/>
              </a:buClr>
              <a:buFont typeface="Arial"/>
              <a:buNone/>
            </a:pPr>
            <a:r>
              <a:rPr lang="en" sz="1000">
                <a:solidFill>
                  <a:schemeClr val="hlink"/>
                </a:solidFill>
                <a:latin typeface="Montserrat"/>
                <a:ea typeface="Montserrat"/>
                <a:cs typeface="Montserrat"/>
                <a:sym typeface="Montserrat"/>
              </a:rPr>
              <a:t>**seek the guidance of a pelvic PT to use dilators safely and effectively** </a:t>
            </a:r>
            <a:endParaRPr sz="1000">
              <a:solidFill>
                <a:schemeClr val="hlink"/>
              </a:solidFill>
              <a:latin typeface="Montserrat"/>
              <a:ea typeface="Montserrat"/>
              <a:cs typeface="Montserrat"/>
              <a:sym typeface="Montserrat"/>
            </a:endParaRPr>
          </a:p>
          <a:p>
            <a:pPr indent="0" lvl="0" marL="0" rtl="0" algn="l">
              <a:lnSpc>
                <a:spcPct val="115000"/>
              </a:lnSpc>
              <a:spcBef>
                <a:spcPts val="0"/>
              </a:spcBef>
              <a:spcAft>
                <a:spcPts val="0"/>
              </a:spcAft>
              <a:buClr>
                <a:schemeClr val="dk1"/>
              </a:buClr>
              <a:buFont typeface="Arial"/>
              <a:buNone/>
            </a:pPr>
            <a:r>
              <a:t/>
            </a:r>
            <a:endParaRPr sz="1200">
              <a:solidFill>
                <a:schemeClr val="hlink"/>
              </a:solidFill>
              <a:latin typeface="Montserrat"/>
              <a:ea typeface="Montserrat"/>
              <a:cs typeface="Montserrat"/>
              <a:sym typeface="Montserrat"/>
            </a:endParaRPr>
          </a:p>
          <a:p>
            <a:pPr indent="0" lvl="0" marL="0" rtl="0" algn="l">
              <a:lnSpc>
                <a:spcPct val="115000"/>
              </a:lnSpc>
              <a:spcBef>
                <a:spcPts val="0"/>
              </a:spcBef>
              <a:spcAft>
                <a:spcPts val="0"/>
              </a:spcAft>
              <a:buClr>
                <a:schemeClr val="dk1"/>
              </a:buClr>
              <a:buFont typeface="Arial"/>
              <a:buNone/>
            </a:pPr>
            <a:r>
              <a:rPr b="1" lang="en" sz="1200">
                <a:solidFill>
                  <a:schemeClr val="hlink"/>
                </a:solidFill>
                <a:latin typeface="Montserrat"/>
                <a:ea typeface="Montserrat"/>
                <a:cs typeface="Montserrat"/>
                <a:sym typeface="Montserrat"/>
              </a:rPr>
              <a:t>Lubricants</a:t>
            </a:r>
            <a:endParaRPr b="1" sz="1200">
              <a:solidFill>
                <a:schemeClr val="hlink"/>
              </a:solidFill>
              <a:latin typeface="Montserrat"/>
              <a:ea typeface="Montserrat"/>
              <a:cs typeface="Montserrat"/>
              <a:sym typeface="Montserrat"/>
            </a:endParaRPr>
          </a:p>
          <a:p>
            <a:pPr indent="-304800" lvl="0" marL="457200" rtl="0" algn="l">
              <a:lnSpc>
                <a:spcPct val="115000"/>
              </a:lnSpc>
              <a:spcBef>
                <a:spcPts val="0"/>
              </a:spcBef>
              <a:spcAft>
                <a:spcPts val="0"/>
              </a:spcAft>
              <a:buClr>
                <a:schemeClr val="hlink"/>
              </a:buClr>
              <a:buSzPts val="1200"/>
              <a:buFont typeface="Montserrat"/>
              <a:buChar char="●"/>
            </a:pPr>
            <a:r>
              <a:rPr lang="en" sz="1200">
                <a:solidFill>
                  <a:schemeClr val="hlink"/>
                </a:solidFill>
                <a:latin typeface="Montserrat"/>
                <a:ea typeface="Montserrat"/>
                <a:cs typeface="Montserrat"/>
                <a:sym typeface="Montserrat"/>
              </a:rPr>
              <a:t>Intimate rose Vaginal Balm</a:t>
            </a:r>
            <a:endParaRPr sz="1200">
              <a:solidFill>
                <a:schemeClr val="hlink"/>
              </a:solidFill>
              <a:latin typeface="Montserrat"/>
              <a:ea typeface="Montserrat"/>
              <a:cs typeface="Montserrat"/>
              <a:sym typeface="Montserrat"/>
            </a:endParaRPr>
          </a:p>
          <a:p>
            <a:pPr indent="-304800" lvl="0" marL="457200" rtl="0" algn="l">
              <a:lnSpc>
                <a:spcPct val="115000"/>
              </a:lnSpc>
              <a:spcBef>
                <a:spcPts val="0"/>
              </a:spcBef>
              <a:spcAft>
                <a:spcPts val="0"/>
              </a:spcAft>
              <a:buClr>
                <a:schemeClr val="hlink"/>
              </a:buClr>
              <a:buSzPts val="1200"/>
              <a:buFont typeface="Montserrat"/>
              <a:buChar char="●"/>
            </a:pPr>
            <a:r>
              <a:rPr lang="en" sz="1200">
                <a:solidFill>
                  <a:schemeClr val="hlink"/>
                </a:solidFill>
                <a:latin typeface="Montserrat"/>
                <a:ea typeface="Montserrat"/>
                <a:cs typeface="Montserrat"/>
                <a:sym typeface="Montserrat"/>
              </a:rPr>
              <a:t>Slippery Stuff</a:t>
            </a:r>
            <a:endParaRPr sz="1200">
              <a:solidFill>
                <a:schemeClr val="hlink"/>
              </a:solidFill>
              <a:latin typeface="Montserrat"/>
              <a:ea typeface="Montserrat"/>
              <a:cs typeface="Montserrat"/>
              <a:sym typeface="Montserrat"/>
            </a:endParaRPr>
          </a:p>
          <a:p>
            <a:pPr indent="-304800" lvl="0" marL="457200" rtl="0" algn="l">
              <a:lnSpc>
                <a:spcPct val="115000"/>
              </a:lnSpc>
              <a:spcBef>
                <a:spcPts val="0"/>
              </a:spcBef>
              <a:spcAft>
                <a:spcPts val="0"/>
              </a:spcAft>
              <a:buClr>
                <a:schemeClr val="hlink"/>
              </a:buClr>
              <a:buSzPts val="1200"/>
              <a:buFont typeface="Montserrat"/>
              <a:buChar char="●"/>
            </a:pPr>
            <a:r>
              <a:rPr lang="en" sz="1200">
                <a:solidFill>
                  <a:schemeClr val="hlink"/>
                </a:solidFill>
                <a:latin typeface="Montserrat"/>
                <a:ea typeface="Montserrat"/>
                <a:cs typeface="Montserrat"/>
                <a:sym typeface="Montserrat"/>
              </a:rPr>
              <a:t>Desert Harvest</a:t>
            </a:r>
            <a:endParaRPr sz="1200">
              <a:solidFill>
                <a:schemeClr val="hlink"/>
              </a:solidFill>
              <a:latin typeface="Montserrat"/>
              <a:ea typeface="Montserrat"/>
              <a:cs typeface="Montserrat"/>
              <a:sym typeface="Montserrat"/>
            </a:endParaRPr>
          </a:p>
          <a:p>
            <a:pPr indent="0" lvl="0" marL="457200" rtl="0" algn="l">
              <a:lnSpc>
                <a:spcPct val="115000"/>
              </a:lnSpc>
              <a:spcBef>
                <a:spcPts val="0"/>
              </a:spcBef>
              <a:spcAft>
                <a:spcPts val="0"/>
              </a:spcAft>
              <a:buNone/>
            </a:pPr>
            <a:r>
              <a:t/>
            </a:r>
            <a:endParaRPr sz="1200">
              <a:solidFill>
                <a:schemeClr val="hlink"/>
              </a:solidFill>
              <a:latin typeface="Montserrat"/>
              <a:ea typeface="Montserrat"/>
              <a:cs typeface="Montserrat"/>
              <a:sym typeface="Montserrat"/>
            </a:endParaRPr>
          </a:p>
          <a:p>
            <a:pPr indent="0" lvl="0" marL="0" rtl="0" algn="l">
              <a:lnSpc>
                <a:spcPct val="115000"/>
              </a:lnSpc>
              <a:spcBef>
                <a:spcPts val="0"/>
              </a:spcBef>
              <a:spcAft>
                <a:spcPts val="0"/>
              </a:spcAft>
              <a:buClr>
                <a:schemeClr val="dk1"/>
              </a:buClr>
              <a:buFont typeface="Arial"/>
              <a:buNone/>
            </a:pPr>
            <a:r>
              <a:rPr b="1" lang="en" sz="1200">
                <a:solidFill>
                  <a:schemeClr val="hlink"/>
                </a:solidFill>
                <a:latin typeface="Montserrat"/>
                <a:ea typeface="Montserrat"/>
                <a:cs typeface="Montserrat"/>
                <a:sym typeface="Montserrat"/>
              </a:rPr>
              <a:t>Apps</a:t>
            </a:r>
            <a:endParaRPr b="1" sz="1200">
              <a:solidFill>
                <a:schemeClr val="hlink"/>
              </a:solidFill>
              <a:latin typeface="Montserrat"/>
              <a:ea typeface="Montserrat"/>
              <a:cs typeface="Montserrat"/>
              <a:sym typeface="Montserrat"/>
            </a:endParaRPr>
          </a:p>
          <a:p>
            <a:pPr indent="-304800" lvl="0" marL="457200" rtl="0" algn="l">
              <a:lnSpc>
                <a:spcPct val="115000"/>
              </a:lnSpc>
              <a:spcBef>
                <a:spcPts val="0"/>
              </a:spcBef>
              <a:spcAft>
                <a:spcPts val="0"/>
              </a:spcAft>
              <a:buClr>
                <a:schemeClr val="hlink"/>
              </a:buClr>
              <a:buSzPts val="1200"/>
              <a:buFont typeface="Montserrat"/>
              <a:buChar char="●"/>
            </a:pPr>
            <a:r>
              <a:rPr lang="en" sz="1200">
                <a:solidFill>
                  <a:schemeClr val="hlink"/>
                </a:solidFill>
                <a:latin typeface="Montserrat"/>
                <a:ea typeface="Montserrat"/>
                <a:cs typeface="Montserrat"/>
                <a:sym typeface="Montserrat"/>
              </a:rPr>
              <a:t>Calm</a:t>
            </a:r>
            <a:endParaRPr sz="1200">
              <a:solidFill>
                <a:schemeClr val="hlink"/>
              </a:solidFill>
              <a:latin typeface="Montserrat"/>
              <a:ea typeface="Montserrat"/>
              <a:cs typeface="Montserrat"/>
              <a:sym typeface="Montserrat"/>
            </a:endParaRPr>
          </a:p>
          <a:p>
            <a:pPr indent="-304800" lvl="0" marL="457200" rtl="0" algn="l">
              <a:lnSpc>
                <a:spcPct val="115000"/>
              </a:lnSpc>
              <a:spcBef>
                <a:spcPts val="0"/>
              </a:spcBef>
              <a:spcAft>
                <a:spcPts val="0"/>
              </a:spcAft>
              <a:buClr>
                <a:schemeClr val="hlink"/>
              </a:buClr>
              <a:buSzPts val="1200"/>
              <a:buFont typeface="Montserrat"/>
              <a:buChar char="●"/>
            </a:pPr>
            <a:r>
              <a:rPr lang="en" sz="1200">
                <a:solidFill>
                  <a:schemeClr val="hlink"/>
                </a:solidFill>
                <a:latin typeface="Montserrat"/>
                <a:ea typeface="Montserrat"/>
                <a:cs typeface="Montserrat"/>
                <a:sym typeface="Montserrat"/>
              </a:rPr>
              <a:t>Insight timer </a:t>
            </a:r>
            <a:endParaRPr sz="1200">
              <a:solidFill>
                <a:schemeClr val="hlink"/>
              </a:solidFill>
              <a:latin typeface="Montserrat"/>
              <a:ea typeface="Montserrat"/>
              <a:cs typeface="Montserrat"/>
              <a:sym typeface="Montserrat"/>
            </a:endParaRPr>
          </a:p>
          <a:p>
            <a:pPr indent="-304800" lvl="0" marL="457200" rtl="0" algn="l">
              <a:lnSpc>
                <a:spcPct val="115000"/>
              </a:lnSpc>
              <a:spcBef>
                <a:spcPts val="0"/>
              </a:spcBef>
              <a:spcAft>
                <a:spcPts val="0"/>
              </a:spcAft>
              <a:buClr>
                <a:schemeClr val="hlink"/>
              </a:buClr>
              <a:buSzPts val="1200"/>
              <a:buFont typeface="Montserrat"/>
              <a:buChar char="●"/>
            </a:pPr>
            <a:r>
              <a:rPr lang="en" sz="1200">
                <a:solidFill>
                  <a:schemeClr val="hlink"/>
                </a:solidFill>
                <a:latin typeface="Montserrat"/>
                <a:ea typeface="Montserrat"/>
                <a:cs typeface="Montserrat"/>
                <a:sym typeface="Montserrat"/>
              </a:rPr>
              <a:t>Headspace</a:t>
            </a:r>
            <a:endParaRPr sz="1200">
              <a:solidFill>
                <a:schemeClr val="hlink"/>
              </a:solidFill>
              <a:latin typeface="Montserrat"/>
              <a:ea typeface="Montserrat"/>
              <a:cs typeface="Montserrat"/>
              <a:sym typeface="Montserrat"/>
            </a:endParaRPr>
          </a:p>
          <a:p>
            <a:pPr indent="0" lvl="0" marL="0" rtl="0" algn="l">
              <a:lnSpc>
                <a:spcPct val="115000"/>
              </a:lnSpc>
              <a:spcBef>
                <a:spcPts val="0"/>
              </a:spcBef>
              <a:spcAft>
                <a:spcPts val="0"/>
              </a:spcAft>
              <a:buClr>
                <a:schemeClr val="dk1"/>
              </a:buClr>
              <a:buFont typeface="Arial"/>
              <a:buNone/>
            </a:pPr>
            <a:r>
              <a:t/>
            </a:r>
            <a:endParaRPr sz="1200">
              <a:solidFill>
                <a:schemeClr val="hlink"/>
              </a:solidFill>
              <a:latin typeface="Montserrat"/>
              <a:ea typeface="Montserrat"/>
              <a:cs typeface="Montserrat"/>
              <a:sym typeface="Montserrat"/>
            </a:endParaRPr>
          </a:p>
          <a:p>
            <a:pPr indent="0" lvl="0" marL="0" marR="107313" rtl="0" algn="l">
              <a:lnSpc>
                <a:spcPct val="115000"/>
              </a:lnSpc>
              <a:spcBef>
                <a:spcPts val="0"/>
              </a:spcBef>
              <a:spcAft>
                <a:spcPts val="0"/>
              </a:spcAft>
              <a:buClr>
                <a:schemeClr val="dk1"/>
              </a:buClr>
              <a:buFont typeface="Arial"/>
              <a:buNone/>
            </a:pPr>
            <a:r>
              <a:t/>
            </a:r>
            <a:endParaRPr sz="1200">
              <a:solidFill>
                <a:schemeClr val="hlink"/>
              </a:solidFill>
              <a:latin typeface="Montserrat"/>
              <a:ea typeface="Montserrat"/>
              <a:cs typeface="Montserrat"/>
              <a:sym typeface="Montserrat"/>
            </a:endParaRPr>
          </a:p>
          <a:p>
            <a:pPr indent="0" lvl="0" marL="0" marR="5080" rtl="0" algn="l">
              <a:lnSpc>
                <a:spcPct val="115000"/>
              </a:lnSpc>
              <a:spcBef>
                <a:spcPts val="0"/>
              </a:spcBef>
              <a:spcAft>
                <a:spcPts val="0"/>
              </a:spcAft>
              <a:buClr>
                <a:schemeClr val="dk1"/>
              </a:buClr>
              <a:buFont typeface="Arial"/>
              <a:buNone/>
            </a:pPr>
            <a:r>
              <a:t/>
            </a:r>
            <a:endParaRPr sz="1200">
              <a:solidFill>
                <a:schemeClr val="hlink"/>
              </a:solidFill>
              <a:latin typeface="Montserrat"/>
              <a:ea typeface="Montserrat"/>
              <a:cs typeface="Montserrat"/>
              <a:sym typeface="Montserrat"/>
            </a:endParaRPr>
          </a:p>
          <a:p>
            <a:pPr indent="0" lvl="0" marL="0" marR="7620" rtl="0" algn="l">
              <a:lnSpc>
                <a:spcPct val="145800"/>
              </a:lnSpc>
              <a:spcBef>
                <a:spcPts val="0"/>
              </a:spcBef>
              <a:spcAft>
                <a:spcPts val="0"/>
              </a:spcAft>
              <a:buNone/>
            </a:pPr>
            <a:r>
              <a:rPr lang="en" sz="1200">
                <a:solidFill>
                  <a:srgbClr val="232323"/>
                </a:solidFill>
                <a:latin typeface="Roboto"/>
                <a:ea typeface="Roboto"/>
                <a:cs typeface="Roboto"/>
                <a:sym typeface="Roboto"/>
              </a:rPr>
              <a:t> </a:t>
            </a:r>
            <a:endParaRPr sz="1200">
              <a:solidFill>
                <a:srgbClr val="232323"/>
              </a:solidFill>
              <a:latin typeface="Roboto"/>
              <a:ea typeface="Roboto"/>
              <a:cs typeface="Roboto"/>
              <a:sym typeface="Roboto"/>
            </a:endParaRPr>
          </a:p>
        </p:txBody>
      </p:sp>
      <p:sp>
        <p:nvSpPr>
          <p:cNvPr id="567" name="Google Shape;567;p54"/>
          <p:cNvSpPr txBox="1"/>
          <p:nvPr>
            <p:ph type="title"/>
          </p:nvPr>
        </p:nvSpPr>
        <p:spPr>
          <a:xfrm>
            <a:off x="390650" y="334775"/>
            <a:ext cx="6052800" cy="579600"/>
          </a:xfrm>
          <a:prstGeom prst="rect">
            <a:avLst/>
          </a:prstGeom>
          <a:noFill/>
          <a:ln>
            <a:noFill/>
          </a:ln>
        </p:spPr>
        <p:txBody>
          <a:bodyPr anchorCtr="0" anchor="t" bIns="0" lIns="0" spcFirstLastPara="1" rIns="0" wrap="square" tIns="12700">
            <a:noAutofit/>
          </a:bodyPr>
          <a:lstStyle/>
          <a:p>
            <a:pPr indent="0" lvl="0" marL="12700" rtl="0" algn="l">
              <a:lnSpc>
                <a:spcPct val="100000"/>
              </a:lnSpc>
              <a:spcBef>
                <a:spcPts val="0"/>
              </a:spcBef>
              <a:spcAft>
                <a:spcPts val="0"/>
              </a:spcAft>
              <a:buNone/>
            </a:pPr>
            <a:r>
              <a:rPr b="0" lang="en" sz="3600">
                <a:solidFill>
                  <a:srgbClr val="FF9900"/>
                </a:solidFill>
                <a:latin typeface="Roboto"/>
                <a:ea typeface="Roboto"/>
                <a:cs typeface="Roboto"/>
                <a:sym typeface="Roboto"/>
              </a:rPr>
              <a:t>Resources</a:t>
            </a:r>
            <a:endParaRPr b="0" sz="3600">
              <a:solidFill>
                <a:srgbClr val="FF9900"/>
              </a:solidFill>
              <a:latin typeface="Roboto"/>
              <a:ea typeface="Roboto"/>
              <a:cs typeface="Roboto"/>
              <a:sym typeface="Roboto"/>
            </a:endParaRPr>
          </a:p>
        </p:txBody>
      </p:sp>
      <p:sp>
        <p:nvSpPr>
          <p:cNvPr id="568" name="Google Shape;568;p54"/>
          <p:cNvSpPr txBox="1"/>
          <p:nvPr/>
        </p:nvSpPr>
        <p:spPr>
          <a:xfrm>
            <a:off x="4019550" y="971525"/>
            <a:ext cx="3070800" cy="7507200"/>
          </a:xfrm>
          <a:prstGeom prst="rect">
            <a:avLst/>
          </a:prstGeom>
          <a:noFill/>
          <a:ln>
            <a:noFill/>
          </a:ln>
        </p:spPr>
        <p:txBody>
          <a:bodyPr anchorCtr="0" anchor="t" bIns="0" lIns="0" spcFirstLastPara="1" rIns="0" wrap="square" tIns="12700">
            <a:noAutofit/>
          </a:bodyPr>
          <a:lstStyle/>
          <a:p>
            <a:pPr indent="0" lvl="0" marL="0" marR="107313" rtl="0" algn="l">
              <a:lnSpc>
                <a:spcPct val="145800"/>
              </a:lnSpc>
              <a:spcBef>
                <a:spcPts val="0"/>
              </a:spcBef>
              <a:spcAft>
                <a:spcPts val="0"/>
              </a:spcAft>
              <a:buNone/>
            </a:pPr>
            <a:r>
              <a:rPr b="1" lang="en" sz="1200">
                <a:solidFill>
                  <a:srgbClr val="232323"/>
                </a:solidFill>
                <a:latin typeface="Montserrat"/>
                <a:ea typeface="Montserrat"/>
                <a:cs typeface="Montserrat"/>
                <a:sym typeface="Montserrat"/>
              </a:rPr>
              <a:t>Organizations and Associations for Pelvic Pain</a:t>
            </a:r>
            <a:endParaRPr sz="1200">
              <a:highlight>
                <a:srgbClr val="FFFFFF"/>
              </a:highlight>
              <a:latin typeface="Montserrat"/>
              <a:ea typeface="Montserrat"/>
              <a:cs typeface="Montserrat"/>
              <a:sym typeface="Montserrat"/>
            </a:endParaRPr>
          </a:p>
          <a:p>
            <a:pPr indent="-304800" lvl="0" marL="457200" marR="139700" rtl="0" algn="l">
              <a:lnSpc>
                <a:spcPct val="135000"/>
              </a:lnSpc>
              <a:spcBef>
                <a:spcPts val="0"/>
              </a:spcBef>
              <a:spcAft>
                <a:spcPts val="0"/>
              </a:spcAft>
              <a:buClr>
                <a:srgbClr val="000000"/>
              </a:buClr>
              <a:buSzPts val="1200"/>
              <a:buFont typeface="Montserrat"/>
              <a:buChar char="●"/>
            </a:pPr>
            <a:r>
              <a:rPr lang="en" sz="1200">
                <a:highlight>
                  <a:srgbClr val="FFFFFF"/>
                </a:highlight>
                <a:uFill>
                  <a:noFill/>
                </a:uFill>
                <a:latin typeface="Montserrat"/>
                <a:ea typeface="Montserrat"/>
                <a:cs typeface="Montserrat"/>
                <a:sym typeface="Montserrat"/>
                <a:hlinkClick r:id="rId5"/>
              </a:rPr>
              <a:t>International Pelvic Pain Society</a:t>
            </a:r>
            <a:endParaRPr sz="1200">
              <a:highlight>
                <a:srgbClr val="FFFFFF"/>
              </a:highlight>
              <a:latin typeface="Montserrat"/>
              <a:ea typeface="Montserrat"/>
              <a:cs typeface="Montserrat"/>
              <a:sym typeface="Montserrat"/>
            </a:endParaRPr>
          </a:p>
          <a:p>
            <a:pPr indent="-304800" lvl="0" marL="457200" marR="139700" rtl="0" algn="l">
              <a:lnSpc>
                <a:spcPct val="135000"/>
              </a:lnSpc>
              <a:spcBef>
                <a:spcPts val="0"/>
              </a:spcBef>
              <a:spcAft>
                <a:spcPts val="0"/>
              </a:spcAft>
              <a:buClr>
                <a:srgbClr val="000000"/>
              </a:buClr>
              <a:buSzPts val="1200"/>
              <a:buFont typeface="Montserrat"/>
              <a:buChar char="●"/>
            </a:pPr>
            <a:r>
              <a:rPr lang="en" sz="1200">
                <a:highlight>
                  <a:srgbClr val="FFFFFF"/>
                </a:highlight>
                <a:uFill>
                  <a:noFill/>
                </a:uFill>
                <a:latin typeface="Montserrat"/>
                <a:ea typeface="Montserrat"/>
                <a:cs typeface="Montserrat"/>
                <a:sym typeface="Montserrat"/>
                <a:hlinkClick r:id="rId6"/>
              </a:rPr>
              <a:t>American College of Obstetricians and Gynecologists</a:t>
            </a:r>
            <a:endParaRPr sz="1200">
              <a:highlight>
                <a:srgbClr val="FFFFFF"/>
              </a:highlight>
              <a:latin typeface="Montserrat"/>
              <a:ea typeface="Montserrat"/>
              <a:cs typeface="Montserrat"/>
              <a:sym typeface="Montserrat"/>
            </a:endParaRPr>
          </a:p>
          <a:p>
            <a:pPr indent="-304800" lvl="0" marL="457200" marR="139700" rtl="0" algn="l">
              <a:lnSpc>
                <a:spcPct val="135000"/>
              </a:lnSpc>
              <a:spcBef>
                <a:spcPts val="0"/>
              </a:spcBef>
              <a:spcAft>
                <a:spcPts val="0"/>
              </a:spcAft>
              <a:buClr>
                <a:srgbClr val="000000"/>
              </a:buClr>
              <a:buSzPts val="1200"/>
              <a:buFont typeface="Montserrat"/>
              <a:buChar char="●"/>
            </a:pPr>
            <a:r>
              <a:rPr lang="en" sz="1200">
                <a:highlight>
                  <a:srgbClr val="FFFFFF"/>
                </a:highlight>
                <a:uFill>
                  <a:noFill/>
                </a:uFill>
                <a:latin typeface="Montserrat"/>
                <a:ea typeface="Montserrat"/>
                <a:cs typeface="Montserrat"/>
                <a:sym typeface="Montserrat"/>
                <a:hlinkClick r:id="rId7"/>
              </a:rPr>
              <a:t>American Chronic Pain Association</a:t>
            </a:r>
            <a:endParaRPr sz="1200">
              <a:highlight>
                <a:srgbClr val="FFFFFF"/>
              </a:highlight>
              <a:latin typeface="Montserrat"/>
              <a:ea typeface="Montserrat"/>
              <a:cs typeface="Montserrat"/>
              <a:sym typeface="Montserrat"/>
            </a:endParaRPr>
          </a:p>
          <a:p>
            <a:pPr indent="-304800" lvl="0" marL="457200" marR="139700" rtl="0" algn="l">
              <a:lnSpc>
                <a:spcPct val="135000"/>
              </a:lnSpc>
              <a:spcBef>
                <a:spcPts val="0"/>
              </a:spcBef>
              <a:spcAft>
                <a:spcPts val="0"/>
              </a:spcAft>
              <a:buClr>
                <a:srgbClr val="000000"/>
              </a:buClr>
              <a:buSzPts val="1200"/>
              <a:buFont typeface="Montserrat"/>
              <a:buChar char="●"/>
            </a:pPr>
            <a:r>
              <a:rPr lang="en" sz="1200">
                <a:highlight>
                  <a:srgbClr val="FFFFFF"/>
                </a:highlight>
                <a:uFill>
                  <a:noFill/>
                </a:uFill>
                <a:latin typeface="Montserrat"/>
                <a:ea typeface="Montserrat"/>
                <a:cs typeface="Montserrat"/>
                <a:sym typeface="Montserrat"/>
                <a:hlinkClick r:id="rId8"/>
              </a:rPr>
              <a:t>National Vulvodynia Association</a:t>
            </a:r>
            <a:endParaRPr sz="1200">
              <a:highlight>
                <a:srgbClr val="FFFFFF"/>
              </a:highlight>
              <a:latin typeface="Montserrat"/>
              <a:ea typeface="Montserrat"/>
              <a:cs typeface="Montserrat"/>
              <a:sym typeface="Montserrat"/>
            </a:endParaRPr>
          </a:p>
          <a:p>
            <a:pPr indent="-304800" lvl="0" marL="457200" marR="139700" rtl="0" algn="l">
              <a:lnSpc>
                <a:spcPct val="135000"/>
              </a:lnSpc>
              <a:spcBef>
                <a:spcPts val="0"/>
              </a:spcBef>
              <a:spcAft>
                <a:spcPts val="0"/>
              </a:spcAft>
              <a:buClr>
                <a:srgbClr val="000000"/>
              </a:buClr>
              <a:buSzPts val="1200"/>
              <a:buFont typeface="Montserrat"/>
              <a:buChar char="●"/>
            </a:pPr>
            <a:r>
              <a:rPr lang="en" sz="1200">
                <a:highlight>
                  <a:srgbClr val="FFFFFF"/>
                </a:highlight>
                <a:uFill>
                  <a:noFill/>
                </a:uFill>
                <a:latin typeface="Montserrat"/>
                <a:ea typeface="Montserrat"/>
                <a:cs typeface="Montserrat"/>
                <a:sym typeface="Montserrat"/>
                <a:hlinkClick r:id="rId9"/>
              </a:rPr>
              <a:t>American Society for Colposcopy and Cervical Pathology</a:t>
            </a:r>
            <a:endParaRPr sz="1200">
              <a:highlight>
                <a:srgbClr val="FFFFFF"/>
              </a:highlight>
              <a:latin typeface="Montserrat"/>
              <a:ea typeface="Montserrat"/>
              <a:cs typeface="Montserrat"/>
              <a:sym typeface="Montserrat"/>
            </a:endParaRPr>
          </a:p>
          <a:p>
            <a:pPr indent="-304800" lvl="0" marL="457200" marR="139700" rtl="0" algn="l">
              <a:lnSpc>
                <a:spcPct val="135000"/>
              </a:lnSpc>
              <a:spcBef>
                <a:spcPts val="0"/>
              </a:spcBef>
              <a:spcAft>
                <a:spcPts val="0"/>
              </a:spcAft>
              <a:buClr>
                <a:srgbClr val="000000"/>
              </a:buClr>
              <a:buSzPts val="1200"/>
              <a:buFont typeface="Montserrat"/>
              <a:buChar char="●"/>
            </a:pPr>
            <a:r>
              <a:rPr lang="en" sz="1200">
                <a:highlight>
                  <a:srgbClr val="FFFFFF"/>
                </a:highlight>
                <a:uFill>
                  <a:noFill/>
                </a:uFill>
                <a:latin typeface="Montserrat"/>
                <a:ea typeface="Montserrat"/>
                <a:cs typeface="Montserrat"/>
                <a:sym typeface="Montserrat"/>
                <a:hlinkClick r:id="rId10"/>
              </a:rPr>
              <a:t>Endometriosis Association</a:t>
            </a:r>
            <a:endParaRPr sz="1200">
              <a:highlight>
                <a:srgbClr val="FFFFFF"/>
              </a:highlight>
              <a:latin typeface="Montserrat"/>
              <a:ea typeface="Montserrat"/>
              <a:cs typeface="Montserrat"/>
              <a:sym typeface="Montserrat"/>
            </a:endParaRPr>
          </a:p>
          <a:p>
            <a:pPr indent="-304800" lvl="0" marL="457200" marR="139700" rtl="0" algn="l">
              <a:lnSpc>
                <a:spcPct val="135000"/>
              </a:lnSpc>
              <a:spcBef>
                <a:spcPts val="0"/>
              </a:spcBef>
              <a:spcAft>
                <a:spcPts val="0"/>
              </a:spcAft>
              <a:buClr>
                <a:srgbClr val="000000"/>
              </a:buClr>
              <a:buSzPts val="1200"/>
              <a:buFont typeface="Montserrat"/>
              <a:buChar char="●"/>
            </a:pPr>
            <a:r>
              <a:rPr lang="en" sz="1200">
                <a:highlight>
                  <a:srgbClr val="FFFFFF"/>
                </a:highlight>
                <a:uFill>
                  <a:noFill/>
                </a:uFill>
                <a:latin typeface="Montserrat"/>
                <a:ea typeface="Montserrat"/>
                <a:cs typeface="Montserrat"/>
                <a:sym typeface="Montserrat"/>
                <a:hlinkClick r:id="rId11"/>
              </a:rPr>
              <a:t>Interstitial Cystitis Association</a:t>
            </a:r>
            <a:endParaRPr sz="1200">
              <a:highlight>
                <a:srgbClr val="FFFFFF"/>
              </a:highlight>
              <a:latin typeface="Montserrat"/>
              <a:ea typeface="Montserrat"/>
              <a:cs typeface="Montserrat"/>
              <a:sym typeface="Montserrat"/>
            </a:endParaRPr>
          </a:p>
          <a:p>
            <a:pPr indent="-304800" lvl="0" marL="457200" marR="139700" rtl="0" algn="l">
              <a:lnSpc>
                <a:spcPct val="135000"/>
              </a:lnSpc>
              <a:spcBef>
                <a:spcPts val="0"/>
              </a:spcBef>
              <a:spcAft>
                <a:spcPts val="0"/>
              </a:spcAft>
              <a:buClr>
                <a:srgbClr val="000000"/>
              </a:buClr>
              <a:buSzPts val="1200"/>
              <a:buFont typeface="Montserrat"/>
              <a:buChar char="●"/>
            </a:pPr>
            <a:r>
              <a:rPr lang="en" sz="1200">
                <a:highlight>
                  <a:srgbClr val="FFFFFF"/>
                </a:highlight>
                <a:uFill>
                  <a:noFill/>
                </a:uFill>
                <a:latin typeface="Montserrat"/>
                <a:ea typeface="Montserrat"/>
                <a:cs typeface="Montserrat"/>
                <a:sym typeface="Montserrat"/>
                <a:hlinkClick r:id="rId12"/>
              </a:rPr>
              <a:t>International Pelvic Pain Society</a:t>
            </a:r>
            <a:endParaRPr sz="1200">
              <a:highlight>
                <a:srgbClr val="FFFFFF"/>
              </a:highlight>
              <a:latin typeface="Montserrat"/>
              <a:ea typeface="Montserrat"/>
              <a:cs typeface="Montserrat"/>
              <a:sym typeface="Montserrat"/>
            </a:endParaRPr>
          </a:p>
          <a:p>
            <a:pPr indent="-304800" lvl="0" marL="457200" marR="139700" rtl="0" algn="l">
              <a:lnSpc>
                <a:spcPct val="135000"/>
              </a:lnSpc>
              <a:spcBef>
                <a:spcPts val="0"/>
              </a:spcBef>
              <a:spcAft>
                <a:spcPts val="0"/>
              </a:spcAft>
              <a:buClr>
                <a:srgbClr val="000000"/>
              </a:buClr>
              <a:buSzPts val="1200"/>
              <a:buFont typeface="Montserrat"/>
              <a:buChar char="●"/>
            </a:pPr>
            <a:r>
              <a:rPr lang="en" sz="1200">
                <a:highlight>
                  <a:srgbClr val="FFFFFF"/>
                </a:highlight>
                <a:uFill>
                  <a:noFill/>
                </a:uFill>
                <a:latin typeface="Montserrat"/>
                <a:ea typeface="Montserrat"/>
                <a:cs typeface="Montserrat"/>
                <a:sym typeface="Montserrat"/>
                <a:hlinkClick r:id="rId13"/>
              </a:rPr>
              <a:t>International Society for the Study of Vulvovaginal Disease</a:t>
            </a:r>
            <a:endParaRPr sz="1200">
              <a:highlight>
                <a:srgbClr val="FFFFFF"/>
              </a:highlight>
              <a:latin typeface="Montserrat"/>
              <a:ea typeface="Montserrat"/>
              <a:cs typeface="Montserrat"/>
              <a:sym typeface="Montserrat"/>
            </a:endParaRPr>
          </a:p>
          <a:p>
            <a:pPr indent="-304800" lvl="0" marL="457200" marR="139700" rtl="0" algn="l">
              <a:lnSpc>
                <a:spcPct val="135000"/>
              </a:lnSpc>
              <a:spcBef>
                <a:spcPts val="0"/>
              </a:spcBef>
              <a:spcAft>
                <a:spcPts val="0"/>
              </a:spcAft>
              <a:buClr>
                <a:srgbClr val="000000"/>
              </a:buClr>
              <a:buSzPts val="1200"/>
              <a:buFont typeface="Montserrat"/>
              <a:buChar char="●"/>
            </a:pPr>
            <a:r>
              <a:rPr lang="en" sz="1200">
                <a:highlight>
                  <a:srgbClr val="FFFFFF"/>
                </a:highlight>
                <a:uFill>
                  <a:noFill/>
                </a:uFill>
                <a:latin typeface="Montserrat"/>
                <a:ea typeface="Montserrat"/>
                <a:cs typeface="Montserrat"/>
                <a:sym typeface="Montserrat"/>
                <a:hlinkClick r:id="rId14"/>
              </a:rPr>
              <a:t>International Painful Bladder Foundation</a:t>
            </a:r>
            <a:endParaRPr sz="1200">
              <a:highlight>
                <a:srgbClr val="FFFFFF"/>
              </a:highlight>
              <a:latin typeface="Montserrat"/>
              <a:ea typeface="Montserrat"/>
              <a:cs typeface="Montserrat"/>
              <a:sym typeface="Montserrat"/>
            </a:endParaRPr>
          </a:p>
          <a:p>
            <a:pPr indent="-304800" lvl="0" marL="457200" marR="139700" rtl="0" algn="l">
              <a:lnSpc>
                <a:spcPct val="135000"/>
              </a:lnSpc>
              <a:spcBef>
                <a:spcPts val="0"/>
              </a:spcBef>
              <a:spcAft>
                <a:spcPts val="0"/>
              </a:spcAft>
              <a:buClr>
                <a:srgbClr val="000000"/>
              </a:buClr>
              <a:buSzPts val="1200"/>
              <a:buFont typeface="Montserrat"/>
              <a:buChar char="●"/>
            </a:pPr>
            <a:r>
              <a:rPr lang="en" sz="1200">
                <a:highlight>
                  <a:srgbClr val="FFFFFF"/>
                </a:highlight>
                <a:uFill>
                  <a:noFill/>
                </a:uFill>
                <a:latin typeface="Montserrat"/>
                <a:ea typeface="Montserrat"/>
                <a:cs typeface="Montserrat"/>
                <a:sym typeface="Montserrat"/>
                <a:hlinkClick r:id="rId15"/>
              </a:rPr>
              <a:t>International Society for the Study of Women’s Sexual Health</a:t>
            </a:r>
            <a:endParaRPr sz="1200">
              <a:highlight>
                <a:srgbClr val="FFFFFF"/>
              </a:highlight>
              <a:latin typeface="Montserrat"/>
              <a:ea typeface="Montserrat"/>
              <a:cs typeface="Montserrat"/>
              <a:sym typeface="Montserrat"/>
            </a:endParaRPr>
          </a:p>
          <a:p>
            <a:pPr indent="-304800" lvl="0" marL="457200" marR="139700" rtl="0" algn="l">
              <a:lnSpc>
                <a:spcPct val="135000"/>
              </a:lnSpc>
              <a:spcBef>
                <a:spcPts val="0"/>
              </a:spcBef>
              <a:spcAft>
                <a:spcPts val="0"/>
              </a:spcAft>
              <a:buClr>
                <a:srgbClr val="000000"/>
              </a:buClr>
              <a:buSzPts val="1200"/>
              <a:buFont typeface="Montserrat"/>
              <a:buChar char="●"/>
            </a:pPr>
            <a:r>
              <a:rPr lang="en" sz="1200">
                <a:highlight>
                  <a:srgbClr val="FFFFFF"/>
                </a:highlight>
                <a:uFill>
                  <a:noFill/>
                </a:uFill>
                <a:latin typeface="Montserrat"/>
                <a:ea typeface="Montserrat"/>
                <a:cs typeface="Montserrat"/>
                <a:sym typeface="Montserrat"/>
                <a:hlinkClick r:id="rId16"/>
              </a:rPr>
              <a:t>National Association for Continence</a:t>
            </a:r>
            <a:endParaRPr sz="1200">
              <a:highlight>
                <a:srgbClr val="FFFFFF"/>
              </a:highlight>
              <a:latin typeface="Montserrat"/>
              <a:ea typeface="Montserrat"/>
              <a:cs typeface="Montserrat"/>
              <a:sym typeface="Montserrat"/>
            </a:endParaRPr>
          </a:p>
          <a:p>
            <a:pPr indent="-304800" lvl="0" marL="457200" marR="139700" rtl="0" algn="l">
              <a:lnSpc>
                <a:spcPct val="135000"/>
              </a:lnSpc>
              <a:spcBef>
                <a:spcPts val="0"/>
              </a:spcBef>
              <a:spcAft>
                <a:spcPts val="0"/>
              </a:spcAft>
              <a:buClr>
                <a:srgbClr val="000000"/>
              </a:buClr>
              <a:buSzPts val="1200"/>
              <a:buFont typeface="Montserrat"/>
              <a:buChar char="●"/>
            </a:pPr>
            <a:r>
              <a:rPr lang="en" sz="1200">
                <a:highlight>
                  <a:srgbClr val="FFFFFF"/>
                </a:highlight>
                <a:uFill>
                  <a:noFill/>
                </a:uFill>
                <a:latin typeface="Montserrat"/>
                <a:ea typeface="Montserrat"/>
                <a:cs typeface="Montserrat"/>
                <a:sym typeface="Montserrat"/>
                <a:hlinkClick r:id="rId17"/>
              </a:rPr>
              <a:t>National Women’s Health Resource Center</a:t>
            </a:r>
            <a:endParaRPr sz="1200">
              <a:highlight>
                <a:srgbClr val="FFFFFF"/>
              </a:highlight>
              <a:latin typeface="Montserrat"/>
              <a:ea typeface="Montserrat"/>
              <a:cs typeface="Montserrat"/>
              <a:sym typeface="Montserrat"/>
            </a:endParaRPr>
          </a:p>
          <a:p>
            <a:pPr indent="-304800" lvl="0" marL="457200" marR="139700" rtl="0" algn="l">
              <a:lnSpc>
                <a:spcPct val="135000"/>
              </a:lnSpc>
              <a:spcBef>
                <a:spcPts val="0"/>
              </a:spcBef>
              <a:spcAft>
                <a:spcPts val="0"/>
              </a:spcAft>
              <a:buClr>
                <a:srgbClr val="000000"/>
              </a:buClr>
              <a:buSzPts val="1200"/>
              <a:buFont typeface="Montserrat"/>
              <a:buChar char="●"/>
            </a:pPr>
            <a:r>
              <a:rPr lang="en" sz="1200">
                <a:highlight>
                  <a:srgbClr val="FFFFFF"/>
                </a:highlight>
                <a:uFill>
                  <a:noFill/>
                </a:uFill>
                <a:latin typeface="Montserrat"/>
                <a:ea typeface="Montserrat"/>
                <a:cs typeface="Montserrat"/>
                <a:sym typeface="Montserrat"/>
                <a:hlinkClick r:id="rId18"/>
              </a:rPr>
              <a:t>National Pain Foundation</a:t>
            </a:r>
            <a:endParaRPr sz="1200">
              <a:highlight>
                <a:srgbClr val="FFFFFF"/>
              </a:highlight>
              <a:latin typeface="Montserrat"/>
              <a:ea typeface="Montserrat"/>
              <a:cs typeface="Montserrat"/>
              <a:sym typeface="Montserrat"/>
            </a:endParaRPr>
          </a:p>
          <a:p>
            <a:pPr indent="-304800" lvl="0" marL="457200" marR="139700" rtl="0" algn="l">
              <a:lnSpc>
                <a:spcPct val="135000"/>
              </a:lnSpc>
              <a:spcBef>
                <a:spcPts val="0"/>
              </a:spcBef>
              <a:spcAft>
                <a:spcPts val="0"/>
              </a:spcAft>
              <a:buClr>
                <a:srgbClr val="000000"/>
              </a:buClr>
              <a:buSzPts val="1200"/>
              <a:buFont typeface="Montserrat"/>
              <a:buChar char="●"/>
            </a:pPr>
            <a:r>
              <a:rPr lang="en" sz="1200">
                <a:highlight>
                  <a:srgbClr val="FFFFFF"/>
                </a:highlight>
                <a:uFill>
                  <a:noFill/>
                </a:uFill>
                <a:latin typeface="Montserrat"/>
                <a:ea typeface="Montserrat"/>
                <a:cs typeface="Montserrat"/>
                <a:sym typeface="Montserrat"/>
                <a:hlinkClick r:id="rId19"/>
              </a:rPr>
              <a:t>Pudendal Hope</a:t>
            </a:r>
            <a:endParaRPr sz="1200">
              <a:highlight>
                <a:srgbClr val="FFFFFF"/>
              </a:highlight>
              <a:latin typeface="Montserrat"/>
              <a:ea typeface="Montserrat"/>
              <a:cs typeface="Montserrat"/>
              <a:sym typeface="Montserrat"/>
            </a:endParaRPr>
          </a:p>
          <a:p>
            <a:pPr indent="-304800" lvl="0" marL="457200" marR="139700" rtl="0" algn="l">
              <a:lnSpc>
                <a:spcPct val="135000"/>
              </a:lnSpc>
              <a:spcBef>
                <a:spcPts val="0"/>
              </a:spcBef>
              <a:spcAft>
                <a:spcPts val="0"/>
              </a:spcAft>
              <a:buClr>
                <a:srgbClr val="000000"/>
              </a:buClr>
              <a:buSzPts val="1200"/>
              <a:buFont typeface="Montserrat"/>
              <a:buChar char="●"/>
            </a:pPr>
            <a:r>
              <a:rPr lang="en" sz="1200">
                <a:highlight>
                  <a:srgbClr val="FFFFFF"/>
                </a:highlight>
                <a:uFill>
                  <a:noFill/>
                </a:uFill>
                <a:latin typeface="Montserrat"/>
                <a:ea typeface="Montserrat"/>
                <a:cs typeface="Montserrat"/>
                <a:sym typeface="Montserrat"/>
                <a:hlinkClick r:id="rId20"/>
              </a:rPr>
              <a:t>Pudendal Neuralgia Association</a:t>
            </a:r>
            <a:endParaRPr sz="1200">
              <a:highlight>
                <a:srgbClr val="FFFFFF"/>
              </a:highlight>
              <a:latin typeface="Montserrat"/>
              <a:ea typeface="Montserrat"/>
              <a:cs typeface="Montserrat"/>
              <a:sym typeface="Montserrat"/>
            </a:endParaRPr>
          </a:p>
          <a:p>
            <a:pPr indent="-304800" lvl="0" marL="457200" marR="139700" rtl="0" algn="l">
              <a:lnSpc>
                <a:spcPct val="135000"/>
              </a:lnSpc>
              <a:spcBef>
                <a:spcPts val="0"/>
              </a:spcBef>
              <a:spcAft>
                <a:spcPts val="0"/>
              </a:spcAft>
              <a:buClr>
                <a:srgbClr val="000000"/>
              </a:buClr>
              <a:buSzPts val="1200"/>
              <a:buFont typeface="Montserrat"/>
              <a:buChar char="●"/>
            </a:pPr>
            <a:r>
              <a:rPr lang="en" sz="1200">
                <a:highlight>
                  <a:srgbClr val="FFFFFF"/>
                </a:highlight>
                <a:uFill>
                  <a:noFill/>
                </a:uFill>
                <a:latin typeface="Montserrat"/>
                <a:ea typeface="Montserrat"/>
                <a:cs typeface="Montserrat"/>
                <a:sym typeface="Montserrat"/>
                <a:hlinkClick r:id="rId21"/>
              </a:rPr>
              <a:t>Society for Sex Therapy and Research</a:t>
            </a:r>
            <a:endParaRPr sz="1200">
              <a:highlight>
                <a:srgbClr val="FFFFFF"/>
              </a:highlight>
              <a:latin typeface="Montserrat"/>
              <a:ea typeface="Montserrat"/>
              <a:cs typeface="Montserrat"/>
              <a:sym typeface="Montserrat"/>
            </a:endParaRPr>
          </a:p>
          <a:p>
            <a:pPr indent="-304800" lvl="0" marL="457200" marR="139700" rtl="0" algn="l">
              <a:lnSpc>
                <a:spcPct val="135000"/>
              </a:lnSpc>
              <a:spcBef>
                <a:spcPts val="0"/>
              </a:spcBef>
              <a:spcAft>
                <a:spcPts val="0"/>
              </a:spcAft>
              <a:buClr>
                <a:srgbClr val="000000"/>
              </a:buClr>
              <a:buSzPts val="1200"/>
              <a:buFont typeface="Montserrat"/>
              <a:buChar char="●"/>
            </a:pPr>
            <a:r>
              <a:rPr lang="en" sz="1200">
                <a:highlight>
                  <a:srgbClr val="FFFFFF"/>
                </a:highlight>
                <a:uFill>
                  <a:noFill/>
                </a:uFill>
                <a:latin typeface="Montserrat"/>
                <a:ea typeface="Montserrat"/>
                <a:cs typeface="Montserrat"/>
                <a:sym typeface="Montserrat"/>
                <a:hlinkClick r:id="rId22"/>
              </a:rPr>
              <a:t>Society for Women’s Health Research</a:t>
            </a:r>
            <a:endParaRPr sz="1200">
              <a:highlight>
                <a:srgbClr val="FFFFFF"/>
              </a:highlight>
              <a:latin typeface="Montserrat"/>
              <a:ea typeface="Montserrat"/>
              <a:cs typeface="Montserrat"/>
              <a:sym typeface="Montserrat"/>
            </a:endParaRPr>
          </a:p>
          <a:p>
            <a:pPr indent="-304800" lvl="0" marL="457200" marR="139700" rtl="0" algn="l">
              <a:lnSpc>
                <a:spcPct val="135000"/>
              </a:lnSpc>
              <a:spcBef>
                <a:spcPts val="0"/>
              </a:spcBef>
              <a:spcAft>
                <a:spcPts val="0"/>
              </a:spcAft>
              <a:buClr>
                <a:srgbClr val="000000"/>
              </a:buClr>
              <a:buSzPts val="1200"/>
              <a:buFont typeface="Montserrat"/>
              <a:buChar char="●"/>
            </a:pPr>
            <a:r>
              <a:rPr lang="en" sz="1200">
                <a:highlight>
                  <a:srgbClr val="FFFFFF"/>
                </a:highlight>
                <a:uFill>
                  <a:noFill/>
                </a:uFill>
                <a:latin typeface="Montserrat"/>
                <a:ea typeface="Montserrat"/>
                <a:cs typeface="Montserrat"/>
                <a:sym typeface="Montserrat"/>
                <a:hlinkClick r:id="rId23"/>
              </a:rPr>
              <a:t>Vulval Pain Society</a:t>
            </a:r>
            <a:endParaRPr sz="1200">
              <a:highlight>
                <a:srgbClr val="FFFFFF"/>
              </a:highlight>
              <a:latin typeface="Montserrat"/>
              <a:ea typeface="Montserrat"/>
              <a:cs typeface="Montserrat"/>
              <a:sym typeface="Montserrat"/>
            </a:endParaRPr>
          </a:p>
          <a:p>
            <a:pPr indent="0" lvl="0" marL="0" marR="107313" rtl="0" algn="l">
              <a:lnSpc>
                <a:spcPct val="145800"/>
              </a:lnSpc>
              <a:spcBef>
                <a:spcPts val="0"/>
              </a:spcBef>
              <a:spcAft>
                <a:spcPts val="0"/>
              </a:spcAft>
              <a:buNone/>
            </a:pPr>
            <a:r>
              <a:t/>
            </a:r>
            <a:endParaRPr sz="1200">
              <a:latin typeface="Montserrat"/>
              <a:ea typeface="Montserrat"/>
              <a:cs typeface="Montserrat"/>
              <a:sym typeface="Montserrat"/>
            </a:endParaRPr>
          </a:p>
        </p:txBody>
      </p:sp>
      <p:pic>
        <p:nvPicPr>
          <p:cNvPr id="569" name="Google Shape;569;p54"/>
          <p:cNvPicPr preferRelativeResize="0"/>
          <p:nvPr/>
        </p:nvPicPr>
        <p:blipFill>
          <a:blip r:embed="rId24">
            <a:alphaModFix/>
          </a:blip>
          <a:stretch>
            <a:fillRect/>
          </a:stretch>
        </p:blipFill>
        <p:spPr>
          <a:xfrm>
            <a:off x="175050" y="9521028"/>
            <a:ext cx="434550" cy="434550"/>
          </a:xfrm>
          <a:prstGeom prst="rect">
            <a:avLst/>
          </a:prstGeom>
          <a:noFill/>
          <a:ln>
            <a:noFill/>
          </a:ln>
        </p:spPr>
      </p:pic>
      <p:sp>
        <p:nvSpPr>
          <p:cNvPr id="570" name="Google Shape;570;p54"/>
          <p:cNvSpPr txBox="1"/>
          <p:nvPr/>
        </p:nvSpPr>
        <p:spPr>
          <a:xfrm>
            <a:off x="619250" y="9622225"/>
            <a:ext cx="4206300" cy="329400"/>
          </a:xfrm>
          <a:prstGeom prst="rect">
            <a:avLst/>
          </a:prstGeom>
          <a:noFill/>
          <a:ln>
            <a:noFill/>
          </a:ln>
        </p:spPr>
        <p:txBody>
          <a:bodyPr anchorCtr="0" anchor="t" bIns="91425" lIns="91425" spcFirstLastPara="1" rIns="91425" wrap="square" tIns="91425">
            <a:noAutofit/>
          </a:bodyPr>
          <a:lstStyle/>
          <a:p>
            <a:pPr indent="0" lvl="0" marL="12700" rtl="0" algn="l">
              <a:spcBef>
                <a:spcPts val="0"/>
              </a:spcBef>
              <a:spcAft>
                <a:spcPts val="0"/>
              </a:spcAft>
              <a:buClr>
                <a:schemeClr val="dk1"/>
              </a:buClr>
              <a:buSzPts val="1100"/>
              <a:buFont typeface="Arial"/>
              <a:buNone/>
            </a:pPr>
            <a:r>
              <a:rPr lang="en" sz="1000">
                <a:solidFill>
                  <a:schemeClr val="hlink"/>
                </a:solidFill>
                <a:latin typeface="Roboto"/>
                <a:ea typeface="Roboto"/>
                <a:cs typeface="Roboto"/>
                <a:sym typeface="Roboto"/>
              </a:rPr>
              <a:t>©  Body Harmony Physical Therapy, PLLC (2021) - All Rights Reserved</a:t>
            </a:r>
            <a:endParaRPr sz="1000">
              <a:solidFill>
                <a:schemeClr val="dk1"/>
              </a:solidFill>
              <a:latin typeface="Roboto"/>
              <a:ea typeface="Roboto"/>
              <a:cs typeface="Roboto"/>
              <a:sym typeface="Roboto"/>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4" name="Shape 574"/>
        <p:cNvGrpSpPr/>
        <p:nvPr/>
      </p:nvGrpSpPr>
      <p:grpSpPr>
        <a:xfrm>
          <a:off x="0" y="0"/>
          <a:ext cx="0" cy="0"/>
          <a:chOff x="0" y="0"/>
          <a:chExt cx="0" cy="0"/>
        </a:xfrm>
      </p:grpSpPr>
      <p:sp>
        <p:nvSpPr>
          <p:cNvPr id="575" name="Google Shape;575;p55"/>
          <p:cNvSpPr txBox="1"/>
          <p:nvPr>
            <p:ph type="title"/>
          </p:nvPr>
        </p:nvSpPr>
        <p:spPr>
          <a:xfrm>
            <a:off x="549900" y="466925"/>
            <a:ext cx="6672600" cy="1427400"/>
          </a:xfrm>
          <a:prstGeom prst="rect">
            <a:avLst/>
          </a:prstGeom>
        </p:spPr>
        <p:txBody>
          <a:bodyPr anchorCtr="0" anchor="t" bIns="0" lIns="0" spcFirstLastPara="1" rIns="0" wrap="square" tIns="0">
            <a:noAutofit/>
          </a:bodyPr>
          <a:lstStyle/>
          <a:p>
            <a:pPr indent="0" lvl="0" marL="12700" rtl="0" algn="ctr">
              <a:spcBef>
                <a:spcPts val="0"/>
              </a:spcBef>
              <a:spcAft>
                <a:spcPts val="0"/>
              </a:spcAft>
              <a:buNone/>
            </a:pPr>
            <a:r>
              <a:rPr b="0" lang="en" sz="3600">
                <a:solidFill>
                  <a:srgbClr val="FF9900"/>
                </a:solidFill>
                <a:latin typeface="Roboto"/>
                <a:ea typeface="Roboto"/>
                <a:cs typeface="Roboto"/>
                <a:sym typeface="Roboto"/>
              </a:rPr>
              <a:t>Looking for a Pelvic Health PT? We got you!</a:t>
            </a:r>
            <a:endParaRPr b="0" sz="3600">
              <a:solidFill>
                <a:srgbClr val="FF9900"/>
              </a:solidFill>
              <a:latin typeface="Roboto"/>
              <a:ea typeface="Roboto"/>
              <a:cs typeface="Roboto"/>
              <a:sym typeface="Roboto"/>
            </a:endParaRPr>
          </a:p>
          <a:p>
            <a:pPr indent="0" lvl="0" marL="12700" rtl="0" algn="l">
              <a:spcBef>
                <a:spcPts val="0"/>
              </a:spcBef>
              <a:spcAft>
                <a:spcPts val="0"/>
              </a:spcAft>
              <a:buNone/>
            </a:pPr>
            <a:r>
              <a:t/>
            </a:r>
            <a:endParaRPr b="0" sz="3600">
              <a:solidFill>
                <a:srgbClr val="FF9900"/>
              </a:solidFill>
              <a:latin typeface="Roboto"/>
              <a:ea typeface="Roboto"/>
              <a:cs typeface="Roboto"/>
              <a:sym typeface="Roboto"/>
            </a:endParaRPr>
          </a:p>
        </p:txBody>
      </p:sp>
      <p:sp>
        <p:nvSpPr>
          <p:cNvPr id="576" name="Google Shape;576;p55"/>
          <p:cNvSpPr txBox="1"/>
          <p:nvPr>
            <p:ph idx="1" type="body"/>
          </p:nvPr>
        </p:nvSpPr>
        <p:spPr>
          <a:xfrm>
            <a:off x="651455" y="1710000"/>
            <a:ext cx="6469500" cy="66384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sz="1250">
              <a:latin typeface="Montserrat"/>
              <a:ea typeface="Montserrat"/>
              <a:cs typeface="Montserrat"/>
              <a:sym typeface="Montserrat"/>
            </a:endParaRPr>
          </a:p>
          <a:p>
            <a:pPr indent="0" lvl="0" marL="0" rtl="0" algn="l">
              <a:spcBef>
                <a:spcPts val="0"/>
              </a:spcBef>
              <a:spcAft>
                <a:spcPts val="0"/>
              </a:spcAft>
              <a:buNone/>
            </a:pPr>
            <a:r>
              <a:rPr b="0" lang="en" sz="1250">
                <a:latin typeface="Montserrat"/>
                <a:ea typeface="Montserrat"/>
                <a:cs typeface="Montserrat"/>
                <a:sym typeface="Montserrat"/>
              </a:rPr>
              <a:t>Do</a:t>
            </a:r>
            <a:r>
              <a:rPr b="0" lang="en" sz="1250">
                <a:latin typeface="Montserrat"/>
                <a:ea typeface="Montserrat"/>
                <a:cs typeface="Montserrat"/>
                <a:sym typeface="Montserrat"/>
              </a:rPr>
              <a:t> you want to schedule a pelvic PT session, but don’t know where to find a pelvic rehab trained therapist? Search for Pelvic Health PT’s near you by checking out these valuable directories and resources to find trusted pelvic rehab practitioners!</a:t>
            </a:r>
            <a:endParaRPr b="0" sz="1250">
              <a:latin typeface="Montserrat"/>
              <a:ea typeface="Montserrat"/>
              <a:cs typeface="Montserrat"/>
              <a:sym typeface="Montserrat"/>
            </a:endParaRPr>
          </a:p>
          <a:p>
            <a:pPr indent="0" lvl="0" marL="0" rtl="0" algn="l">
              <a:spcBef>
                <a:spcPts val="0"/>
              </a:spcBef>
              <a:spcAft>
                <a:spcPts val="0"/>
              </a:spcAft>
              <a:buNone/>
            </a:pPr>
            <a:r>
              <a:t/>
            </a:r>
            <a:endParaRPr sz="1250">
              <a:latin typeface="Montserrat"/>
              <a:ea typeface="Montserrat"/>
              <a:cs typeface="Montserrat"/>
              <a:sym typeface="Montserrat"/>
            </a:endParaRPr>
          </a:p>
          <a:p>
            <a:pPr indent="-307975" lvl="0" marL="457200" rtl="0" algn="l">
              <a:spcBef>
                <a:spcPts val="0"/>
              </a:spcBef>
              <a:spcAft>
                <a:spcPts val="0"/>
              </a:spcAft>
              <a:buSzPts val="1250"/>
              <a:buFont typeface="Montserrat"/>
              <a:buChar char="●"/>
            </a:pPr>
            <a:r>
              <a:rPr lang="en" sz="1250">
                <a:latin typeface="Montserrat"/>
                <a:ea typeface="Montserrat"/>
                <a:cs typeface="Montserrat"/>
                <a:sym typeface="Montserrat"/>
              </a:rPr>
              <a:t>Pelvic Guru Directory</a:t>
            </a:r>
            <a:endParaRPr sz="1250">
              <a:latin typeface="Montserrat"/>
              <a:ea typeface="Montserrat"/>
              <a:cs typeface="Montserrat"/>
              <a:sym typeface="Montserrat"/>
            </a:endParaRPr>
          </a:p>
          <a:p>
            <a:pPr indent="0" lvl="0" marL="457200" rtl="0" algn="l">
              <a:spcBef>
                <a:spcPts val="0"/>
              </a:spcBef>
              <a:spcAft>
                <a:spcPts val="0"/>
              </a:spcAft>
              <a:buNone/>
            </a:pPr>
            <a:r>
              <a:rPr b="0" lang="en" sz="1250" u="sng">
                <a:solidFill>
                  <a:schemeClr val="hlink"/>
                </a:solidFill>
                <a:latin typeface="Montserrat"/>
                <a:ea typeface="Montserrat"/>
                <a:cs typeface="Montserrat"/>
                <a:sym typeface="Montserrat"/>
                <a:hlinkClick r:id="rId3"/>
              </a:rPr>
              <a:t>https://pelvicguru.com/directory/</a:t>
            </a:r>
            <a:endParaRPr sz="1250">
              <a:latin typeface="Montserrat"/>
              <a:ea typeface="Montserrat"/>
              <a:cs typeface="Montserrat"/>
              <a:sym typeface="Montserrat"/>
            </a:endParaRPr>
          </a:p>
          <a:p>
            <a:pPr indent="0" lvl="0" marL="0" rtl="0" algn="l">
              <a:spcBef>
                <a:spcPts val="0"/>
              </a:spcBef>
              <a:spcAft>
                <a:spcPts val="0"/>
              </a:spcAft>
              <a:buNone/>
            </a:pPr>
            <a:r>
              <a:t/>
            </a:r>
            <a:endParaRPr sz="1250">
              <a:latin typeface="Montserrat"/>
              <a:ea typeface="Montserrat"/>
              <a:cs typeface="Montserrat"/>
              <a:sym typeface="Montserrat"/>
            </a:endParaRPr>
          </a:p>
          <a:p>
            <a:pPr indent="-307975" lvl="0" marL="457200" rtl="0" algn="l">
              <a:spcBef>
                <a:spcPts val="0"/>
              </a:spcBef>
              <a:spcAft>
                <a:spcPts val="0"/>
              </a:spcAft>
              <a:buSzPts val="1250"/>
              <a:buFont typeface="Montserrat"/>
              <a:buChar char="●"/>
            </a:pPr>
            <a:r>
              <a:rPr lang="en" sz="1250">
                <a:latin typeface="Montserrat"/>
                <a:ea typeface="Montserrat"/>
                <a:cs typeface="Montserrat"/>
                <a:sym typeface="Montserrat"/>
              </a:rPr>
              <a:t>Academy of Pelvic Health PT Locator</a:t>
            </a:r>
            <a:endParaRPr sz="1250">
              <a:latin typeface="Montserrat"/>
              <a:ea typeface="Montserrat"/>
              <a:cs typeface="Montserrat"/>
              <a:sym typeface="Montserrat"/>
            </a:endParaRPr>
          </a:p>
          <a:p>
            <a:pPr indent="0" lvl="0" marL="457200" rtl="0" algn="l">
              <a:spcBef>
                <a:spcPts val="0"/>
              </a:spcBef>
              <a:spcAft>
                <a:spcPts val="0"/>
              </a:spcAft>
              <a:buNone/>
            </a:pPr>
            <a:r>
              <a:rPr b="0" lang="en" sz="1250" u="sng">
                <a:solidFill>
                  <a:schemeClr val="hlink"/>
                </a:solidFill>
                <a:latin typeface="Montserrat"/>
                <a:ea typeface="Montserrat"/>
                <a:cs typeface="Montserrat"/>
                <a:sym typeface="Montserrat"/>
                <a:hlinkClick r:id="rId4"/>
              </a:rPr>
              <a:t>https://ptl.womenshealthapta.org/</a:t>
            </a:r>
            <a:endParaRPr sz="1250">
              <a:latin typeface="Montserrat"/>
              <a:ea typeface="Montserrat"/>
              <a:cs typeface="Montserrat"/>
              <a:sym typeface="Montserrat"/>
            </a:endParaRPr>
          </a:p>
          <a:p>
            <a:pPr indent="0" lvl="0" marL="0" rtl="0" algn="l">
              <a:spcBef>
                <a:spcPts val="0"/>
              </a:spcBef>
              <a:spcAft>
                <a:spcPts val="0"/>
              </a:spcAft>
              <a:buNone/>
            </a:pPr>
            <a:r>
              <a:t/>
            </a:r>
            <a:endParaRPr sz="1250">
              <a:latin typeface="Montserrat"/>
              <a:ea typeface="Montserrat"/>
              <a:cs typeface="Montserrat"/>
              <a:sym typeface="Montserrat"/>
            </a:endParaRPr>
          </a:p>
          <a:p>
            <a:pPr indent="-307975" lvl="0" marL="457200" rtl="0" algn="l">
              <a:spcBef>
                <a:spcPts val="0"/>
              </a:spcBef>
              <a:spcAft>
                <a:spcPts val="0"/>
              </a:spcAft>
              <a:buSzPts val="1250"/>
              <a:buFont typeface="Montserrat"/>
              <a:buChar char="●"/>
            </a:pPr>
            <a:r>
              <a:rPr lang="en" sz="1250">
                <a:latin typeface="Montserrat"/>
                <a:ea typeface="Montserrat"/>
                <a:cs typeface="Montserrat"/>
                <a:sym typeface="Montserrat"/>
              </a:rPr>
              <a:t>Herman and Wallace’s Pelvic Rehab Directory</a:t>
            </a:r>
            <a:endParaRPr sz="1250">
              <a:latin typeface="Montserrat"/>
              <a:ea typeface="Montserrat"/>
              <a:cs typeface="Montserrat"/>
              <a:sym typeface="Montserrat"/>
            </a:endParaRPr>
          </a:p>
          <a:p>
            <a:pPr indent="457200" lvl="0" marL="0" rtl="0" algn="l">
              <a:spcBef>
                <a:spcPts val="0"/>
              </a:spcBef>
              <a:spcAft>
                <a:spcPts val="0"/>
              </a:spcAft>
              <a:buNone/>
            </a:pPr>
            <a:r>
              <a:rPr b="0" lang="en" sz="1250" u="sng">
                <a:solidFill>
                  <a:schemeClr val="hlink"/>
                </a:solidFill>
                <a:latin typeface="Montserrat"/>
                <a:ea typeface="Montserrat"/>
                <a:cs typeface="Montserrat"/>
                <a:sym typeface="Montserrat"/>
                <a:hlinkClick r:id="rId5"/>
              </a:rPr>
              <a:t>https://pelvicrehab.com/</a:t>
            </a:r>
            <a:endParaRPr sz="1250">
              <a:latin typeface="Montserrat"/>
              <a:ea typeface="Montserrat"/>
              <a:cs typeface="Montserrat"/>
              <a:sym typeface="Montserrat"/>
            </a:endParaRPr>
          </a:p>
        </p:txBody>
      </p:sp>
      <p:pic>
        <p:nvPicPr>
          <p:cNvPr id="577" name="Google Shape;577;p55"/>
          <p:cNvPicPr preferRelativeResize="0"/>
          <p:nvPr/>
        </p:nvPicPr>
        <p:blipFill>
          <a:blip r:embed="rId6">
            <a:alphaModFix/>
          </a:blip>
          <a:stretch>
            <a:fillRect/>
          </a:stretch>
        </p:blipFill>
        <p:spPr>
          <a:xfrm>
            <a:off x="2489200" y="4933950"/>
            <a:ext cx="3035300" cy="4552950"/>
          </a:xfrm>
          <a:prstGeom prst="rect">
            <a:avLst/>
          </a:prstGeom>
          <a:noFill/>
          <a:ln>
            <a:noFill/>
          </a:ln>
        </p:spPr>
      </p:pic>
      <p:pic>
        <p:nvPicPr>
          <p:cNvPr id="578" name="Google Shape;578;p55"/>
          <p:cNvPicPr preferRelativeResize="0"/>
          <p:nvPr/>
        </p:nvPicPr>
        <p:blipFill>
          <a:blip r:embed="rId7">
            <a:alphaModFix/>
          </a:blip>
          <a:stretch>
            <a:fillRect/>
          </a:stretch>
        </p:blipFill>
        <p:spPr>
          <a:xfrm>
            <a:off x="175050" y="9521028"/>
            <a:ext cx="434550" cy="434550"/>
          </a:xfrm>
          <a:prstGeom prst="rect">
            <a:avLst/>
          </a:prstGeom>
          <a:noFill/>
          <a:ln>
            <a:noFill/>
          </a:ln>
        </p:spPr>
      </p:pic>
      <p:sp>
        <p:nvSpPr>
          <p:cNvPr id="579" name="Google Shape;579;p55"/>
          <p:cNvSpPr txBox="1"/>
          <p:nvPr/>
        </p:nvSpPr>
        <p:spPr>
          <a:xfrm>
            <a:off x="619250" y="9622225"/>
            <a:ext cx="4905300" cy="329400"/>
          </a:xfrm>
          <a:prstGeom prst="rect">
            <a:avLst/>
          </a:prstGeom>
          <a:noFill/>
          <a:ln>
            <a:noFill/>
          </a:ln>
        </p:spPr>
        <p:txBody>
          <a:bodyPr anchorCtr="0" anchor="t" bIns="91425" lIns="91425" spcFirstLastPara="1" rIns="91425" wrap="square" tIns="91425">
            <a:noAutofit/>
          </a:bodyPr>
          <a:lstStyle/>
          <a:p>
            <a:pPr indent="0" lvl="0" marL="12700" rtl="0" algn="l">
              <a:spcBef>
                <a:spcPts val="0"/>
              </a:spcBef>
              <a:spcAft>
                <a:spcPts val="0"/>
              </a:spcAft>
              <a:buClr>
                <a:schemeClr val="dk1"/>
              </a:buClr>
              <a:buSzPts val="1100"/>
              <a:buFont typeface="Arial"/>
              <a:buNone/>
            </a:pPr>
            <a:r>
              <a:rPr lang="en" sz="1000">
                <a:solidFill>
                  <a:schemeClr val="hlink"/>
                </a:solidFill>
                <a:latin typeface="Roboto"/>
                <a:ea typeface="Roboto"/>
                <a:cs typeface="Roboto"/>
                <a:sym typeface="Roboto"/>
              </a:rPr>
              <a:t>©  Body Harmony Physical Therapy, PLLC (2021) - All Rights Reserved</a:t>
            </a:r>
            <a:endParaRPr sz="1000">
              <a:solidFill>
                <a:schemeClr val="dk1"/>
              </a:solidFill>
              <a:latin typeface="Roboto"/>
              <a:ea typeface="Roboto"/>
              <a:cs typeface="Roboto"/>
              <a:sym typeface="Roboto"/>
            </a:endParaRPr>
          </a:p>
        </p:txBody>
      </p:sp>
      <p:sp>
        <p:nvSpPr>
          <p:cNvPr id="580" name="Google Shape;580;p55"/>
          <p:cNvSpPr txBox="1"/>
          <p:nvPr/>
        </p:nvSpPr>
        <p:spPr>
          <a:xfrm>
            <a:off x="7181844" y="9622225"/>
            <a:ext cx="210300" cy="147300"/>
          </a:xfrm>
          <a:prstGeom prst="rect">
            <a:avLst/>
          </a:prstGeom>
          <a:noFill/>
          <a:ln>
            <a:noFill/>
          </a:ln>
        </p:spPr>
        <p:txBody>
          <a:bodyPr anchorCtr="0" anchor="t" bIns="0" lIns="0" spcFirstLastPara="1" rIns="0" wrap="square" tIns="12700">
            <a:noAutofit/>
          </a:bodyPr>
          <a:lstStyle/>
          <a:p>
            <a:pPr indent="0" lvl="0" marL="12700" marR="0" rtl="0" algn="l">
              <a:lnSpc>
                <a:spcPct val="100000"/>
              </a:lnSpc>
              <a:spcBef>
                <a:spcPts val="0"/>
              </a:spcBef>
              <a:spcAft>
                <a:spcPts val="0"/>
              </a:spcAft>
              <a:buNone/>
            </a:pPr>
            <a:r>
              <a:rPr lang="en" sz="800">
                <a:solidFill>
                  <a:schemeClr val="dk1"/>
                </a:solidFill>
                <a:latin typeface="Avenir"/>
                <a:ea typeface="Avenir"/>
                <a:cs typeface="Avenir"/>
                <a:sym typeface="Avenir"/>
              </a:rPr>
              <a:t>37</a:t>
            </a:r>
            <a:endParaRPr sz="800">
              <a:solidFill>
                <a:schemeClr val="dk1"/>
              </a:solidFill>
              <a:latin typeface="Avenir"/>
              <a:ea typeface="Avenir"/>
              <a:cs typeface="Avenir"/>
              <a:sym typeface="Avenir"/>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4" name="Shape 584"/>
        <p:cNvGrpSpPr/>
        <p:nvPr/>
      </p:nvGrpSpPr>
      <p:grpSpPr>
        <a:xfrm>
          <a:off x="0" y="0"/>
          <a:ext cx="0" cy="0"/>
          <a:chOff x="0" y="0"/>
          <a:chExt cx="0" cy="0"/>
        </a:xfrm>
      </p:grpSpPr>
      <p:sp>
        <p:nvSpPr>
          <p:cNvPr id="585" name="Google Shape;585;p56"/>
          <p:cNvSpPr txBox="1"/>
          <p:nvPr/>
        </p:nvSpPr>
        <p:spPr>
          <a:xfrm>
            <a:off x="7258048" y="9622225"/>
            <a:ext cx="134100" cy="147300"/>
          </a:xfrm>
          <a:prstGeom prst="rect">
            <a:avLst/>
          </a:prstGeom>
          <a:noFill/>
          <a:ln>
            <a:noFill/>
          </a:ln>
        </p:spPr>
        <p:txBody>
          <a:bodyPr anchorCtr="0" anchor="t" bIns="0" lIns="0" spcFirstLastPara="1" rIns="0" wrap="square" tIns="12700">
            <a:noAutofit/>
          </a:bodyPr>
          <a:lstStyle/>
          <a:p>
            <a:pPr indent="0" lvl="0" marL="12700" marR="0" rtl="0" algn="l">
              <a:lnSpc>
                <a:spcPct val="100000"/>
              </a:lnSpc>
              <a:spcBef>
                <a:spcPts val="0"/>
              </a:spcBef>
              <a:spcAft>
                <a:spcPts val="0"/>
              </a:spcAft>
              <a:buNone/>
            </a:pPr>
            <a:r>
              <a:rPr lang="en" sz="800">
                <a:solidFill>
                  <a:schemeClr val="dk1"/>
                </a:solidFill>
                <a:latin typeface="Avenir"/>
                <a:ea typeface="Avenir"/>
                <a:cs typeface="Avenir"/>
                <a:sym typeface="Avenir"/>
              </a:rPr>
              <a:t>38</a:t>
            </a:r>
            <a:endParaRPr sz="800">
              <a:solidFill>
                <a:schemeClr val="dk1"/>
              </a:solidFill>
              <a:latin typeface="Avenir"/>
              <a:ea typeface="Avenir"/>
              <a:cs typeface="Avenir"/>
              <a:sym typeface="Avenir"/>
            </a:endParaRPr>
          </a:p>
        </p:txBody>
      </p:sp>
      <p:sp>
        <p:nvSpPr>
          <p:cNvPr id="586" name="Google Shape;586;p56"/>
          <p:cNvSpPr txBox="1"/>
          <p:nvPr/>
        </p:nvSpPr>
        <p:spPr>
          <a:xfrm>
            <a:off x="619249" y="1894850"/>
            <a:ext cx="5019600" cy="7226400"/>
          </a:xfrm>
          <a:prstGeom prst="rect">
            <a:avLst/>
          </a:prstGeom>
          <a:noFill/>
          <a:ln>
            <a:noFill/>
          </a:ln>
        </p:spPr>
        <p:txBody>
          <a:bodyPr anchorCtr="0" anchor="t" bIns="0" lIns="0" spcFirstLastPara="1" rIns="0" wrap="square" tIns="12700">
            <a:noAutofit/>
          </a:bodyPr>
          <a:lstStyle/>
          <a:p>
            <a:pPr indent="-307975" lvl="0" marL="457200" rtl="0" algn="l">
              <a:lnSpc>
                <a:spcPct val="115000"/>
              </a:lnSpc>
              <a:spcBef>
                <a:spcPts val="0"/>
              </a:spcBef>
              <a:spcAft>
                <a:spcPts val="0"/>
              </a:spcAft>
              <a:buClr>
                <a:schemeClr val="dk1"/>
              </a:buClr>
              <a:buSzPts val="1250"/>
              <a:buFont typeface="Montserrat"/>
              <a:buAutoNum type="arabicPeriod"/>
            </a:pPr>
            <a:r>
              <a:rPr lang="en" sz="1250">
                <a:solidFill>
                  <a:schemeClr val="dk1"/>
                </a:solidFill>
                <a:latin typeface="Montserrat"/>
                <a:ea typeface="Montserrat"/>
                <a:cs typeface="Montserrat"/>
                <a:sym typeface="Montserrat"/>
              </a:rPr>
              <a:t>Coady, D. Fish, N.  </a:t>
            </a:r>
            <a:r>
              <a:rPr i="1" lang="en" sz="1250">
                <a:solidFill>
                  <a:schemeClr val="dk1"/>
                </a:solidFill>
                <a:latin typeface="Montserrat"/>
                <a:ea typeface="Montserrat"/>
                <a:cs typeface="Montserrat"/>
                <a:sym typeface="Montserrat"/>
              </a:rPr>
              <a:t>Healing Painful Sex</a:t>
            </a:r>
            <a:r>
              <a:rPr lang="en" sz="1250">
                <a:solidFill>
                  <a:schemeClr val="dk1"/>
                </a:solidFill>
                <a:latin typeface="Montserrat"/>
                <a:ea typeface="Montserrat"/>
                <a:cs typeface="Montserrat"/>
                <a:sym typeface="Montserrat"/>
              </a:rPr>
              <a:t>. New York: Seal Press, 2011.</a:t>
            </a:r>
            <a:endParaRPr b="1" sz="1250">
              <a:solidFill>
                <a:schemeClr val="hlink"/>
              </a:solidFill>
              <a:latin typeface="Montserrat"/>
              <a:ea typeface="Montserrat"/>
              <a:cs typeface="Montserrat"/>
              <a:sym typeface="Montserrat"/>
            </a:endParaRPr>
          </a:p>
          <a:p>
            <a:pPr indent="-307975" lvl="0" marL="457200" rtl="0" algn="l">
              <a:lnSpc>
                <a:spcPct val="115000"/>
              </a:lnSpc>
              <a:spcBef>
                <a:spcPts val="0"/>
              </a:spcBef>
              <a:spcAft>
                <a:spcPts val="0"/>
              </a:spcAft>
              <a:buClr>
                <a:schemeClr val="dk1"/>
              </a:buClr>
              <a:buSzPts val="1250"/>
              <a:buFont typeface="Montserrat"/>
              <a:buAutoNum type="arabicPeriod"/>
            </a:pPr>
            <a:r>
              <a:rPr lang="en" sz="1250">
                <a:solidFill>
                  <a:srgbClr val="222222"/>
                </a:solidFill>
                <a:highlight>
                  <a:srgbClr val="FFFFFF"/>
                </a:highlight>
                <a:latin typeface="Montserrat"/>
                <a:ea typeface="Montserrat"/>
                <a:cs typeface="Montserrat"/>
                <a:sym typeface="Montserrat"/>
              </a:rPr>
              <a:t>Herman and Wallace Pelvic Floor Course I:: The Sages College; August 2019; Albany.</a:t>
            </a:r>
            <a:endParaRPr sz="1250">
              <a:solidFill>
                <a:srgbClr val="222222"/>
              </a:solidFill>
              <a:highlight>
                <a:srgbClr val="FFFFFF"/>
              </a:highlight>
              <a:latin typeface="Montserrat"/>
              <a:ea typeface="Montserrat"/>
              <a:cs typeface="Montserrat"/>
              <a:sym typeface="Montserrat"/>
            </a:endParaRPr>
          </a:p>
          <a:p>
            <a:pPr indent="-307975" lvl="0" marL="457200" rtl="0" algn="l">
              <a:lnSpc>
                <a:spcPct val="115000"/>
              </a:lnSpc>
              <a:spcBef>
                <a:spcPts val="0"/>
              </a:spcBef>
              <a:spcAft>
                <a:spcPts val="0"/>
              </a:spcAft>
              <a:buClr>
                <a:srgbClr val="222222"/>
              </a:buClr>
              <a:buSzPts val="1250"/>
              <a:buFont typeface="Montserrat"/>
              <a:buAutoNum type="arabicPeriod"/>
            </a:pPr>
            <a:r>
              <a:rPr lang="en" sz="1250">
                <a:solidFill>
                  <a:schemeClr val="dk1"/>
                </a:solidFill>
                <a:highlight>
                  <a:srgbClr val="FFFFFF"/>
                </a:highlight>
                <a:latin typeface="Montserrat"/>
                <a:ea typeface="Montserrat"/>
                <a:cs typeface="Montserrat"/>
                <a:sym typeface="Montserrat"/>
              </a:rPr>
              <a:t>Porges, SW. </a:t>
            </a:r>
            <a:r>
              <a:rPr i="1" lang="en" sz="1250">
                <a:solidFill>
                  <a:schemeClr val="dk1"/>
                </a:solidFill>
                <a:highlight>
                  <a:srgbClr val="FFFFFF"/>
                </a:highlight>
                <a:latin typeface="Montserrat"/>
                <a:ea typeface="Montserrat"/>
                <a:cs typeface="Montserrat"/>
                <a:sym typeface="Montserrat"/>
              </a:rPr>
              <a:t>The Polyvagal Theory: Neurophysiological Foundations of Emotions, Attachment, Communication, and Self-Regulation</a:t>
            </a:r>
            <a:r>
              <a:rPr lang="en" sz="1250">
                <a:solidFill>
                  <a:schemeClr val="dk1"/>
                </a:solidFill>
                <a:highlight>
                  <a:srgbClr val="FFFFFF"/>
                </a:highlight>
                <a:latin typeface="Montserrat"/>
                <a:ea typeface="Montserrat"/>
                <a:cs typeface="Montserrat"/>
                <a:sym typeface="Montserrat"/>
              </a:rPr>
              <a:t>. New York: W.W. Norton, 2011.</a:t>
            </a:r>
            <a:endParaRPr sz="1250">
              <a:solidFill>
                <a:srgbClr val="222222"/>
              </a:solidFill>
              <a:highlight>
                <a:srgbClr val="FFFFFF"/>
              </a:highlight>
              <a:latin typeface="Montserrat"/>
              <a:ea typeface="Montserrat"/>
              <a:cs typeface="Montserrat"/>
              <a:sym typeface="Montserrat"/>
            </a:endParaRPr>
          </a:p>
          <a:p>
            <a:pPr indent="-307975" lvl="0" marL="457200" marR="48895" rtl="0" algn="l">
              <a:lnSpc>
                <a:spcPct val="115000"/>
              </a:lnSpc>
              <a:spcBef>
                <a:spcPts val="0"/>
              </a:spcBef>
              <a:spcAft>
                <a:spcPts val="0"/>
              </a:spcAft>
              <a:buClr>
                <a:schemeClr val="hlink"/>
              </a:buClr>
              <a:buSzPts val="1250"/>
              <a:buFont typeface="Montserrat"/>
              <a:buAutoNum type="arabicPeriod"/>
            </a:pPr>
            <a:r>
              <a:rPr lang="en" sz="1250">
                <a:solidFill>
                  <a:schemeClr val="hlink"/>
                </a:solidFill>
                <a:latin typeface="Montserrat"/>
                <a:ea typeface="Montserrat"/>
                <a:cs typeface="Montserrat"/>
                <a:sym typeface="Montserrat"/>
              </a:rPr>
              <a:t>Wallace, Kathe. </a:t>
            </a:r>
            <a:r>
              <a:rPr i="1" lang="en" sz="1250">
                <a:solidFill>
                  <a:schemeClr val="hlink"/>
                </a:solidFill>
                <a:latin typeface="Montserrat"/>
                <a:ea typeface="Montserrat"/>
                <a:cs typeface="Montserrat"/>
                <a:sym typeface="Montserrat"/>
              </a:rPr>
              <a:t>Vulvar Care and Best Hygiene Practices Handout. </a:t>
            </a:r>
            <a:endParaRPr i="1" sz="1250">
              <a:solidFill>
                <a:schemeClr val="hlink"/>
              </a:solidFill>
              <a:latin typeface="Montserrat"/>
              <a:ea typeface="Montserrat"/>
              <a:cs typeface="Montserrat"/>
              <a:sym typeface="Montserrat"/>
            </a:endParaRPr>
          </a:p>
          <a:p>
            <a:pPr indent="-307975" lvl="0" marL="457200" marR="48895" rtl="0" algn="l">
              <a:lnSpc>
                <a:spcPct val="115000"/>
              </a:lnSpc>
              <a:spcBef>
                <a:spcPts val="0"/>
              </a:spcBef>
              <a:spcAft>
                <a:spcPts val="0"/>
              </a:spcAft>
              <a:buClr>
                <a:schemeClr val="hlink"/>
              </a:buClr>
              <a:buSzPts val="1250"/>
              <a:buFont typeface="Montserrat"/>
              <a:buAutoNum type="arabicPeriod"/>
            </a:pPr>
            <a:r>
              <a:rPr lang="en" sz="1250">
                <a:solidFill>
                  <a:schemeClr val="hlink"/>
                </a:solidFill>
                <a:latin typeface="Montserrat"/>
                <a:ea typeface="Montserrat"/>
                <a:cs typeface="Montserrat"/>
                <a:sym typeface="Montserrat"/>
              </a:rPr>
              <a:t>Herman and Wallace </a:t>
            </a:r>
            <a:r>
              <a:rPr i="1" lang="en" sz="1250">
                <a:solidFill>
                  <a:schemeClr val="hlink"/>
                </a:solidFill>
                <a:latin typeface="Montserrat"/>
                <a:ea typeface="Montserrat"/>
                <a:cs typeface="Montserrat"/>
                <a:sym typeface="Montserrat"/>
              </a:rPr>
              <a:t>Orthopedic considerations for Sexual activity Handout</a:t>
            </a:r>
            <a:endParaRPr i="1" sz="1250">
              <a:solidFill>
                <a:schemeClr val="hlink"/>
              </a:solidFill>
              <a:latin typeface="Montserrat"/>
              <a:ea typeface="Montserrat"/>
              <a:cs typeface="Montserrat"/>
              <a:sym typeface="Montserrat"/>
            </a:endParaRPr>
          </a:p>
          <a:p>
            <a:pPr indent="-307975" lvl="0" marL="457200" marR="48895" rtl="0" algn="l">
              <a:lnSpc>
                <a:spcPct val="115000"/>
              </a:lnSpc>
              <a:spcBef>
                <a:spcPts val="0"/>
              </a:spcBef>
              <a:spcAft>
                <a:spcPts val="0"/>
              </a:spcAft>
              <a:buClr>
                <a:schemeClr val="hlink"/>
              </a:buClr>
              <a:buSzPts val="1250"/>
              <a:buFont typeface="Montserrat"/>
              <a:buAutoNum type="arabicPeriod"/>
            </a:pPr>
            <a:r>
              <a:rPr lang="en" sz="1250">
                <a:solidFill>
                  <a:schemeClr val="hlink"/>
                </a:solidFill>
                <a:latin typeface="Montserrat"/>
                <a:ea typeface="Montserrat"/>
                <a:cs typeface="Montserrat"/>
                <a:sym typeface="Montserrat"/>
              </a:rPr>
              <a:t>Drummond, Jessica. Integrative Women’s Health Institute Women’s Health Coaching Course</a:t>
            </a:r>
            <a:endParaRPr sz="1250">
              <a:solidFill>
                <a:schemeClr val="hlink"/>
              </a:solidFill>
              <a:latin typeface="Montserrat"/>
              <a:ea typeface="Montserrat"/>
              <a:cs typeface="Montserrat"/>
              <a:sym typeface="Montserrat"/>
            </a:endParaRPr>
          </a:p>
          <a:p>
            <a:pPr indent="-307975" lvl="0" marL="457200" marR="48895" rtl="0" algn="l">
              <a:lnSpc>
                <a:spcPct val="115000"/>
              </a:lnSpc>
              <a:spcBef>
                <a:spcPts val="0"/>
              </a:spcBef>
              <a:spcAft>
                <a:spcPts val="0"/>
              </a:spcAft>
              <a:buClr>
                <a:schemeClr val="hlink"/>
              </a:buClr>
              <a:buSzPts val="1250"/>
              <a:buFont typeface="Montserrat"/>
              <a:buAutoNum type="arabicPeriod"/>
            </a:pPr>
            <a:r>
              <a:rPr lang="en" sz="1250">
                <a:solidFill>
                  <a:schemeClr val="hlink"/>
                </a:solidFill>
                <a:latin typeface="Montserrat"/>
                <a:ea typeface="Montserrat"/>
                <a:cs typeface="Montserrat"/>
                <a:sym typeface="Montserrat"/>
              </a:rPr>
              <a:t>Some images obtained from Unsplash</a:t>
            </a:r>
            <a:endParaRPr sz="1250">
              <a:solidFill>
                <a:schemeClr val="hlink"/>
              </a:solidFill>
              <a:latin typeface="Montserrat"/>
              <a:ea typeface="Montserrat"/>
              <a:cs typeface="Montserrat"/>
              <a:sym typeface="Montserrat"/>
            </a:endParaRPr>
          </a:p>
          <a:p>
            <a:pPr indent="0" lvl="0" marL="12700" marR="48895" rtl="0" algn="l">
              <a:lnSpc>
                <a:spcPct val="200000"/>
              </a:lnSpc>
              <a:spcBef>
                <a:spcPts val="0"/>
              </a:spcBef>
              <a:spcAft>
                <a:spcPts val="0"/>
              </a:spcAft>
              <a:buClr>
                <a:schemeClr val="dk1"/>
              </a:buClr>
              <a:buFont typeface="Arial"/>
              <a:buNone/>
            </a:pPr>
            <a:r>
              <a:t/>
            </a:r>
            <a:endParaRPr sz="1200">
              <a:solidFill>
                <a:schemeClr val="hlink"/>
              </a:solidFill>
              <a:latin typeface="Montserrat"/>
              <a:ea typeface="Montserrat"/>
              <a:cs typeface="Montserrat"/>
              <a:sym typeface="Montserrat"/>
            </a:endParaRPr>
          </a:p>
          <a:p>
            <a:pPr indent="0" lvl="0" marL="0" marR="48895" rtl="0" algn="l">
              <a:lnSpc>
                <a:spcPct val="200000"/>
              </a:lnSpc>
              <a:spcBef>
                <a:spcPts val="0"/>
              </a:spcBef>
              <a:spcAft>
                <a:spcPts val="0"/>
              </a:spcAft>
              <a:buClr>
                <a:schemeClr val="dk1"/>
              </a:buClr>
              <a:buFont typeface="Arial"/>
              <a:buNone/>
            </a:pPr>
            <a:r>
              <a:t/>
            </a:r>
            <a:endParaRPr sz="1200">
              <a:solidFill>
                <a:schemeClr val="hlink"/>
              </a:solidFill>
              <a:latin typeface="Montserrat"/>
              <a:ea typeface="Montserrat"/>
              <a:cs typeface="Montserrat"/>
              <a:sym typeface="Montserrat"/>
            </a:endParaRPr>
          </a:p>
          <a:p>
            <a:pPr indent="0" lvl="0" marL="12700" marR="5080" rtl="0" algn="l">
              <a:lnSpc>
                <a:spcPct val="166700"/>
              </a:lnSpc>
              <a:spcBef>
                <a:spcPts val="0"/>
              </a:spcBef>
              <a:spcAft>
                <a:spcPts val="0"/>
              </a:spcAft>
              <a:buClr>
                <a:schemeClr val="dk1"/>
              </a:buClr>
              <a:buFont typeface="Arial"/>
              <a:buNone/>
            </a:pPr>
            <a:r>
              <a:t/>
            </a:r>
            <a:endParaRPr sz="1200">
              <a:solidFill>
                <a:schemeClr val="hlink"/>
              </a:solidFill>
              <a:latin typeface="Montserrat"/>
              <a:ea typeface="Montserrat"/>
              <a:cs typeface="Montserrat"/>
              <a:sym typeface="Montserrat"/>
            </a:endParaRPr>
          </a:p>
          <a:p>
            <a:pPr indent="0" lvl="0" marL="12700" marR="7620" rtl="0" algn="l">
              <a:lnSpc>
                <a:spcPct val="145800"/>
              </a:lnSpc>
              <a:spcBef>
                <a:spcPts val="0"/>
              </a:spcBef>
              <a:spcAft>
                <a:spcPts val="0"/>
              </a:spcAft>
              <a:buNone/>
            </a:pPr>
            <a:r>
              <a:t/>
            </a:r>
            <a:endParaRPr sz="1200">
              <a:solidFill>
                <a:srgbClr val="232323"/>
              </a:solidFill>
              <a:latin typeface="Roboto"/>
              <a:ea typeface="Roboto"/>
              <a:cs typeface="Roboto"/>
              <a:sym typeface="Roboto"/>
            </a:endParaRPr>
          </a:p>
        </p:txBody>
      </p:sp>
      <p:sp>
        <p:nvSpPr>
          <p:cNvPr id="587" name="Google Shape;587;p56"/>
          <p:cNvSpPr txBox="1"/>
          <p:nvPr>
            <p:ph type="title"/>
          </p:nvPr>
        </p:nvSpPr>
        <p:spPr>
          <a:xfrm>
            <a:off x="609600" y="667575"/>
            <a:ext cx="6052800" cy="726300"/>
          </a:xfrm>
          <a:prstGeom prst="rect">
            <a:avLst/>
          </a:prstGeom>
          <a:noFill/>
          <a:ln>
            <a:noFill/>
          </a:ln>
        </p:spPr>
        <p:txBody>
          <a:bodyPr anchorCtr="0" anchor="t" bIns="0" lIns="0" spcFirstLastPara="1" rIns="0" wrap="square" tIns="12700">
            <a:noAutofit/>
          </a:bodyPr>
          <a:lstStyle/>
          <a:p>
            <a:pPr indent="0" lvl="0" marL="12700" rtl="0" algn="l">
              <a:lnSpc>
                <a:spcPct val="100000"/>
              </a:lnSpc>
              <a:spcBef>
                <a:spcPts val="0"/>
              </a:spcBef>
              <a:spcAft>
                <a:spcPts val="0"/>
              </a:spcAft>
              <a:buNone/>
            </a:pPr>
            <a:r>
              <a:rPr b="0" lang="en">
                <a:solidFill>
                  <a:srgbClr val="FF9900"/>
                </a:solidFill>
                <a:latin typeface="Roboto"/>
                <a:ea typeface="Roboto"/>
                <a:cs typeface="Roboto"/>
                <a:sym typeface="Roboto"/>
              </a:rPr>
              <a:t>References</a:t>
            </a:r>
            <a:endParaRPr b="0">
              <a:solidFill>
                <a:srgbClr val="FF9900"/>
              </a:solidFill>
              <a:latin typeface="Roboto"/>
              <a:ea typeface="Roboto"/>
              <a:cs typeface="Roboto"/>
              <a:sym typeface="Roboto"/>
            </a:endParaRPr>
          </a:p>
        </p:txBody>
      </p:sp>
      <p:pic>
        <p:nvPicPr>
          <p:cNvPr id="588" name="Google Shape;588;p56"/>
          <p:cNvPicPr preferRelativeResize="0"/>
          <p:nvPr/>
        </p:nvPicPr>
        <p:blipFill>
          <a:blip r:embed="rId3">
            <a:alphaModFix/>
          </a:blip>
          <a:stretch>
            <a:fillRect/>
          </a:stretch>
        </p:blipFill>
        <p:spPr>
          <a:xfrm>
            <a:off x="175050" y="9521028"/>
            <a:ext cx="434550" cy="434550"/>
          </a:xfrm>
          <a:prstGeom prst="rect">
            <a:avLst/>
          </a:prstGeom>
          <a:noFill/>
          <a:ln>
            <a:noFill/>
          </a:ln>
        </p:spPr>
      </p:pic>
      <p:sp>
        <p:nvSpPr>
          <p:cNvPr id="589" name="Google Shape;589;p56"/>
          <p:cNvSpPr txBox="1"/>
          <p:nvPr/>
        </p:nvSpPr>
        <p:spPr>
          <a:xfrm>
            <a:off x="619250" y="9622225"/>
            <a:ext cx="4674600" cy="329400"/>
          </a:xfrm>
          <a:prstGeom prst="rect">
            <a:avLst/>
          </a:prstGeom>
          <a:noFill/>
          <a:ln>
            <a:noFill/>
          </a:ln>
        </p:spPr>
        <p:txBody>
          <a:bodyPr anchorCtr="0" anchor="t" bIns="91425" lIns="91425" spcFirstLastPara="1" rIns="91425" wrap="square" tIns="91425">
            <a:noAutofit/>
          </a:bodyPr>
          <a:lstStyle/>
          <a:p>
            <a:pPr indent="0" lvl="0" marL="12700" rtl="0" algn="l">
              <a:spcBef>
                <a:spcPts val="0"/>
              </a:spcBef>
              <a:spcAft>
                <a:spcPts val="0"/>
              </a:spcAft>
              <a:buClr>
                <a:schemeClr val="dk1"/>
              </a:buClr>
              <a:buSzPts val="1100"/>
              <a:buFont typeface="Arial"/>
              <a:buNone/>
            </a:pPr>
            <a:r>
              <a:rPr lang="en" sz="1000">
                <a:solidFill>
                  <a:schemeClr val="hlink"/>
                </a:solidFill>
                <a:latin typeface="Roboto"/>
                <a:ea typeface="Roboto"/>
                <a:cs typeface="Roboto"/>
                <a:sym typeface="Roboto"/>
              </a:rPr>
              <a:t>©  Body Harmony Physical Therapy, PLLC (2021) - All Rights Reserved</a:t>
            </a:r>
            <a:endParaRPr sz="1000">
              <a:solidFill>
                <a:schemeClr val="dk1"/>
              </a:solidFill>
              <a:latin typeface="Roboto"/>
              <a:ea typeface="Roboto"/>
              <a:cs typeface="Roboto"/>
              <a:sym typeface="Roboto"/>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 name="Shape 133"/>
        <p:cNvGrpSpPr/>
        <p:nvPr/>
      </p:nvGrpSpPr>
      <p:grpSpPr>
        <a:xfrm>
          <a:off x="0" y="0"/>
          <a:ext cx="0" cy="0"/>
          <a:chOff x="0" y="0"/>
          <a:chExt cx="0" cy="0"/>
        </a:xfrm>
      </p:grpSpPr>
      <p:pic>
        <p:nvPicPr>
          <p:cNvPr id="134" name="Google Shape;134;p22"/>
          <p:cNvPicPr preferRelativeResize="0"/>
          <p:nvPr/>
        </p:nvPicPr>
        <p:blipFill rotWithShape="1">
          <a:blip r:embed="rId3">
            <a:alphaModFix/>
          </a:blip>
          <a:srcRect b="0" l="39" r="49" t="0"/>
          <a:stretch/>
        </p:blipFill>
        <p:spPr>
          <a:xfrm>
            <a:off x="0" y="8"/>
            <a:ext cx="7772397" cy="5186134"/>
          </a:xfrm>
          <a:prstGeom prst="rect">
            <a:avLst/>
          </a:prstGeom>
          <a:noFill/>
          <a:ln>
            <a:noFill/>
          </a:ln>
        </p:spPr>
      </p:pic>
      <p:sp>
        <p:nvSpPr>
          <p:cNvPr id="135" name="Google Shape;135;p22"/>
          <p:cNvSpPr txBox="1"/>
          <p:nvPr/>
        </p:nvSpPr>
        <p:spPr>
          <a:xfrm>
            <a:off x="7307429" y="9622231"/>
            <a:ext cx="84455" cy="147320"/>
          </a:xfrm>
          <a:prstGeom prst="rect">
            <a:avLst/>
          </a:prstGeom>
          <a:noFill/>
          <a:ln>
            <a:noFill/>
          </a:ln>
        </p:spPr>
        <p:txBody>
          <a:bodyPr anchorCtr="0" anchor="t" bIns="0" lIns="0" spcFirstLastPara="1" rIns="0" wrap="square" tIns="12700">
            <a:noAutofit/>
          </a:bodyPr>
          <a:lstStyle/>
          <a:p>
            <a:pPr indent="0" lvl="0" marL="12700" marR="0" rtl="0" algn="l">
              <a:lnSpc>
                <a:spcPct val="100000"/>
              </a:lnSpc>
              <a:spcBef>
                <a:spcPts val="0"/>
              </a:spcBef>
              <a:spcAft>
                <a:spcPts val="0"/>
              </a:spcAft>
              <a:buNone/>
            </a:pPr>
            <a:r>
              <a:rPr lang="en" sz="800">
                <a:solidFill>
                  <a:schemeClr val="dk1"/>
                </a:solidFill>
                <a:latin typeface="Avenir"/>
                <a:ea typeface="Avenir"/>
                <a:cs typeface="Avenir"/>
                <a:sym typeface="Avenir"/>
              </a:rPr>
              <a:t>4</a:t>
            </a:r>
            <a:endParaRPr sz="800">
              <a:solidFill>
                <a:schemeClr val="dk1"/>
              </a:solidFill>
              <a:latin typeface="Avenir"/>
              <a:ea typeface="Avenir"/>
              <a:cs typeface="Avenir"/>
              <a:sym typeface="Avenir"/>
            </a:endParaRPr>
          </a:p>
        </p:txBody>
      </p:sp>
      <p:sp>
        <p:nvSpPr>
          <p:cNvPr id="136" name="Google Shape;136;p22"/>
          <p:cNvSpPr/>
          <p:nvPr/>
        </p:nvSpPr>
        <p:spPr>
          <a:xfrm>
            <a:off x="856616" y="4743700"/>
            <a:ext cx="6059170" cy="4881880"/>
          </a:xfrm>
          <a:custGeom>
            <a:rect b="b" l="l" r="r" t="t"/>
            <a:pathLst>
              <a:path extrusionOk="0" h="4881880" w="6059170">
                <a:moveTo>
                  <a:pt x="0" y="4881880"/>
                </a:moveTo>
                <a:lnTo>
                  <a:pt x="6058916" y="4881880"/>
                </a:lnTo>
                <a:lnTo>
                  <a:pt x="6058916" y="0"/>
                </a:lnTo>
                <a:lnTo>
                  <a:pt x="0" y="0"/>
                </a:lnTo>
                <a:lnTo>
                  <a:pt x="0" y="488188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7" name="Google Shape;137;p22"/>
          <p:cNvSpPr txBox="1"/>
          <p:nvPr/>
        </p:nvSpPr>
        <p:spPr>
          <a:xfrm>
            <a:off x="856766" y="4743700"/>
            <a:ext cx="6059100" cy="4557900"/>
          </a:xfrm>
          <a:prstGeom prst="rect">
            <a:avLst/>
          </a:prstGeom>
          <a:noFill/>
          <a:ln cap="flat" cmpd="sng" w="12700">
            <a:solidFill>
              <a:srgbClr val="A2C4C9"/>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None/>
            </a:pPr>
            <a:r>
              <a:t/>
            </a:r>
            <a:endParaRPr sz="1600">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None/>
            </a:pPr>
            <a:r>
              <a:t/>
            </a:r>
            <a:endParaRPr sz="1600">
              <a:solidFill>
                <a:schemeClr val="dk1"/>
              </a:solidFill>
              <a:latin typeface="Times New Roman"/>
              <a:ea typeface="Times New Roman"/>
              <a:cs typeface="Times New Roman"/>
              <a:sym typeface="Times New Roman"/>
            </a:endParaRPr>
          </a:p>
          <a:p>
            <a:pPr indent="0" lvl="0" marL="0" marR="0" rtl="0" algn="ctr">
              <a:lnSpc>
                <a:spcPct val="100000"/>
              </a:lnSpc>
              <a:spcBef>
                <a:spcPts val="0"/>
              </a:spcBef>
              <a:spcAft>
                <a:spcPts val="0"/>
              </a:spcAft>
              <a:buNone/>
            </a:pPr>
            <a:r>
              <a:t/>
            </a:r>
            <a:endParaRPr sz="1600">
              <a:solidFill>
                <a:schemeClr val="dk1"/>
              </a:solidFill>
              <a:latin typeface="Times New Roman"/>
              <a:ea typeface="Times New Roman"/>
              <a:cs typeface="Times New Roman"/>
              <a:sym typeface="Times New Roman"/>
            </a:endParaRPr>
          </a:p>
          <a:p>
            <a:pPr indent="0" lvl="0" marL="17145" marR="0" rtl="0" algn="ctr">
              <a:lnSpc>
                <a:spcPct val="100000"/>
              </a:lnSpc>
              <a:spcBef>
                <a:spcPts val="1215"/>
              </a:spcBef>
              <a:spcAft>
                <a:spcPts val="0"/>
              </a:spcAft>
              <a:buNone/>
            </a:pPr>
            <a:r>
              <a:rPr lang="en">
                <a:solidFill>
                  <a:srgbClr val="232323"/>
                </a:solidFill>
                <a:latin typeface="Roboto"/>
                <a:ea typeface="Roboto"/>
                <a:cs typeface="Roboto"/>
                <a:sym typeface="Roboto"/>
              </a:rPr>
              <a:t>Chapter 01</a:t>
            </a:r>
            <a:r>
              <a:rPr lang="en" sz="1400">
                <a:solidFill>
                  <a:srgbClr val="232323"/>
                </a:solidFill>
                <a:latin typeface="Roboto"/>
                <a:ea typeface="Roboto"/>
                <a:cs typeface="Roboto"/>
                <a:sym typeface="Roboto"/>
              </a:rPr>
              <a:t> </a:t>
            </a:r>
            <a:endParaRPr sz="1400">
              <a:solidFill>
                <a:schemeClr val="dk1"/>
              </a:solidFill>
              <a:latin typeface="Roboto"/>
              <a:ea typeface="Roboto"/>
              <a:cs typeface="Roboto"/>
              <a:sym typeface="Roboto"/>
            </a:endParaRPr>
          </a:p>
          <a:p>
            <a:pPr indent="0" lvl="0" marL="0" marR="0" rtl="0" algn="ctr">
              <a:lnSpc>
                <a:spcPct val="100000"/>
              </a:lnSpc>
              <a:spcBef>
                <a:spcPts val="40"/>
              </a:spcBef>
              <a:spcAft>
                <a:spcPts val="0"/>
              </a:spcAft>
              <a:buNone/>
            </a:pPr>
            <a:r>
              <a:t/>
            </a:r>
            <a:endParaRPr sz="1450">
              <a:solidFill>
                <a:schemeClr val="dk1"/>
              </a:solidFill>
              <a:latin typeface="Times New Roman"/>
              <a:ea typeface="Times New Roman"/>
              <a:cs typeface="Times New Roman"/>
              <a:sym typeface="Times New Roman"/>
            </a:endParaRPr>
          </a:p>
          <a:p>
            <a:pPr indent="0" lvl="0" marL="0" marR="0" rtl="0" algn="ctr">
              <a:lnSpc>
                <a:spcPct val="100000"/>
              </a:lnSpc>
              <a:spcBef>
                <a:spcPts val="0"/>
              </a:spcBef>
              <a:spcAft>
                <a:spcPts val="0"/>
              </a:spcAft>
              <a:buNone/>
            </a:pPr>
            <a:r>
              <a:rPr lang="en" sz="6500">
                <a:solidFill>
                  <a:srgbClr val="A2C4C9"/>
                </a:solidFill>
                <a:latin typeface="Roboto"/>
                <a:ea typeface="Roboto"/>
                <a:cs typeface="Roboto"/>
                <a:sym typeface="Roboto"/>
              </a:rPr>
              <a:t>Why Does Sex Hurt?</a:t>
            </a:r>
            <a:endParaRPr sz="6500">
              <a:solidFill>
                <a:srgbClr val="A2C4C9"/>
              </a:solidFill>
              <a:latin typeface="Roboto"/>
              <a:ea typeface="Roboto"/>
              <a:cs typeface="Roboto"/>
              <a:sym typeface="Roboto"/>
            </a:endParaRPr>
          </a:p>
          <a:p>
            <a:pPr indent="-635" lvl="0" marL="864235" marR="855344" rtl="0" algn="ctr">
              <a:lnSpc>
                <a:spcPct val="145800"/>
              </a:lnSpc>
              <a:spcBef>
                <a:spcPts val="2460"/>
              </a:spcBef>
              <a:spcAft>
                <a:spcPts val="0"/>
              </a:spcAft>
              <a:buNone/>
            </a:pPr>
            <a:r>
              <a:t/>
            </a:r>
            <a:endParaRPr sz="1200">
              <a:solidFill>
                <a:schemeClr val="dk1"/>
              </a:solidFill>
              <a:latin typeface="Roboto"/>
              <a:ea typeface="Roboto"/>
              <a:cs typeface="Roboto"/>
              <a:sym typeface="Roboto"/>
            </a:endParaRPr>
          </a:p>
        </p:txBody>
      </p:sp>
      <p:pic>
        <p:nvPicPr>
          <p:cNvPr id="138" name="Google Shape;138;p22"/>
          <p:cNvPicPr preferRelativeResize="0"/>
          <p:nvPr/>
        </p:nvPicPr>
        <p:blipFill>
          <a:blip r:embed="rId4">
            <a:alphaModFix/>
          </a:blip>
          <a:stretch>
            <a:fillRect/>
          </a:stretch>
        </p:blipFill>
        <p:spPr>
          <a:xfrm>
            <a:off x="175050" y="9521028"/>
            <a:ext cx="434550" cy="434550"/>
          </a:xfrm>
          <a:prstGeom prst="rect">
            <a:avLst/>
          </a:prstGeom>
          <a:noFill/>
          <a:ln>
            <a:noFill/>
          </a:ln>
        </p:spPr>
      </p:pic>
      <p:sp>
        <p:nvSpPr>
          <p:cNvPr id="139" name="Google Shape;139;p22"/>
          <p:cNvSpPr txBox="1"/>
          <p:nvPr/>
        </p:nvSpPr>
        <p:spPr>
          <a:xfrm>
            <a:off x="609600" y="9622225"/>
            <a:ext cx="4562100" cy="329400"/>
          </a:xfrm>
          <a:prstGeom prst="rect">
            <a:avLst/>
          </a:prstGeom>
          <a:noFill/>
          <a:ln>
            <a:noFill/>
          </a:ln>
        </p:spPr>
        <p:txBody>
          <a:bodyPr anchorCtr="0" anchor="t" bIns="91425" lIns="91425" spcFirstLastPara="1" rIns="91425" wrap="square" tIns="91425">
            <a:noAutofit/>
          </a:bodyPr>
          <a:lstStyle/>
          <a:p>
            <a:pPr indent="0" lvl="0" marL="12700" rtl="0" algn="l">
              <a:spcBef>
                <a:spcPts val="0"/>
              </a:spcBef>
              <a:spcAft>
                <a:spcPts val="0"/>
              </a:spcAft>
              <a:buNone/>
            </a:pPr>
            <a:r>
              <a:rPr lang="en" sz="1000">
                <a:solidFill>
                  <a:schemeClr val="hlink"/>
                </a:solidFill>
                <a:latin typeface="Roboto"/>
                <a:ea typeface="Roboto"/>
                <a:cs typeface="Roboto"/>
                <a:sym typeface="Roboto"/>
              </a:rPr>
              <a:t> </a:t>
            </a:r>
            <a:r>
              <a:rPr lang="en" sz="1000">
                <a:solidFill>
                  <a:schemeClr val="hlink"/>
                </a:solidFill>
                <a:latin typeface="Roboto"/>
                <a:ea typeface="Roboto"/>
                <a:cs typeface="Roboto"/>
                <a:sym typeface="Roboto"/>
              </a:rPr>
              <a:t>©  Body Harmony Physical Therapy, PLLC (2021) - All Rights Reserved</a:t>
            </a:r>
            <a:endParaRPr sz="1000">
              <a:solidFill>
                <a:schemeClr val="dk1"/>
              </a:solidFill>
              <a:latin typeface="Roboto"/>
              <a:ea typeface="Roboto"/>
              <a:cs typeface="Roboto"/>
              <a:sym typeface="Roboto"/>
            </a:endParaRPr>
          </a:p>
          <a:p>
            <a:pPr indent="0" lvl="0" marL="12700" rtl="0" algn="l">
              <a:spcBef>
                <a:spcPts val="0"/>
              </a:spcBef>
              <a:spcAft>
                <a:spcPts val="0"/>
              </a:spcAft>
              <a:buNone/>
            </a:pPr>
            <a:r>
              <a:t/>
            </a:r>
            <a:endParaRPr sz="1000">
              <a:solidFill>
                <a:schemeClr val="hlink"/>
              </a:solidFill>
              <a:latin typeface="Roboto"/>
              <a:ea typeface="Roboto"/>
              <a:cs typeface="Roboto"/>
              <a:sym typeface="Roboto"/>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43" name="Shape 143"/>
        <p:cNvGrpSpPr/>
        <p:nvPr/>
      </p:nvGrpSpPr>
      <p:grpSpPr>
        <a:xfrm>
          <a:off x="0" y="0"/>
          <a:ext cx="0" cy="0"/>
          <a:chOff x="0" y="0"/>
          <a:chExt cx="0" cy="0"/>
        </a:xfrm>
      </p:grpSpPr>
      <p:sp>
        <p:nvSpPr>
          <p:cNvPr id="144" name="Google Shape;144;p23"/>
          <p:cNvSpPr/>
          <p:nvPr/>
        </p:nvSpPr>
        <p:spPr>
          <a:xfrm>
            <a:off x="0" y="-75"/>
            <a:ext cx="6462300" cy="1351800"/>
          </a:xfrm>
          <a:prstGeom prst="rect">
            <a:avLst/>
          </a:prstGeom>
          <a:solidFill>
            <a:srgbClr val="FFF2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 name="Google Shape;145;p23"/>
          <p:cNvSpPr/>
          <p:nvPr/>
        </p:nvSpPr>
        <p:spPr>
          <a:xfrm>
            <a:off x="410819" y="9556750"/>
            <a:ext cx="2358390" cy="0"/>
          </a:xfrm>
          <a:custGeom>
            <a:rect b="b" l="l" r="r" t="t"/>
            <a:pathLst>
              <a:path extrusionOk="0" h="120000" w="2358390">
                <a:moveTo>
                  <a:pt x="0" y="0"/>
                </a:moveTo>
                <a:lnTo>
                  <a:pt x="2357780" y="0"/>
                </a:lnTo>
              </a:path>
            </a:pathLst>
          </a:custGeom>
          <a:noFill/>
          <a:ln cap="flat" cmpd="sng" w="12700">
            <a:solidFill>
              <a:srgbClr val="EFEFE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6" name="Google Shape;146;p23"/>
          <p:cNvSpPr txBox="1"/>
          <p:nvPr/>
        </p:nvSpPr>
        <p:spPr>
          <a:xfrm>
            <a:off x="7320129" y="9634931"/>
            <a:ext cx="59055" cy="139065"/>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None/>
            </a:pPr>
            <a:r>
              <a:rPr lang="en" sz="800">
                <a:solidFill>
                  <a:schemeClr val="dk1"/>
                </a:solidFill>
                <a:latin typeface="Avenir"/>
                <a:ea typeface="Avenir"/>
                <a:cs typeface="Avenir"/>
                <a:sym typeface="Avenir"/>
              </a:rPr>
              <a:t>5</a:t>
            </a:r>
            <a:endParaRPr sz="800">
              <a:solidFill>
                <a:schemeClr val="dk1"/>
              </a:solidFill>
              <a:latin typeface="Avenir"/>
              <a:ea typeface="Avenir"/>
              <a:cs typeface="Avenir"/>
              <a:sym typeface="Avenir"/>
            </a:endParaRPr>
          </a:p>
        </p:txBody>
      </p:sp>
      <p:sp>
        <p:nvSpPr>
          <p:cNvPr id="147" name="Google Shape;147;p23"/>
          <p:cNvSpPr/>
          <p:nvPr/>
        </p:nvSpPr>
        <p:spPr>
          <a:xfrm>
            <a:off x="25848" y="7529071"/>
            <a:ext cx="3556510" cy="1691436"/>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8" name="Google Shape;148;p23"/>
          <p:cNvSpPr/>
          <p:nvPr/>
        </p:nvSpPr>
        <p:spPr>
          <a:xfrm>
            <a:off x="4270200" y="5505452"/>
            <a:ext cx="3465132" cy="4389977"/>
          </a:xfrm>
          <a:custGeom>
            <a:rect b="b" l="l" r="r" t="t"/>
            <a:pathLst>
              <a:path extrusionOk="0" h="3086100" w="5003800">
                <a:moveTo>
                  <a:pt x="0" y="3086100"/>
                </a:moveTo>
                <a:lnTo>
                  <a:pt x="5003800" y="3086100"/>
                </a:lnTo>
                <a:lnTo>
                  <a:pt x="5003800" y="0"/>
                </a:lnTo>
                <a:lnTo>
                  <a:pt x="0" y="0"/>
                </a:lnTo>
                <a:lnTo>
                  <a:pt x="0" y="3086100"/>
                </a:lnTo>
                <a:close/>
              </a:path>
            </a:pathLst>
          </a:custGeom>
          <a:solidFill>
            <a:srgbClr val="A2C4C9"/>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9" name="Google Shape;149;p23"/>
          <p:cNvSpPr txBox="1"/>
          <p:nvPr/>
        </p:nvSpPr>
        <p:spPr>
          <a:xfrm>
            <a:off x="175050" y="1606775"/>
            <a:ext cx="3556500" cy="2756100"/>
          </a:xfrm>
          <a:prstGeom prst="rect">
            <a:avLst/>
          </a:prstGeom>
          <a:noFill/>
          <a:ln>
            <a:noFill/>
          </a:ln>
        </p:spPr>
        <p:txBody>
          <a:bodyPr anchorCtr="0" anchor="t" bIns="0" lIns="0" spcFirstLastPara="1" rIns="0" wrap="square" tIns="12700">
            <a:noAutofit/>
          </a:bodyPr>
          <a:lstStyle/>
          <a:p>
            <a:pPr indent="0" lvl="0" marL="0" rtl="0" algn="l">
              <a:spcBef>
                <a:spcPts val="0"/>
              </a:spcBef>
              <a:spcAft>
                <a:spcPts val="0"/>
              </a:spcAft>
              <a:buClr>
                <a:schemeClr val="dk1"/>
              </a:buClr>
              <a:buSzPts val="1400"/>
              <a:buFont typeface="Arial"/>
              <a:buNone/>
            </a:pPr>
            <a:r>
              <a:rPr lang="en" sz="1250">
                <a:solidFill>
                  <a:schemeClr val="dk1"/>
                </a:solidFill>
                <a:latin typeface="Montserrat"/>
                <a:ea typeface="Montserrat"/>
                <a:cs typeface="Montserrat"/>
                <a:sym typeface="Montserrat"/>
              </a:rPr>
              <a:t>Sex should never be  painful, but for many people it is. </a:t>
            </a:r>
            <a:r>
              <a:rPr b="1" lang="en" sz="1250">
                <a:solidFill>
                  <a:srgbClr val="222222"/>
                </a:solidFill>
                <a:highlight>
                  <a:srgbClr val="FFFFFF"/>
                </a:highlight>
                <a:latin typeface="Montserrat"/>
                <a:ea typeface="Montserrat"/>
                <a:cs typeface="Montserrat"/>
                <a:sym typeface="Montserrat"/>
              </a:rPr>
              <a:t>Dyspareunia</a:t>
            </a:r>
            <a:r>
              <a:rPr lang="en" sz="1250">
                <a:solidFill>
                  <a:srgbClr val="222222"/>
                </a:solidFill>
                <a:highlight>
                  <a:srgbClr val="FFFFFF"/>
                </a:highlight>
                <a:latin typeface="Montserrat"/>
                <a:ea typeface="Montserrat"/>
                <a:cs typeface="Montserrat"/>
                <a:sym typeface="Montserrat"/>
              </a:rPr>
              <a:t>, or painful intercourse, can occur </a:t>
            </a:r>
            <a:r>
              <a:rPr lang="en" sz="1250">
                <a:solidFill>
                  <a:schemeClr val="dk1"/>
                </a:solidFill>
                <a:latin typeface="Montserrat"/>
                <a:ea typeface="Montserrat"/>
                <a:cs typeface="Montserrat"/>
                <a:sym typeface="Montserrat"/>
              </a:rPr>
              <a:t>for a multitude of reasons. It could be a sign of a gynecologic condition such as ovarian cysts, endometriosis, or infection. Thus, it is important to consult your </a:t>
            </a:r>
            <a:r>
              <a:rPr lang="en" sz="1250">
                <a:solidFill>
                  <a:schemeClr val="dk1"/>
                </a:solidFill>
                <a:latin typeface="Montserrat"/>
                <a:ea typeface="Montserrat"/>
                <a:cs typeface="Montserrat"/>
                <a:sym typeface="Montserrat"/>
              </a:rPr>
              <a:t>gynecologist to rule out gynecological pathology. </a:t>
            </a:r>
            <a:r>
              <a:rPr lang="en" sz="1250">
                <a:solidFill>
                  <a:schemeClr val="dk1"/>
                </a:solidFill>
                <a:latin typeface="Montserrat"/>
                <a:ea typeface="Montserrat"/>
                <a:cs typeface="Montserrat"/>
                <a:sym typeface="Montserrat"/>
              </a:rPr>
              <a:t> </a:t>
            </a:r>
            <a:endParaRPr sz="125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400"/>
              <a:buFont typeface="Arial"/>
              <a:buNone/>
            </a:pPr>
            <a:r>
              <a:t/>
            </a:r>
            <a:endParaRPr sz="125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400"/>
              <a:buFont typeface="Arial"/>
              <a:buNone/>
            </a:pPr>
            <a:r>
              <a:rPr lang="en" sz="1250">
                <a:solidFill>
                  <a:schemeClr val="dk1"/>
                </a:solidFill>
                <a:latin typeface="Montserrat"/>
                <a:ea typeface="Montserrat"/>
                <a:cs typeface="Montserrat"/>
                <a:sym typeface="Montserrat"/>
              </a:rPr>
              <a:t>Pain with sex may have origins secondary to muscle imbalances, excessive muscular tone, nerve compression, fascial restrictions, adhesions and/or decreased blood or lymphatic flow. </a:t>
            </a:r>
            <a:endParaRPr sz="125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400"/>
              <a:buFont typeface="Arial"/>
              <a:buNone/>
            </a:pPr>
            <a:r>
              <a:t/>
            </a:r>
            <a:endParaRPr sz="125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400"/>
              <a:buFont typeface="Arial"/>
              <a:buNone/>
            </a:pPr>
            <a:r>
              <a:rPr lang="en" sz="1250">
                <a:solidFill>
                  <a:schemeClr val="dk1"/>
                </a:solidFill>
                <a:latin typeface="Montserrat"/>
                <a:ea typeface="Montserrat"/>
                <a:cs typeface="Montserrat"/>
                <a:sym typeface="Montserrat"/>
              </a:rPr>
              <a:t>Pain with sex can present in many ways including muscle spasms, burning, stinging, aching, throbbing, pins and needles, etc.</a:t>
            </a:r>
            <a:endParaRPr sz="125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400"/>
              <a:buFont typeface="Arial"/>
              <a:buNone/>
            </a:pPr>
            <a:r>
              <a:t/>
            </a:r>
            <a:endParaRPr sz="125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400"/>
              <a:buFont typeface="Arial"/>
              <a:buNone/>
            </a:pPr>
            <a:r>
              <a:rPr lang="en" sz="1250">
                <a:solidFill>
                  <a:schemeClr val="dk1"/>
                </a:solidFill>
                <a:latin typeface="Montserrat"/>
                <a:ea typeface="Montserrat"/>
                <a:cs typeface="Montserrat"/>
                <a:sym typeface="Montserrat"/>
              </a:rPr>
              <a:t>Symptoms may present in different areas:</a:t>
            </a:r>
            <a:endParaRPr sz="125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sz="1250">
              <a:solidFill>
                <a:schemeClr val="dk1"/>
              </a:solidFill>
              <a:latin typeface="Montserrat"/>
              <a:ea typeface="Montserrat"/>
              <a:cs typeface="Montserrat"/>
              <a:sym typeface="Montserrat"/>
            </a:endParaRPr>
          </a:p>
          <a:p>
            <a:pPr indent="-307975" lvl="0" marL="457200" rtl="0" algn="l">
              <a:spcBef>
                <a:spcPts val="0"/>
              </a:spcBef>
              <a:spcAft>
                <a:spcPts val="0"/>
              </a:spcAft>
              <a:buClr>
                <a:schemeClr val="dk1"/>
              </a:buClr>
              <a:buSzPts val="1250"/>
              <a:buFont typeface="Montserrat"/>
              <a:buChar char="●"/>
            </a:pPr>
            <a:r>
              <a:rPr lang="en" sz="1250">
                <a:solidFill>
                  <a:schemeClr val="dk1"/>
                </a:solidFill>
                <a:latin typeface="Montserrat"/>
                <a:ea typeface="Montserrat"/>
                <a:cs typeface="Montserrat"/>
                <a:sym typeface="Montserrat"/>
              </a:rPr>
              <a:t>Lower Abdomen</a:t>
            </a:r>
            <a:endParaRPr sz="1250">
              <a:solidFill>
                <a:schemeClr val="dk1"/>
              </a:solidFill>
              <a:latin typeface="Montserrat"/>
              <a:ea typeface="Montserrat"/>
              <a:cs typeface="Montserrat"/>
              <a:sym typeface="Montserrat"/>
            </a:endParaRPr>
          </a:p>
          <a:p>
            <a:pPr indent="-307975" lvl="0" marL="457200" rtl="0" algn="l">
              <a:spcBef>
                <a:spcPts val="0"/>
              </a:spcBef>
              <a:spcAft>
                <a:spcPts val="0"/>
              </a:spcAft>
              <a:buClr>
                <a:schemeClr val="dk1"/>
              </a:buClr>
              <a:buSzPts val="1250"/>
              <a:buFont typeface="Montserrat"/>
              <a:buChar char="●"/>
            </a:pPr>
            <a:r>
              <a:rPr lang="en" sz="1250">
                <a:solidFill>
                  <a:schemeClr val="dk1"/>
                </a:solidFill>
                <a:latin typeface="Montserrat"/>
                <a:ea typeface="Montserrat"/>
                <a:cs typeface="Montserrat"/>
                <a:sym typeface="Montserrat"/>
              </a:rPr>
              <a:t>Bladder </a:t>
            </a:r>
            <a:endParaRPr sz="1250">
              <a:solidFill>
                <a:schemeClr val="dk1"/>
              </a:solidFill>
              <a:latin typeface="Montserrat"/>
              <a:ea typeface="Montserrat"/>
              <a:cs typeface="Montserrat"/>
              <a:sym typeface="Montserrat"/>
            </a:endParaRPr>
          </a:p>
          <a:p>
            <a:pPr indent="-307975" lvl="0" marL="457200" rtl="0" algn="l">
              <a:spcBef>
                <a:spcPts val="0"/>
              </a:spcBef>
              <a:spcAft>
                <a:spcPts val="0"/>
              </a:spcAft>
              <a:buClr>
                <a:schemeClr val="dk1"/>
              </a:buClr>
              <a:buSzPts val="1250"/>
              <a:buFont typeface="Montserrat"/>
              <a:buChar char="●"/>
            </a:pPr>
            <a:r>
              <a:rPr lang="en" sz="1250">
                <a:solidFill>
                  <a:schemeClr val="dk1"/>
                </a:solidFill>
                <a:latin typeface="Montserrat"/>
                <a:ea typeface="Montserrat"/>
                <a:cs typeface="Montserrat"/>
                <a:sym typeface="Montserrat"/>
              </a:rPr>
              <a:t>Vulvar vestibule</a:t>
            </a:r>
            <a:endParaRPr sz="1250">
              <a:solidFill>
                <a:schemeClr val="dk1"/>
              </a:solidFill>
              <a:latin typeface="Montserrat"/>
              <a:ea typeface="Montserrat"/>
              <a:cs typeface="Montserrat"/>
              <a:sym typeface="Montserrat"/>
            </a:endParaRPr>
          </a:p>
          <a:p>
            <a:pPr indent="-307975" lvl="0" marL="457200" rtl="0" algn="l">
              <a:spcBef>
                <a:spcPts val="0"/>
              </a:spcBef>
              <a:spcAft>
                <a:spcPts val="0"/>
              </a:spcAft>
              <a:buClr>
                <a:schemeClr val="dk1"/>
              </a:buClr>
              <a:buSzPts val="1250"/>
              <a:buFont typeface="Montserrat"/>
              <a:buChar char="●"/>
            </a:pPr>
            <a:r>
              <a:rPr lang="en" sz="1250">
                <a:solidFill>
                  <a:schemeClr val="dk1"/>
                </a:solidFill>
                <a:latin typeface="Montserrat"/>
                <a:ea typeface="Montserrat"/>
                <a:cs typeface="Montserrat"/>
                <a:sym typeface="Montserrat"/>
              </a:rPr>
              <a:t>Clitoris</a:t>
            </a:r>
            <a:endParaRPr sz="1250">
              <a:solidFill>
                <a:schemeClr val="dk1"/>
              </a:solidFill>
              <a:latin typeface="Montserrat"/>
              <a:ea typeface="Montserrat"/>
              <a:cs typeface="Montserrat"/>
              <a:sym typeface="Montserrat"/>
            </a:endParaRPr>
          </a:p>
          <a:p>
            <a:pPr indent="-307975" lvl="0" marL="457200" rtl="0" algn="l">
              <a:spcBef>
                <a:spcPts val="0"/>
              </a:spcBef>
              <a:spcAft>
                <a:spcPts val="0"/>
              </a:spcAft>
              <a:buClr>
                <a:schemeClr val="dk1"/>
              </a:buClr>
              <a:buSzPts val="1250"/>
              <a:buFont typeface="Montserrat"/>
              <a:buChar char="●"/>
            </a:pPr>
            <a:r>
              <a:rPr lang="en" sz="1250">
                <a:solidFill>
                  <a:schemeClr val="dk1"/>
                </a:solidFill>
                <a:latin typeface="Montserrat"/>
                <a:ea typeface="Montserrat"/>
                <a:cs typeface="Montserrat"/>
                <a:sym typeface="Montserrat"/>
              </a:rPr>
              <a:t>Vaginal opening </a:t>
            </a:r>
            <a:endParaRPr sz="1250">
              <a:solidFill>
                <a:schemeClr val="dk1"/>
              </a:solidFill>
              <a:latin typeface="Montserrat"/>
              <a:ea typeface="Montserrat"/>
              <a:cs typeface="Montserrat"/>
              <a:sym typeface="Montserrat"/>
            </a:endParaRPr>
          </a:p>
          <a:p>
            <a:pPr indent="-307975" lvl="0" marL="457200" rtl="0" algn="l">
              <a:spcBef>
                <a:spcPts val="0"/>
              </a:spcBef>
              <a:spcAft>
                <a:spcPts val="0"/>
              </a:spcAft>
              <a:buClr>
                <a:schemeClr val="dk1"/>
              </a:buClr>
              <a:buSzPts val="1250"/>
              <a:buFont typeface="Montserrat"/>
              <a:buChar char="●"/>
            </a:pPr>
            <a:r>
              <a:rPr lang="en" sz="1250">
                <a:solidFill>
                  <a:schemeClr val="dk1"/>
                </a:solidFill>
                <a:latin typeface="Montserrat"/>
                <a:ea typeface="Montserrat"/>
                <a:cs typeface="Montserrat"/>
                <a:sym typeface="Montserrat"/>
              </a:rPr>
              <a:t>Pelvic floor muscles</a:t>
            </a:r>
            <a:endParaRPr sz="1250">
              <a:solidFill>
                <a:schemeClr val="dk1"/>
              </a:solidFill>
              <a:latin typeface="Montserrat"/>
              <a:ea typeface="Montserrat"/>
              <a:cs typeface="Montserrat"/>
              <a:sym typeface="Montserrat"/>
            </a:endParaRPr>
          </a:p>
          <a:p>
            <a:pPr indent="-307975" lvl="0" marL="457200" rtl="0" algn="l">
              <a:spcBef>
                <a:spcPts val="0"/>
              </a:spcBef>
              <a:spcAft>
                <a:spcPts val="0"/>
              </a:spcAft>
              <a:buClr>
                <a:schemeClr val="dk1"/>
              </a:buClr>
              <a:buSzPts val="1250"/>
              <a:buFont typeface="Montserrat"/>
              <a:buChar char="●"/>
            </a:pPr>
            <a:r>
              <a:rPr lang="en" sz="1250">
                <a:solidFill>
                  <a:schemeClr val="dk1"/>
                </a:solidFill>
                <a:latin typeface="Montserrat"/>
                <a:ea typeface="Montserrat"/>
                <a:cs typeface="Montserrat"/>
                <a:sym typeface="Montserrat"/>
              </a:rPr>
              <a:t>Perineum </a:t>
            </a:r>
            <a:endParaRPr sz="1250">
              <a:solidFill>
                <a:schemeClr val="dk1"/>
              </a:solidFill>
              <a:latin typeface="Montserrat"/>
              <a:ea typeface="Montserrat"/>
              <a:cs typeface="Montserrat"/>
              <a:sym typeface="Montserrat"/>
            </a:endParaRPr>
          </a:p>
          <a:p>
            <a:pPr indent="-307975" lvl="0" marL="457200" rtl="0" algn="l">
              <a:spcBef>
                <a:spcPts val="0"/>
              </a:spcBef>
              <a:spcAft>
                <a:spcPts val="0"/>
              </a:spcAft>
              <a:buClr>
                <a:schemeClr val="dk1"/>
              </a:buClr>
              <a:buSzPts val="1250"/>
              <a:buFont typeface="Montserrat"/>
              <a:buChar char="●"/>
            </a:pPr>
            <a:r>
              <a:rPr lang="en" sz="1250">
                <a:solidFill>
                  <a:schemeClr val="dk1"/>
                </a:solidFill>
                <a:latin typeface="Montserrat"/>
                <a:ea typeface="Montserrat"/>
                <a:cs typeface="Montserrat"/>
                <a:sym typeface="Montserrat"/>
              </a:rPr>
              <a:t>Rectum/anus</a:t>
            </a:r>
            <a:endParaRPr sz="1250">
              <a:solidFill>
                <a:schemeClr val="dk1"/>
              </a:solidFill>
              <a:latin typeface="Montserrat"/>
              <a:ea typeface="Montserrat"/>
              <a:cs typeface="Montserrat"/>
              <a:sym typeface="Montserrat"/>
            </a:endParaRPr>
          </a:p>
          <a:p>
            <a:pPr indent="-307975" lvl="0" marL="457200" rtl="0" algn="l">
              <a:spcBef>
                <a:spcPts val="0"/>
              </a:spcBef>
              <a:spcAft>
                <a:spcPts val="0"/>
              </a:spcAft>
              <a:buClr>
                <a:schemeClr val="dk1"/>
              </a:buClr>
              <a:buSzPts val="1250"/>
              <a:buFont typeface="Montserrat"/>
              <a:buChar char="●"/>
            </a:pPr>
            <a:r>
              <a:rPr lang="en" sz="1250">
                <a:solidFill>
                  <a:schemeClr val="dk1"/>
                </a:solidFill>
                <a:latin typeface="Montserrat"/>
                <a:ea typeface="Montserrat"/>
                <a:cs typeface="Montserrat"/>
                <a:sym typeface="Montserrat"/>
              </a:rPr>
              <a:t>Tailbone</a:t>
            </a:r>
            <a:endParaRPr sz="1250">
              <a:solidFill>
                <a:schemeClr val="dk1"/>
              </a:solidFill>
              <a:latin typeface="Montserrat"/>
              <a:ea typeface="Montserrat"/>
              <a:cs typeface="Montserrat"/>
              <a:sym typeface="Montserrat"/>
            </a:endParaRPr>
          </a:p>
          <a:p>
            <a:pPr indent="-307975" lvl="0" marL="457200" rtl="0" algn="l">
              <a:spcBef>
                <a:spcPts val="0"/>
              </a:spcBef>
              <a:spcAft>
                <a:spcPts val="0"/>
              </a:spcAft>
              <a:buClr>
                <a:schemeClr val="dk1"/>
              </a:buClr>
              <a:buSzPts val="1250"/>
              <a:buFont typeface="Montserrat"/>
              <a:buChar char="●"/>
            </a:pPr>
            <a:r>
              <a:rPr lang="en" sz="1250">
                <a:solidFill>
                  <a:schemeClr val="dk1"/>
                </a:solidFill>
                <a:latin typeface="Montserrat"/>
                <a:ea typeface="Montserrat"/>
                <a:cs typeface="Montserrat"/>
                <a:sym typeface="Montserrat"/>
              </a:rPr>
              <a:t>Lower back</a:t>
            </a:r>
            <a:endParaRPr sz="1250">
              <a:solidFill>
                <a:schemeClr val="dk1"/>
              </a:solidFill>
              <a:latin typeface="Montserrat"/>
              <a:ea typeface="Montserrat"/>
              <a:cs typeface="Montserrat"/>
              <a:sym typeface="Montserrat"/>
            </a:endParaRPr>
          </a:p>
          <a:p>
            <a:pPr indent="-307975" lvl="0" marL="457200" rtl="0" algn="l">
              <a:spcBef>
                <a:spcPts val="0"/>
              </a:spcBef>
              <a:spcAft>
                <a:spcPts val="0"/>
              </a:spcAft>
              <a:buClr>
                <a:schemeClr val="dk1"/>
              </a:buClr>
              <a:buSzPts val="1250"/>
              <a:buFont typeface="Montserrat"/>
              <a:buChar char="●"/>
            </a:pPr>
            <a:r>
              <a:rPr lang="en" sz="1250">
                <a:solidFill>
                  <a:schemeClr val="dk1"/>
                </a:solidFill>
                <a:latin typeface="Montserrat"/>
                <a:ea typeface="Montserrat"/>
                <a:cs typeface="Montserrat"/>
                <a:sym typeface="Montserrat"/>
              </a:rPr>
              <a:t>Hips and/or upper thighs </a:t>
            </a:r>
            <a:endParaRPr sz="125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400"/>
              <a:buFont typeface="Arial"/>
              <a:buNone/>
            </a:pPr>
            <a:r>
              <a:t/>
            </a:r>
            <a:endParaRPr sz="125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400"/>
              <a:buFont typeface="Arial"/>
              <a:buNone/>
            </a:pPr>
            <a:r>
              <a:rPr lang="en" sz="1250">
                <a:solidFill>
                  <a:schemeClr val="dk1"/>
                </a:solidFill>
                <a:latin typeface="Montserrat"/>
                <a:ea typeface="Montserrat"/>
                <a:cs typeface="Montserrat"/>
                <a:sym typeface="Montserrat"/>
              </a:rPr>
              <a:t>You may experience superficial pain with light touch to the external genitalia</a:t>
            </a:r>
            <a:r>
              <a:rPr lang="en" sz="1250">
                <a:solidFill>
                  <a:schemeClr val="dk1"/>
                </a:solidFill>
                <a:latin typeface="Montserrat"/>
                <a:ea typeface="Montserrat"/>
                <a:cs typeface="Montserrat"/>
                <a:sym typeface="Montserrat"/>
              </a:rPr>
              <a:t> </a:t>
            </a:r>
            <a:r>
              <a:rPr lang="en" sz="1250">
                <a:solidFill>
                  <a:schemeClr val="dk1"/>
                </a:solidFill>
                <a:latin typeface="Montserrat"/>
                <a:ea typeface="Montserrat"/>
                <a:cs typeface="Montserrat"/>
                <a:sym typeface="Montserrat"/>
              </a:rPr>
              <a:t>or</a:t>
            </a:r>
            <a:r>
              <a:rPr lang="en" sz="1250">
                <a:solidFill>
                  <a:schemeClr val="dk1"/>
                </a:solidFill>
                <a:latin typeface="Montserrat"/>
                <a:ea typeface="Montserrat"/>
                <a:cs typeface="Montserrat"/>
                <a:sym typeface="Montserrat"/>
              </a:rPr>
              <a:t> </a:t>
            </a:r>
            <a:r>
              <a:rPr lang="en" sz="1250">
                <a:solidFill>
                  <a:schemeClr val="dk1"/>
                </a:solidFill>
                <a:latin typeface="Montserrat"/>
                <a:ea typeface="Montserrat"/>
                <a:cs typeface="Montserrat"/>
                <a:sym typeface="Montserrat"/>
              </a:rPr>
              <a:t>upon vaginal entry, or it may only be with deep penetration and thrusting. </a:t>
            </a:r>
            <a:endParaRPr sz="125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400"/>
              <a:buFont typeface="Arial"/>
              <a:buNone/>
            </a:pPr>
            <a:r>
              <a:t/>
            </a:r>
            <a:endParaRPr sz="125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400"/>
              <a:buFont typeface="Arial"/>
              <a:buNone/>
            </a:pPr>
            <a:r>
              <a:t/>
            </a:r>
            <a:endParaRPr sz="12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400"/>
              <a:buFont typeface="Arial"/>
              <a:buNone/>
            </a:pPr>
            <a:r>
              <a:t/>
            </a:r>
            <a:endParaRPr sz="12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400"/>
              <a:buFont typeface="Arial"/>
              <a:buNone/>
            </a:pPr>
            <a:r>
              <a:t/>
            </a:r>
            <a:endParaRPr b="1" sz="1200">
              <a:solidFill>
                <a:schemeClr val="dk1"/>
              </a:solidFill>
              <a:latin typeface="Montserrat"/>
              <a:ea typeface="Montserrat"/>
              <a:cs typeface="Montserrat"/>
              <a:sym typeface="Montserrat"/>
            </a:endParaRPr>
          </a:p>
          <a:p>
            <a:pPr indent="0" lvl="0" marL="457200" rtl="0" algn="l">
              <a:spcBef>
                <a:spcPts val="0"/>
              </a:spcBef>
              <a:spcAft>
                <a:spcPts val="0"/>
              </a:spcAft>
              <a:buClr>
                <a:schemeClr val="dk1"/>
              </a:buClr>
              <a:buSzPts val="1100"/>
              <a:buFont typeface="Arial"/>
              <a:buNone/>
            </a:pPr>
            <a:r>
              <a:t/>
            </a:r>
            <a:endParaRPr sz="1200">
              <a:solidFill>
                <a:schemeClr val="dk1"/>
              </a:solidFill>
              <a:latin typeface="Montserrat"/>
              <a:ea typeface="Montserrat"/>
              <a:cs typeface="Montserrat"/>
              <a:sym typeface="Montserrat"/>
            </a:endParaRPr>
          </a:p>
          <a:p>
            <a:pPr indent="0" lvl="0" marL="12700" marR="81280" rtl="0" algn="l">
              <a:lnSpc>
                <a:spcPct val="145800"/>
              </a:lnSpc>
              <a:spcBef>
                <a:spcPts val="0"/>
              </a:spcBef>
              <a:spcAft>
                <a:spcPts val="0"/>
              </a:spcAft>
              <a:buNone/>
            </a:pPr>
            <a:r>
              <a:t/>
            </a:r>
            <a:endParaRPr sz="1200">
              <a:solidFill>
                <a:srgbClr val="232323"/>
              </a:solidFill>
              <a:latin typeface="Roboto"/>
              <a:ea typeface="Roboto"/>
              <a:cs typeface="Roboto"/>
              <a:sym typeface="Roboto"/>
            </a:endParaRPr>
          </a:p>
        </p:txBody>
      </p:sp>
      <p:sp>
        <p:nvSpPr>
          <p:cNvPr id="150" name="Google Shape;150;p23"/>
          <p:cNvSpPr txBox="1"/>
          <p:nvPr>
            <p:ph type="title"/>
          </p:nvPr>
        </p:nvSpPr>
        <p:spPr>
          <a:xfrm>
            <a:off x="609600" y="625437"/>
            <a:ext cx="3995400" cy="726300"/>
          </a:xfrm>
          <a:prstGeom prst="rect">
            <a:avLst/>
          </a:prstGeom>
          <a:noFill/>
          <a:ln>
            <a:noFill/>
          </a:ln>
        </p:spPr>
        <p:txBody>
          <a:bodyPr anchorCtr="0" anchor="t" bIns="0" lIns="0" spcFirstLastPara="1" rIns="0" wrap="square" tIns="12700">
            <a:noAutofit/>
          </a:bodyPr>
          <a:lstStyle/>
          <a:p>
            <a:pPr indent="0" lvl="0" marL="12700" rtl="0" algn="l">
              <a:lnSpc>
                <a:spcPct val="100000"/>
              </a:lnSpc>
              <a:spcBef>
                <a:spcPts val="0"/>
              </a:spcBef>
              <a:spcAft>
                <a:spcPts val="0"/>
              </a:spcAft>
              <a:buNone/>
            </a:pPr>
            <a:r>
              <a:rPr b="0" lang="en">
                <a:solidFill>
                  <a:srgbClr val="A2C4C9"/>
                </a:solidFill>
                <a:latin typeface="Quicksand"/>
                <a:ea typeface="Quicksand"/>
                <a:cs typeface="Quicksand"/>
                <a:sym typeface="Quicksand"/>
              </a:rPr>
              <a:t>Pain with Sex</a:t>
            </a:r>
            <a:endParaRPr b="0">
              <a:solidFill>
                <a:srgbClr val="A2C4C9"/>
              </a:solidFill>
              <a:latin typeface="Quicksand"/>
              <a:ea typeface="Quicksand"/>
              <a:cs typeface="Quicksand"/>
              <a:sym typeface="Quicksand"/>
            </a:endParaRPr>
          </a:p>
        </p:txBody>
      </p:sp>
      <p:sp>
        <p:nvSpPr>
          <p:cNvPr id="151" name="Google Shape;151;p23"/>
          <p:cNvSpPr txBox="1"/>
          <p:nvPr/>
        </p:nvSpPr>
        <p:spPr>
          <a:xfrm>
            <a:off x="3982600" y="1606775"/>
            <a:ext cx="2974200" cy="4026000"/>
          </a:xfrm>
          <a:prstGeom prst="rect">
            <a:avLst/>
          </a:prstGeom>
          <a:noFill/>
          <a:ln>
            <a:noFill/>
          </a:ln>
        </p:spPr>
        <p:txBody>
          <a:bodyPr anchorCtr="0" anchor="t" bIns="0" lIns="0" spcFirstLastPara="1" rIns="0" wrap="square" tIns="12700">
            <a:noAutofit/>
          </a:bodyPr>
          <a:lstStyle/>
          <a:p>
            <a:pPr indent="0" lvl="0" marL="0" rtl="0" algn="l">
              <a:spcBef>
                <a:spcPts val="0"/>
              </a:spcBef>
              <a:spcAft>
                <a:spcPts val="0"/>
              </a:spcAft>
              <a:buNone/>
            </a:pPr>
            <a:r>
              <a:rPr lang="en" sz="1250">
                <a:solidFill>
                  <a:schemeClr val="dk1"/>
                </a:solidFill>
                <a:latin typeface="Montserrat"/>
                <a:ea typeface="Montserrat"/>
                <a:cs typeface="Montserrat"/>
                <a:sym typeface="Montserrat"/>
              </a:rPr>
              <a:t>Maybe you always  had pain with sex, and struggled with pelvic pain from the v</a:t>
            </a:r>
            <a:r>
              <a:rPr lang="en" sz="1250">
                <a:solidFill>
                  <a:schemeClr val="dk1"/>
                </a:solidFill>
                <a:latin typeface="Montserrat"/>
                <a:ea typeface="Montserrat"/>
                <a:cs typeface="Montserrat"/>
                <a:sym typeface="Montserrat"/>
              </a:rPr>
              <a:t>ery </a:t>
            </a:r>
            <a:r>
              <a:rPr lang="en" sz="1250">
                <a:solidFill>
                  <a:schemeClr val="dk1"/>
                </a:solidFill>
                <a:latin typeface="Montserrat"/>
                <a:ea typeface="Montserrat"/>
                <a:cs typeface="Montserrat"/>
                <a:sym typeface="Montserrat"/>
              </a:rPr>
              <a:t>first time you attempted to insert a tampon or with your first  gynecological exam. Maybe you have had pleasurable sex for years and now things are not great.</a:t>
            </a:r>
            <a:endParaRPr sz="125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sz="1250">
              <a:solidFill>
                <a:schemeClr val="dk1"/>
              </a:solidFill>
              <a:latin typeface="Montserrat"/>
              <a:ea typeface="Montserrat"/>
              <a:cs typeface="Montserrat"/>
              <a:sym typeface="Montserrat"/>
            </a:endParaRPr>
          </a:p>
          <a:p>
            <a:pPr indent="0" lvl="0" marL="0" rtl="0" algn="l">
              <a:spcBef>
                <a:spcPts val="0"/>
              </a:spcBef>
              <a:spcAft>
                <a:spcPts val="0"/>
              </a:spcAft>
              <a:buNone/>
            </a:pPr>
            <a:r>
              <a:rPr lang="en" sz="1250">
                <a:solidFill>
                  <a:schemeClr val="dk1"/>
                </a:solidFill>
                <a:latin typeface="Montserrat"/>
                <a:ea typeface="Montserrat"/>
                <a:cs typeface="Montserrat"/>
                <a:sym typeface="Montserrat"/>
              </a:rPr>
              <a:t>I</a:t>
            </a:r>
            <a:r>
              <a:rPr lang="en" sz="1250">
                <a:solidFill>
                  <a:schemeClr val="dk1"/>
                </a:solidFill>
                <a:latin typeface="Montserrat"/>
                <a:ea typeface="Montserrat"/>
                <a:cs typeface="Montserrat"/>
                <a:sym typeface="Montserrat"/>
              </a:rPr>
              <a:t>n whatever way your pain presents, know that this is not how your body should normally respond to sex and there are things that you can do to take control over your sexual experience and manage or even completely eliminate your pain. You deserve to have pain-free, pleasurable </a:t>
            </a:r>
            <a:r>
              <a:rPr lang="en" sz="1250">
                <a:solidFill>
                  <a:schemeClr val="dk1"/>
                </a:solidFill>
                <a:latin typeface="Montserrat"/>
                <a:ea typeface="Montserrat"/>
                <a:cs typeface="Montserrat"/>
                <a:sym typeface="Montserrat"/>
              </a:rPr>
              <a:t>sex</a:t>
            </a:r>
            <a:r>
              <a:rPr lang="en" sz="1250">
                <a:solidFill>
                  <a:schemeClr val="dk1"/>
                </a:solidFill>
                <a:latin typeface="Montserrat"/>
                <a:ea typeface="Montserrat"/>
                <a:cs typeface="Montserrat"/>
                <a:sym typeface="Montserrat"/>
              </a:rPr>
              <a:t> and Body Harmony Physical Therapy is here to help!</a:t>
            </a:r>
            <a:endParaRPr sz="1250">
              <a:solidFill>
                <a:schemeClr val="dk1"/>
              </a:solidFill>
              <a:latin typeface="Montserrat"/>
              <a:ea typeface="Montserrat"/>
              <a:cs typeface="Montserrat"/>
              <a:sym typeface="Montserrat"/>
            </a:endParaRPr>
          </a:p>
          <a:p>
            <a:pPr indent="0" lvl="0" marL="457200" rtl="0" algn="l">
              <a:spcBef>
                <a:spcPts val="0"/>
              </a:spcBef>
              <a:spcAft>
                <a:spcPts val="0"/>
              </a:spcAft>
              <a:buNone/>
            </a:pPr>
            <a:r>
              <a:t/>
            </a:r>
            <a:endParaRPr b="1" sz="120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sz="1200">
              <a:solidFill>
                <a:schemeClr val="dk1"/>
              </a:solidFill>
              <a:latin typeface="Montserrat"/>
              <a:ea typeface="Montserrat"/>
              <a:cs typeface="Montserrat"/>
              <a:sym typeface="Montserrat"/>
            </a:endParaRPr>
          </a:p>
          <a:p>
            <a:pPr indent="0" lvl="0" marL="457200" rtl="0" algn="l">
              <a:spcBef>
                <a:spcPts val="0"/>
              </a:spcBef>
              <a:spcAft>
                <a:spcPts val="0"/>
              </a:spcAft>
              <a:buNone/>
            </a:pPr>
            <a:r>
              <a:t/>
            </a:r>
            <a:endParaRPr sz="1200">
              <a:solidFill>
                <a:schemeClr val="dk1"/>
              </a:solidFill>
              <a:latin typeface="Montserrat"/>
              <a:ea typeface="Montserrat"/>
              <a:cs typeface="Montserrat"/>
              <a:sym typeface="Montserrat"/>
            </a:endParaRPr>
          </a:p>
          <a:p>
            <a:pPr indent="0" lvl="0" marL="12700" marR="5080" rtl="0" algn="l">
              <a:lnSpc>
                <a:spcPct val="145800"/>
              </a:lnSpc>
              <a:spcBef>
                <a:spcPts val="0"/>
              </a:spcBef>
              <a:spcAft>
                <a:spcPts val="0"/>
              </a:spcAft>
              <a:buNone/>
            </a:pPr>
            <a:r>
              <a:t/>
            </a:r>
            <a:endParaRPr sz="1200">
              <a:solidFill>
                <a:srgbClr val="232323"/>
              </a:solidFill>
              <a:latin typeface="Roboto"/>
              <a:ea typeface="Roboto"/>
              <a:cs typeface="Roboto"/>
              <a:sym typeface="Roboto"/>
            </a:endParaRPr>
          </a:p>
        </p:txBody>
      </p:sp>
      <p:pic>
        <p:nvPicPr>
          <p:cNvPr id="152" name="Google Shape;152;p23"/>
          <p:cNvPicPr preferRelativeResize="0"/>
          <p:nvPr/>
        </p:nvPicPr>
        <p:blipFill>
          <a:blip r:embed="rId4">
            <a:alphaModFix/>
          </a:blip>
          <a:stretch>
            <a:fillRect/>
          </a:stretch>
        </p:blipFill>
        <p:spPr>
          <a:xfrm>
            <a:off x="175050" y="9521028"/>
            <a:ext cx="434550" cy="434550"/>
          </a:xfrm>
          <a:prstGeom prst="rect">
            <a:avLst/>
          </a:prstGeom>
          <a:noFill/>
          <a:ln>
            <a:noFill/>
          </a:ln>
        </p:spPr>
      </p:pic>
      <p:sp>
        <p:nvSpPr>
          <p:cNvPr id="153" name="Google Shape;153;p23"/>
          <p:cNvSpPr txBox="1"/>
          <p:nvPr/>
        </p:nvSpPr>
        <p:spPr>
          <a:xfrm>
            <a:off x="609600" y="9634925"/>
            <a:ext cx="4969500" cy="388500"/>
          </a:xfrm>
          <a:prstGeom prst="rect">
            <a:avLst/>
          </a:prstGeom>
          <a:noFill/>
          <a:ln>
            <a:noFill/>
          </a:ln>
        </p:spPr>
        <p:txBody>
          <a:bodyPr anchorCtr="0" anchor="t" bIns="91425" lIns="91425" spcFirstLastPara="1" rIns="91425" wrap="square" tIns="91425">
            <a:noAutofit/>
          </a:bodyPr>
          <a:lstStyle/>
          <a:p>
            <a:pPr indent="0" lvl="0" marL="12700" rtl="0" algn="l">
              <a:spcBef>
                <a:spcPts val="0"/>
              </a:spcBef>
              <a:spcAft>
                <a:spcPts val="0"/>
              </a:spcAft>
              <a:buClr>
                <a:schemeClr val="dk1"/>
              </a:buClr>
              <a:buSzPts val="1100"/>
              <a:buFont typeface="Arial"/>
              <a:buNone/>
            </a:pPr>
            <a:r>
              <a:rPr lang="en" sz="1000">
                <a:solidFill>
                  <a:schemeClr val="hlink"/>
                </a:solidFill>
                <a:latin typeface="Roboto"/>
                <a:ea typeface="Roboto"/>
                <a:cs typeface="Roboto"/>
                <a:sym typeface="Roboto"/>
              </a:rPr>
              <a:t>©  Body Harmony Physical Therapy, PLLC (2021)- All Rights Reserved</a:t>
            </a:r>
            <a:endParaRPr sz="1000">
              <a:solidFill>
                <a:schemeClr val="dk1"/>
              </a:solidFill>
              <a:latin typeface="Roboto"/>
              <a:ea typeface="Roboto"/>
              <a:cs typeface="Roboto"/>
              <a:sym typeface="Roboto"/>
            </a:endParaRPr>
          </a:p>
          <a:p>
            <a:pPr indent="0" lvl="0" marL="12700" rtl="0" algn="l">
              <a:spcBef>
                <a:spcPts val="0"/>
              </a:spcBef>
              <a:spcAft>
                <a:spcPts val="0"/>
              </a:spcAft>
              <a:buNone/>
            </a:pPr>
            <a:r>
              <a:t/>
            </a:r>
            <a:endParaRPr sz="1000">
              <a:solidFill>
                <a:schemeClr val="hlink"/>
              </a:solidFill>
              <a:latin typeface="Roboto"/>
              <a:ea typeface="Roboto"/>
              <a:cs typeface="Roboto"/>
              <a:sym typeface="Roboto"/>
            </a:endParaRPr>
          </a:p>
        </p:txBody>
      </p:sp>
      <p:pic>
        <p:nvPicPr>
          <p:cNvPr id="154" name="Google Shape;154;p23"/>
          <p:cNvPicPr preferRelativeResize="0"/>
          <p:nvPr/>
        </p:nvPicPr>
        <p:blipFill>
          <a:blip r:embed="rId5">
            <a:alphaModFix/>
          </a:blip>
          <a:stretch>
            <a:fillRect/>
          </a:stretch>
        </p:blipFill>
        <p:spPr>
          <a:xfrm>
            <a:off x="4571950" y="5840401"/>
            <a:ext cx="3163497" cy="4217996"/>
          </a:xfrm>
          <a:prstGeom prst="rect">
            <a:avLst/>
          </a:prstGeom>
          <a:noFill/>
          <a:ln>
            <a:noFill/>
          </a:ln>
        </p:spPr>
      </p:pic>
      <p:sp>
        <p:nvSpPr>
          <p:cNvPr id="155" name="Google Shape;155;p23"/>
          <p:cNvSpPr/>
          <p:nvPr/>
        </p:nvSpPr>
        <p:spPr>
          <a:xfrm>
            <a:off x="4270200" y="5505449"/>
            <a:ext cx="595273" cy="643280"/>
          </a:xfrm>
          <a:custGeom>
            <a:rect b="b" l="l" r="r" t="t"/>
            <a:pathLst>
              <a:path extrusionOk="0" h="548640" w="548639">
                <a:moveTo>
                  <a:pt x="274319" y="548640"/>
                </a:moveTo>
                <a:lnTo>
                  <a:pt x="323628" y="544220"/>
                </a:lnTo>
                <a:lnTo>
                  <a:pt x="370037" y="531477"/>
                </a:lnTo>
                <a:lnTo>
                  <a:pt x="412772" y="511186"/>
                </a:lnTo>
                <a:lnTo>
                  <a:pt x="451059" y="484121"/>
                </a:lnTo>
                <a:lnTo>
                  <a:pt x="484121" y="451059"/>
                </a:lnTo>
                <a:lnTo>
                  <a:pt x="511186" y="412772"/>
                </a:lnTo>
                <a:lnTo>
                  <a:pt x="531477" y="370037"/>
                </a:lnTo>
                <a:lnTo>
                  <a:pt x="544220" y="323628"/>
                </a:lnTo>
                <a:lnTo>
                  <a:pt x="548640" y="274320"/>
                </a:lnTo>
                <a:lnTo>
                  <a:pt x="544220" y="225011"/>
                </a:lnTo>
                <a:lnTo>
                  <a:pt x="531477" y="178602"/>
                </a:lnTo>
                <a:lnTo>
                  <a:pt x="511186" y="135867"/>
                </a:lnTo>
                <a:lnTo>
                  <a:pt x="484121" y="97580"/>
                </a:lnTo>
                <a:lnTo>
                  <a:pt x="451059" y="64518"/>
                </a:lnTo>
                <a:lnTo>
                  <a:pt x="412772" y="37453"/>
                </a:lnTo>
                <a:lnTo>
                  <a:pt x="370037" y="17162"/>
                </a:lnTo>
                <a:lnTo>
                  <a:pt x="323628" y="4419"/>
                </a:lnTo>
                <a:lnTo>
                  <a:pt x="274319" y="0"/>
                </a:lnTo>
                <a:lnTo>
                  <a:pt x="225011" y="4419"/>
                </a:lnTo>
                <a:lnTo>
                  <a:pt x="178602" y="17162"/>
                </a:lnTo>
                <a:lnTo>
                  <a:pt x="135867" y="37453"/>
                </a:lnTo>
                <a:lnTo>
                  <a:pt x="97580" y="64518"/>
                </a:lnTo>
                <a:lnTo>
                  <a:pt x="64518" y="97580"/>
                </a:lnTo>
                <a:lnTo>
                  <a:pt x="37453" y="135867"/>
                </a:lnTo>
                <a:lnTo>
                  <a:pt x="17162" y="178602"/>
                </a:lnTo>
                <a:lnTo>
                  <a:pt x="4419" y="225011"/>
                </a:lnTo>
                <a:lnTo>
                  <a:pt x="0" y="274320"/>
                </a:lnTo>
                <a:lnTo>
                  <a:pt x="4419" y="323628"/>
                </a:lnTo>
                <a:lnTo>
                  <a:pt x="17162" y="370037"/>
                </a:lnTo>
                <a:lnTo>
                  <a:pt x="37453" y="412772"/>
                </a:lnTo>
                <a:lnTo>
                  <a:pt x="64518" y="451059"/>
                </a:lnTo>
                <a:lnTo>
                  <a:pt x="97580" y="484121"/>
                </a:lnTo>
                <a:lnTo>
                  <a:pt x="135867" y="511186"/>
                </a:lnTo>
                <a:lnTo>
                  <a:pt x="178602" y="531477"/>
                </a:lnTo>
                <a:lnTo>
                  <a:pt x="225011" y="544220"/>
                </a:lnTo>
                <a:lnTo>
                  <a:pt x="274319" y="548640"/>
                </a:lnTo>
                <a:close/>
              </a:path>
            </a:pathLst>
          </a:custGeom>
          <a:noFill/>
          <a:ln cap="flat" cmpd="sng" w="38100">
            <a:solidFill>
              <a:srgbClr val="FF9900"/>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6" name="Google Shape;156;p23"/>
          <p:cNvSpPr/>
          <p:nvPr/>
        </p:nvSpPr>
        <p:spPr>
          <a:xfrm>
            <a:off x="4114805" y="6383125"/>
            <a:ext cx="270900" cy="228300"/>
          </a:xfrm>
          <a:prstGeom prst="ellipse">
            <a:avLst/>
          </a:prstGeom>
          <a:solidFill>
            <a:srgbClr val="FF9900"/>
          </a:solidFill>
          <a:ln cap="flat" cmpd="sng" w="9525">
            <a:solidFill>
              <a:srgbClr val="FFF2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 name="Shape 160"/>
        <p:cNvGrpSpPr/>
        <p:nvPr/>
      </p:nvGrpSpPr>
      <p:grpSpPr>
        <a:xfrm>
          <a:off x="0" y="0"/>
          <a:ext cx="0" cy="0"/>
          <a:chOff x="0" y="0"/>
          <a:chExt cx="0" cy="0"/>
        </a:xfrm>
      </p:grpSpPr>
      <p:sp>
        <p:nvSpPr>
          <p:cNvPr id="161" name="Google Shape;161;p24"/>
          <p:cNvSpPr txBox="1"/>
          <p:nvPr/>
        </p:nvSpPr>
        <p:spPr>
          <a:xfrm>
            <a:off x="7307429" y="9622231"/>
            <a:ext cx="84455" cy="147320"/>
          </a:xfrm>
          <a:prstGeom prst="rect">
            <a:avLst/>
          </a:prstGeom>
          <a:noFill/>
          <a:ln>
            <a:noFill/>
          </a:ln>
        </p:spPr>
        <p:txBody>
          <a:bodyPr anchorCtr="0" anchor="t" bIns="0" lIns="0" spcFirstLastPara="1" rIns="0" wrap="square" tIns="12700">
            <a:noAutofit/>
          </a:bodyPr>
          <a:lstStyle/>
          <a:p>
            <a:pPr indent="0" lvl="0" marL="12700" marR="0" rtl="0" algn="l">
              <a:lnSpc>
                <a:spcPct val="100000"/>
              </a:lnSpc>
              <a:spcBef>
                <a:spcPts val="0"/>
              </a:spcBef>
              <a:spcAft>
                <a:spcPts val="0"/>
              </a:spcAft>
              <a:buNone/>
            </a:pPr>
            <a:r>
              <a:rPr lang="en" sz="800">
                <a:solidFill>
                  <a:schemeClr val="dk1"/>
                </a:solidFill>
                <a:latin typeface="Avenir"/>
                <a:ea typeface="Avenir"/>
                <a:cs typeface="Avenir"/>
                <a:sym typeface="Avenir"/>
              </a:rPr>
              <a:t>6</a:t>
            </a:r>
            <a:endParaRPr sz="800">
              <a:solidFill>
                <a:schemeClr val="dk1"/>
              </a:solidFill>
              <a:latin typeface="Avenir"/>
              <a:ea typeface="Avenir"/>
              <a:cs typeface="Avenir"/>
              <a:sym typeface="Avenir"/>
            </a:endParaRPr>
          </a:p>
        </p:txBody>
      </p:sp>
      <p:pic>
        <p:nvPicPr>
          <p:cNvPr id="162" name="Google Shape;162;p24"/>
          <p:cNvPicPr preferRelativeResize="0"/>
          <p:nvPr/>
        </p:nvPicPr>
        <p:blipFill>
          <a:blip r:embed="rId3">
            <a:alphaModFix/>
          </a:blip>
          <a:stretch>
            <a:fillRect/>
          </a:stretch>
        </p:blipFill>
        <p:spPr>
          <a:xfrm>
            <a:off x="175050" y="9521028"/>
            <a:ext cx="434550" cy="434550"/>
          </a:xfrm>
          <a:prstGeom prst="rect">
            <a:avLst/>
          </a:prstGeom>
          <a:noFill/>
          <a:ln>
            <a:noFill/>
          </a:ln>
        </p:spPr>
      </p:pic>
      <p:pic>
        <p:nvPicPr>
          <p:cNvPr id="163" name="Google Shape;163;p24"/>
          <p:cNvPicPr preferRelativeResize="0"/>
          <p:nvPr/>
        </p:nvPicPr>
        <p:blipFill>
          <a:blip r:embed="rId4">
            <a:alphaModFix/>
          </a:blip>
          <a:stretch>
            <a:fillRect/>
          </a:stretch>
        </p:blipFill>
        <p:spPr>
          <a:xfrm>
            <a:off x="1804975" y="994751"/>
            <a:ext cx="4470997" cy="4470976"/>
          </a:xfrm>
          <a:prstGeom prst="rect">
            <a:avLst/>
          </a:prstGeom>
          <a:noFill/>
          <a:ln>
            <a:noFill/>
          </a:ln>
        </p:spPr>
      </p:pic>
      <p:pic>
        <p:nvPicPr>
          <p:cNvPr id="164" name="Google Shape;164;p24"/>
          <p:cNvPicPr preferRelativeResize="0"/>
          <p:nvPr/>
        </p:nvPicPr>
        <p:blipFill rotWithShape="1">
          <a:blip r:embed="rId5">
            <a:alphaModFix/>
          </a:blip>
          <a:srcRect b="0" l="0" r="0" t="0"/>
          <a:stretch/>
        </p:blipFill>
        <p:spPr>
          <a:xfrm>
            <a:off x="1568738" y="4842675"/>
            <a:ext cx="4779549" cy="4779549"/>
          </a:xfrm>
          <a:prstGeom prst="rect">
            <a:avLst/>
          </a:prstGeom>
          <a:noFill/>
          <a:ln>
            <a:noFill/>
          </a:ln>
        </p:spPr>
      </p:pic>
      <p:sp>
        <p:nvSpPr>
          <p:cNvPr id="165" name="Google Shape;165;p24"/>
          <p:cNvSpPr txBox="1"/>
          <p:nvPr/>
        </p:nvSpPr>
        <p:spPr>
          <a:xfrm>
            <a:off x="619250" y="9622225"/>
            <a:ext cx="4779600" cy="329400"/>
          </a:xfrm>
          <a:prstGeom prst="rect">
            <a:avLst/>
          </a:prstGeom>
          <a:noFill/>
          <a:ln>
            <a:noFill/>
          </a:ln>
        </p:spPr>
        <p:txBody>
          <a:bodyPr anchorCtr="0" anchor="t" bIns="91425" lIns="91425" spcFirstLastPara="1" rIns="91425" wrap="square" tIns="91425">
            <a:noAutofit/>
          </a:bodyPr>
          <a:lstStyle/>
          <a:p>
            <a:pPr indent="0" lvl="0" marL="12700" rtl="0" algn="l">
              <a:spcBef>
                <a:spcPts val="0"/>
              </a:spcBef>
              <a:spcAft>
                <a:spcPts val="0"/>
              </a:spcAft>
              <a:buClr>
                <a:schemeClr val="dk1"/>
              </a:buClr>
              <a:buSzPts val="1100"/>
              <a:buFont typeface="Arial"/>
              <a:buNone/>
            </a:pPr>
            <a:r>
              <a:rPr lang="en" sz="1000">
                <a:solidFill>
                  <a:schemeClr val="hlink"/>
                </a:solidFill>
                <a:latin typeface="Roboto"/>
                <a:ea typeface="Roboto"/>
                <a:cs typeface="Roboto"/>
                <a:sym typeface="Roboto"/>
              </a:rPr>
              <a:t>©  Body Harmony Physical Therapy, PLLC (2021) - All Rights Reserved</a:t>
            </a:r>
            <a:endParaRPr sz="1000">
              <a:solidFill>
                <a:schemeClr val="dk1"/>
              </a:solidFill>
              <a:latin typeface="Roboto"/>
              <a:ea typeface="Roboto"/>
              <a:cs typeface="Roboto"/>
              <a:sym typeface="Roboto"/>
            </a:endParaRPr>
          </a:p>
          <a:p>
            <a:pPr indent="0" lvl="0" marL="12700" rtl="0" algn="l">
              <a:spcBef>
                <a:spcPts val="0"/>
              </a:spcBef>
              <a:spcAft>
                <a:spcPts val="0"/>
              </a:spcAft>
              <a:buNone/>
            </a:pPr>
            <a:r>
              <a:t/>
            </a:r>
            <a:endParaRPr sz="1000">
              <a:solidFill>
                <a:schemeClr val="hlink"/>
              </a:solidFill>
              <a:latin typeface="Roboto"/>
              <a:ea typeface="Roboto"/>
              <a:cs typeface="Roboto"/>
              <a:sym typeface="Roboto"/>
            </a:endParaRPr>
          </a:p>
        </p:txBody>
      </p:sp>
      <p:sp>
        <p:nvSpPr>
          <p:cNvPr id="166" name="Google Shape;166;p24"/>
          <p:cNvSpPr txBox="1"/>
          <p:nvPr>
            <p:ph type="title"/>
          </p:nvPr>
        </p:nvSpPr>
        <p:spPr>
          <a:xfrm>
            <a:off x="619250" y="1465600"/>
            <a:ext cx="6052800" cy="726300"/>
          </a:xfrm>
          <a:prstGeom prst="rect">
            <a:avLst/>
          </a:prstGeom>
          <a:noFill/>
          <a:ln>
            <a:noFill/>
          </a:ln>
        </p:spPr>
        <p:txBody>
          <a:bodyPr anchorCtr="0" anchor="t" bIns="0" lIns="0" spcFirstLastPara="1" rIns="0" wrap="square" tIns="12700">
            <a:noAutofit/>
          </a:bodyPr>
          <a:lstStyle/>
          <a:p>
            <a:pPr indent="0" lvl="0" marL="12700" rtl="0" algn="ctr">
              <a:lnSpc>
                <a:spcPct val="100000"/>
              </a:lnSpc>
              <a:spcBef>
                <a:spcPts val="0"/>
              </a:spcBef>
              <a:spcAft>
                <a:spcPts val="0"/>
              </a:spcAft>
              <a:buNone/>
            </a:pPr>
            <a:r>
              <a:rPr b="0" lang="en" sz="2600">
                <a:solidFill>
                  <a:srgbClr val="FF9900"/>
                </a:solidFill>
                <a:latin typeface="Montserrat"/>
                <a:ea typeface="Montserrat"/>
                <a:cs typeface="Montserrat"/>
                <a:sym typeface="Montserrat"/>
              </a:rPr>
              <a:t>Vulva</a:t>
            </a:r>
            <a:endParaRPr b="0" sz="2600">
              <a:solidFill>
                <a:srgbClr val="FF9900"/>
              </a:solidFill>
              <a:latin typeface="Montserrat"/>
              <a:ea typeface="Montserrat"/>
              <a:cs typeface="Montserrat"/>
              <a:sym typeface="Montserrat"/>
            </a:endParaRPr>
          </a:p>
          <a:p>
            <a:pPr indent="0" lvl="0" marL="12700" rtl="0" algn="l">
              <a:lnSpc>
                <a:spcPct val="100000"/>
              </a:lnSpc>
              <a:spcBef>
                <a:spcPts val="0"/>
              </a:spcBef>
              <a:spcAft>
                <a:spcPts val="0"/>
              </a:spcAft>
              <a:buNone/>
            </a:pPr>
            <a:r>
              <a:t/>
            </a:r>
            <a:endParaRPr/>
          </a:p>
        </p:txBody>
      </p:sp>
      <p:sp>
        <p:nvSpPr>
          <p:cNvPr id="167" name="Google Shape;167;p24"/>
          <p:cNvSpPr txBox="1"/>
          <p:nvPr/>
        </p:nvSpPr>
        <p:spPr>
          <a:xfrm>
            <a:off x="4307425" y="9191625"/>
            <a:ext cx="3000000" cy="329400"/>
          </a:xfrm>
          <a:prstGeom prst="rect">
            <a:avLst/>
          </a:prstGeom>
          <a:noFill/>
          <a:ln>
            <a:noFill/>
          </a:ln>
        </p:spPr>
        <p:txBody>
          <a:bodyPr anchorCtr="0" anchor="t" bIns="91425" lIns="91425" spcFirstLastPara="1" rIns="91425" wrap="square" tIns="91425">
            <a:noAutofit/>
          </a:bodyPr>
          <a:lstStyle/>
          <a:p>
            <a:pPr indent="0" lvl="0" marL="0" marR="0" rtl="0" algn="l">
              <a:lnSpc>
                <a:spcPct val="150000"/>
              </a:lnSpc>
              <a:spcBef>
                <a:spcPts val="0"/>
              </a:spcBef>
              <a:spcAft>
                <a:spcPts val="0"/>
              </a:spcAft>
              <a:buNone/>
            </a:pPr>
            <a:r>
              <a:rPr lang="en" sz="800">
                <a:solidFill>
                  <a:srgbClr val="222222"/>
                </a:solidFill>
                <a:latin typeface="Quicksand"/>
                <a:ea typeface="Quicksand"/>
                <a:cs typeface="Quicksand"/>
                <a:sym typeface="Quicksand"/>
              </a:rPr>
              <a:t>Permission to use copyright images from Pelvic Guru, LLC</a:t>
            </a:r>
            <a:endParaRPr sz="800">
              <a:solidFill>
                <a:schemeClr val="dk1"/>
              </a:solidFill>
              <a:latin typeface="Roboto"/>
              <a:ea typeface="Roboto"/>
              <a:cs typeface="Roboto"/>
              <a:sym typeface="Roboto"/>
            </a:endParaRPr>
          </a:p>
        </p:txBody>
      </p:sp>
      <p:sp>
        <p:nvSpPr>
          <p:cNvPr id="168" name="Google Shape;168;p24"/>
          <p:cNvSpPr txBox="1"/>
          <p:nvPr/>
        </p:nvSpPr>
        <p:spPr>
          <a:xfrm>
            <a:off x="664500" y="4704600"/>
            <a:ext cx="6443400" cy="649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600">
                <a:solidFill>
                  <a:srgbClr val="FF9900"/>
                </a:solidFill>
                <a:latin typeface="Montserrat"/>
                <a:ea typeface="Montserrat"/>
                <a:cs typeface="Montserrat"/>
                <a:sym typeface="Montserrat"/>
              </a:rPr>
              <a:t>Pelvic Floor</a:t>
            </a:r>
            <a:endParaRPr sz="2600">
              <a:solidFill>
                <a:srgbClr val="FF9900"/>
              </a:solidFill>
              <a:latin typeface="Montserrat"/>
              <a:ea typeface="Montserrat"/>
              <a:cs typeface="Montserrat"/>
              <a:sym typeface="Montserrat"/>
            </a:endParaRPr>
          </a:p>
        </p:txBody>
      </p:sp>
      <p:sp>
        <p:nvSpPr>
          <p:cNvPr id="169" name="Google Shape;169;p24"/>
          <p:cNvSpPr/>
          <p:nvPr/>
        </p:nvSpPr>
        <p:spPr>
          <a:xfrm>
            <a:off x="0" y="-75"/>
            <a:ext cx="6462300" cy="1351800"/>
          </a:xfrm>
          <a:prstGeom prst="rect">
            <a:avLst/>
          </a:prstGeom>
          <a:solidFill>
            <a:srgbClr val="FFF2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 name="Google Shape;170;p24"/>
          <p:cNvSpPr txBox="1"/>
          <p:nvPr/>
        </p:nvSpPr>
        <p:spPr>
          <a:xfrm>
            <a:off x="103500" y="485425"/>
            <a:ext cx="6255300" cy="729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800">
                <a:solidFill>
                  <a:srgbClr val="A2C4C9"/>
                </a:solidFill>
                <a:latin typeface="Quicksand"/>
                <a:ea typeface="Quicksand"/>
                <a:cs typeface="Quicksand"/>
                <a:sym typeface="Quicksand"/>
              </a:rPr>
              <a:t>Get to Know Your Anatomy</a:t>
            </a:r>
            <a:endParaRPr sz="3800">
              <a:solidFill>
                <a:srgbClr val="A2C4C9"/>
              </a:solidFill>
              <a:latin typeface="Quicksand"/>
              <a:ea typeface="Quicksand"/>
              <a:cs typeface="Quicksand"/>
              <a:sym typeface="Quicksand"/>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 name="Shape 174"/>
        <p:cNvGrpSpPr/>
        <p:nvPr/>
      </p:nvGrpSpPr>
      <p:grpSpPr>
        <a:xfrm>
          <a:off x="0" y="0"/>
          <a:ext cx="0" cy="0"/>
          <a:chOff x="0" y="0"/>
          <a:chExt cx="0" cy="0"/>
        </a:xfrm>
      </p:grpSpPr>
      <p:pic>
        <p:nvPicPr>
          <p:cNvPr id="175" name="Google Shape;175;p25"/>
          <p:cNvPicPr preferRelativeResize="0"/>
          <p:nvPr/>
        </p:nvPicPr>
        <p:blipFill>
          <a:blip r:embed="rId3">
            <a:alphaModFix/>
          </a:blip>
          <a:stretch>
            <a:fillRect/>
          </a:stretch>
        </p:blipFill>
        <p:spPr>
          <a:xfrm>
            <a:off x="125" y="0"/>
            <a:ext cx="7772400" cy="5181600"/>
          </a:xfrm>
          <a:prstGeom prst="rect">
            <a:avLst/>
          </a:prstGeom>
          <a:noFill/>
          <a:ln>
            <a:noFill/>
          </a:ln>
        </p:spPr>
      </p:pic>
      <p:sp>
        <p:nvSpPr>
          <p:cNvPr id="176" name="Google Shape;176;p25"/>
          <p:cNvSpPr txBox="1"/>
          <p:nvPr/>
        </p:nvSpPr>
        <p:spPr>
          <a:xfrm>
            <a:off x="7307429" y="9622231"/>
            <a:ext cx="84600" cy="147300"/>
          </a:xfrm>
          <a:prstGeom prst="rect">
            <a:avLst/>
          </a:prstGeom>
          <a:noFill/>
          <a:ln>
            <a:noFill/>
          </a:ln>
        </p:spPr>
        <p:txBody>
          <a:bodyPr anchorCtr="0" anchor="t" bIns="0" lIns="0" spcFirstLastPara="1" rIns="0" wrap="square" tIns="12700">
            <a:noAutofit/>
          </a:bodyPr>
          <a:lstStyle/>
          <a:p>
            <a:pPr indent="0" lvl="0" marL="12700" marR="0" rtl="0" algn="l">
              <a:lnSpc>
                <a:spcPct val="100000"/>
              </a:lnSpc>
              <a:spcBef>
                <a:spcPts val="0"/>
              </a:spcBef>
              <a:spcAft>
                <a:spcPts val="0"/>
              </a:spcAft>
              <a:buNone/>
            </a:pPr>
            <a:r>
              <a:rPr lang="en" sz="800">
                <a:solidFill>
                  <a:schemeClr val="dk1"/>
                </a:solidFill>
                <a:latin typeface="Avenir"/>
                <a:ea typeface="Avenir"/>
                <a:cs typeface="Avenir"/>
                <a:sym typeface="Avenir"/>
              </a:rPr>
              <a:t>7</a:t>
            </a:r>
            <a:endParaRPr sz="800">
              <a:solidFill>
                <a:schemeClr val="dk1"/>
              </a:solidFill>
              <a:latin typeface="Avenir"/>
              <a:ea typeface="Avenir"/>
              <a:cs typeface="Avenir"/>
              <a:sym typeface="Avenir"/>
            </a:endParaRPr>
          </a:p>
          <a:p>
            <a:pPr indent="0" lvl="0" marL="12700" marR="0" rtl="0" algn="l">
              <a:lnSpc>
                <a:spcPct val="100000"/>
              </a:lnSpc>
              <a:spcBef>
                <a:spcPts val="0"/>
              </a:spcBef>
              <a:spcAft>
                <a:spcPts val="0"/>
              </a:spcAft>
              <a:buNone/>
            </a:pPr>
            <a:r>
              <a:t/>
            </a:r>
            <a:endParaRPr sz="800">
              <a:solidFill>
                <a:schemeClr val="dk1"/>
              </a:solidFill>
              <a:latin typeface="Avenir"/>
              <a:ea typeface="Avenir"/>
              <a:cs typeface="Avenir"/>
              <a:sym typeface="Avenir"/>
            </a:endParaRPr>
          </a:p>
        </p:txBody>
      </p:sp>
      <p:sp>
        <p:nvSpPr>
          <p:cNvPr id="177" name="Google Shape;177;p25"/>
          <p:cNvSpPr/>
          <p:nvPr/>
        </p:nvSpPr>
        <p:spPr>
          <a:xfrm>
            <a:off x="856616" y="4743700"/>
            <a:ext cx="6059170" cy="4881880"/>
          </a:xfrm>
          <a:custGeom>
            <a:rect b="b" l="l" r="r" t="t"/>
            <a:pathLst>
              <a:path extrusionOk="0" h="4881880" w="6059170">
                <a:moveTo>
                  <a:pt x="0" y="4881880"/>
                </a:moveTo>
                <a:lnTo>
                  <a:pt x="6058916" y="4881880"/>
                </a:lnTo>
                <a:lnTo>
                  <a:pt x="6058916" y="0"/>
                </a:lnTo>
                <a:lnTo>
                  <a:pt x="0" y="0"/>
                </a:lnTo>
                <a:lnTo>
                  <a:pt x="0" y="488188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78" name="Google Shape;178;p25"/>
          <p:cNvSpPr txBox="1"/>
          <p:nvPr/>
        </p:nvSpPr>
        <p:spPr>
          <a:xfrm>
            <a:off x="856766" y="4743700"/>
            <a:ext cx="6059100" cy="4557900"/>
          </a:xfrm>
          <a:prstGeom prst="rect">
            <a:avLst/>
          </a:prstGeom>
          <a:noFill/>
          <a:ln cap="flat" cmpd="sng" w="12700">
            <a:solidFill>
              <a:srgbClr val="B45F06"/>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None/>
            </a:pPr>
            <a:r>
              <a:t/>
            </a:r>
            <a:endParaRPr sz="1600">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None/>
            </a:pPr>
            <a:r>
              <a:t/>
            </a:r>
            <a:endParaRPr sz="1600">
              <a:solidFill>
                <a:schemeClr val="dk1"/>
              </a:solidFill>
              <a:latin typeface="Times New Roman"/>
              <a:ea typeface="Times New Roman"/>
              <a:cs typeface="Times New Roman"/>
              <a:sym typeface="Times New Roman"/>
            </a:endParaRPr>
          </a:p>
          <a:p>
            <a:pPr indent="0" lvl="0" marL="0" marR="0" rtl="0" algn="ctr">
              <a:lnSpc>
                <a:spcPct val="100000"/>
              </a:lnSpc>
              <a:spcBef>
                <a:spcPts val="0"/>
              </a:spcBef>
              <a:spcAft>
                <a:spcPts val="0"/>
              </a:spcAft>
              <a:buNone/>
            </a:pPr>
            <a:r>
              <a:t/>
            </a:r>
            <a:endParaRPr sz="1600">
              <a:solidFill>
                <a:schemeClr val="dk1"/>
              </a:solidFill>
              <a:latin typeface="Times New Roman"/>
              <a:ea typeface="Times New Roman"/>
              <a:cs typeface="Times New Roman"/>
              <a:sym typeface="Times New Roman"/>
            </a:endParaRPr>
          </a:p>
          <a:p>
            <a:pPr indent="0" lvl="0" marL="17145" marR="0" rtl="0" algn="ctr">
              <a:lnSpc>
                <a:spcPct val="100000"/>
              </a:lnSpc>
              <a:spcBef>
                <a:spcPts val="1215"/>
              </a:spcBef>
              <a:spcAft>
                <a:spcPts val="0"/>
              </a:spcAft>
              <a:buNone/>
            </a:pPr>
            <a:r>
              <a:rPr lang="en" sz="1400">
                <a:solidFill>
                  <a:srgbClr val="232323"/>
                </a:solidFill>
                <a:latin typeface="Roboto"/>
                <a:ea typeface="Roboto"/>
                <a:cs typeface="Roboto"/>
                <a:sym typeface="Roboto"/>
              </a:rPr>
              <a:t>CHAPTER 0</a:t>
            </a:r>
            <a:r>
              <a:rPr lang="en">
                <a:solidFill>
                  <a:srgbClr val="232323"/>
                </a:solidFill>
                <a:latin typeface="Roboto"/>
                <a:ea typeface="Roboto"/>
                <a:cs typeface="Roboto"/>
                <a:sym typeface="Roboto"/>
              </a:rPr>
              <a:t>2</a:t>
            </a:r>
            <a:r>
              <a:rPr lang="en" sz="1400">
                <a:solidFill>
                  <a:srgbClr val="232323"/>
                </a:solidFill>
                <a:latin typeface="Roboto"/>
                <a:ea typeface="Roboto"/>
                <a:cs typeface="Roboto"/>
                <a:sym typeface="Roboto"/>
              </a:rPr>
              <a:t> </a:t>
            </a:r>
            <a:endParaRPr sz="1400">
              <a:solidFill>
                <a:schemeClr val="dk1"/>
              </a:solidFill>
              <a:latin typeface="Roboto"/>
              <a:ea typeface="Roboto"/>
              <a:cs typeface="Roboto"/>
              <a:sym typeface="Roboto"/>
            </a:endParaRPr>
          </a:p>
          <a:p>
            <a:pPr indent="0" lvl="0" marL="0" marR="0" rtl="0" algn="ctr">
              <a:lnSpc>
                <a:spcPct val="100000"/>
              </a:lnSpc>
              <a:spcBef>
                <a:spcPts val="40"/>
              </a:spcBef>
              <a:spcAft>
                <a:spcPts val="0"/>
              </a:spcAft>
              <a:buNone/>
            </a:pPr>
            <a:r>
              <a:t/>
            </a:r>
            <a:endParaRPr sz="1450">
              <a:solidFill>
                <a:schemeClr val="dk1"/>
              </a:solidFill>
              <a:latin typeface="Times New Roman"/>
              <a:ea typeface="Times New Roman"/>
              <a:cs typeface="Times New Roman"/>
              <a:sym typeface="Times New Roman"/>
            </a:endParaRPr>
          </a:p>
          <a:p>
            <a:pPr indent="0" lvl="0" marL="0" marR="0" rtl="0" algn="ctr">
              <a:lnSpc>
                <a:spcPct val="100000"/>
              </a:lnSpc>
              <a:spcBef>
                <a:spcPts val="0"/>
              </a:spcBef>
              <a:spcAft>
                <a:spcPts val="0"/>
              </a:spcAft>
              <a:buNone/>
            </a:pPr>
            <a:r>
              <a:rPr lang="en" sz="6500">
                <a:solidFill>
                  <a:srgbClr val="B45F06"/>
                </a:solidFill>
                <a:latin typeface="Roboto"/>
                <a:ea typeface="Roboto"/>
                <a:cs typeface="Roboto"/>
                <a:sym typeface="Roboto"/>
              </a:rPr>
              <a:t>Healing Begins with Self Care</a:t>
            </a:r>
            <a:endParaRPr sz="6500">
              <a:solidFill>
                <a:srgbClr val="B45F06"/>
              </a:solidFill>
              <a:latin typeface="Roboto"/>
              <a:ea typeface="Roboto"/>
              <a:cs typeface="Roboto"/>
              <a:sym typeface="Roboto"/>
            </a:endParaRPr>
          </a:p>
          <a:p>
            <a:pPr indent="-635" lvl="0" marL="864235" marR="855343" rtl="0" algn="ctr">
              <a:lnSpc>
                <a:spcPct val="145800"/>
              </a:lnSpc>
              <a:spcBef>
                <a:spcPts val="2460"/>
              </a:spcBef>
              <a:spcAft>
                <a:spcPts val="0"/>
              </a:spcAft>
              <a:buNone/>
            </a:pPr>
            <a:r>
              <a:t/>
            </a:r>
            <a:endParaRPr sz="1200">
              <a:solidFill>
                <a:schemeClr val="dk1"/>
              </a:solidFill>
              <a:latin typeface="Roboto"/>
              <a:ea typeface="Roboto"/>
              <a:cs typeface="Roboto"/>
              <a:sym typeface="Roboto"/>
            </a:endParaRPr>
          </a:p>
        </p:txBody>
      </p:sp>
      <p:pic>
        <p:nvPicPr>
          <p:cNvPr id="179" name="Google Shape;179;p25"/>
          <p:cNvPicPr preferRelativeResize="0"/>
          <p:nvPr/>
        </p:nvPicPr>
        <p:blipFill>
          <a:blip r:embed="rId4">
            <a:alphaModFix/>
          </a:blip>
          <a:stretch>
            <a:fillRect/>
          </a:stretch>
        </p:blipFill>
        <p:spPr>
          <a:xfrm>
            <a:off x="175050" y="9521028"/>
            <a:ext cx="434550" cy="434550"/>
          </a:xfrm>
          <a:prstGeom prst="rect">
            <a:avLst/>
          </a:prstGeom>
          <a:noFill/>
          <a:ln>
            <a:noFill/>
          </a:ln>
        </p:spPr>
      </p:pic>
      <p:sp>
        <p:nvSpPr>
          <p:cNvPr id="180" name="Google Shape;180;p25"/>
          <p:cNvSpPr txBox="1"/>
          <p:nvPr/>
        </p:nvSpPr>
        <p:spPr>
          <a:xfrm>
            <a:off x="609600" y="9622225"/>
            <a:ext cx="4460400" cy="329400"/>
          </a:xfrm>
          <a:prstGeom prst="rect">
            <a:avLst/>
          </a:prstGeom>
          <a:noFill/>
          <a:ln>
            <a:noFill/>
          </a:ln>
        </p:spPr>
        <p:txBody>
          <a:bodyPr anchorCtr="0" anchor="t" bIns="91425" lIns="91425" spcFirstLastPara="1" rIns="91425" wrap="square" tIns="91425">
            <a:noAutofit/>
          </a:bodyPr>
          <a:lstStyle/>
          <a:p>
            <a:pPr indent="0" lvl="0" marL="12700" rtl="0" algn="l">
              <a:spcBef>
                <a:spcPts val="0"/>
              </a:spcBef>
              <a:spcAft>
                <a:spcPts val="0"/>
              </a:spcAft>
              <a:buClr>
                <a:schemeClr val="dk1"/>
              </a:buClr>
              <a:buSzPts val="1100"/>
              <a:buFont typeface="Arial"/>
              <a:buNone/>
            </a:pPr>
            <a:r>
              <a:rPr lang="en" sz="1000">
                <a:solidFill>
                  <a:schemeClr val="hlink"/>
                </a:solidFill>
                <a:latin typeface="Roboto"/>
                <a:ea typeface="Roboto"/>
                <a:cs typeface="Roboto"/>
                <a:sym typeface="Roboto"/>
              </a:rPr>
              <a:t>©  Body Harmony Physical Therapy, PLLC (2021) - All Rights Reserved</a:t>
            </a:r>
            <a:endParaRPr sz="1000">
              <a:solidFill>
                <a:schemeClr val="dk1"/>
              </a:solidFill>
              <a:latin typeface="Roboto"/>
              <a:ea typeface="Roboto"/>
              <a:cs typeface="Roboto"/>
              <a:sym typeface="Roboto"/>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84" name="Shape 184"/>
        <p:cNvGrpSpPr/>
        <p:nvPr/>
      </p:nvGrpSpPr>
      <p:grpSpPr>
        <a:xfrm>
          <a:off x="0" y="0"/>
          <a:ext cx="0" cy="0"/>
          <a:chOff x="0" y="0"/>
          <a:chExt cx="0" cy="0"/>
        </a:xfrm>
      </p:grpSpPr>
      <p:sp>
        <p:nvSpPr>
          <p:cNvPr id="185" name="Google Shape;185;p26"/>
          <p:cNvSpPr/>
          <p:nvPr/>
        </p:nvSpPr>
        <p:spPr>
          <a:xfrm rot="-9829318">
            <a:off x="-1736007" y="353741"/>
            <a:ext cx="6485107" cy="6244819"/>
          </a:xfrm>
          <a:prstGeom prst="chord">
            <a:avLst>
              <a:gd fmla="val 2700000" name="adj1"/>
              <a:gd fmla="val 16922193" name="adj2"/>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 name="Google Shape;186;p26"/>
          <p:cNvSpPr/>
          <p:nvPr/>
        </p:nvSpPr>
        <p:spPr>
          <a:xfrm>
            <a:off x="0" y="-75"/>
            <a:ext cx="6462300" cy="1351800"/>
          </a:xfrm>
          <a:prstGeom prst="rect">
            <a:avLst/>
          </a:prstGeom>
          <a:solidFill>
            <a:srgbClr val="EAD1D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 name="Google Shape;187;p26"/>
          <p:cNvSpPr/>
          <p:nvPr/>
        </p:nvSpPr>
        <p:spPr>
          <a:xfrm>
            <a:off x="410819" y="9556750"/>
            <a:ext cx="2358390" cy="0"/>
          </a:xfrm>
          <a:custGeom>
            <a:rect b="b" l="l" r="r" t="t"/>
            <a:pathLst>
              <a:path extrusionOk="0" h="120000" w="2358390">
                <a:moveTo>
                  <a:pt x="0" y="0"/>
                </a:moveTo>
                <a:lnTo>
                  <a:pt x="2357780" y="0"/>
                </a:lnTo>
              </a:path>
            </a:pathLst>
          </a:custGeom>
          <a:noFill/>
          <a:ln cap="flat" cmpd="sng" w="12700">
            <a:solidFill>
              <a:srgbClr val="EFEFE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88" name="Google Shape;188;p26"/>
          <p:cNvSpPr txBox="1"/>
          <p:nvPr/>
        </p:nvSpPr>
        <p:spPr>
          <a:xfrm>
            <a:off x="7320129" y="9634931"/>
            <a:ext cx="59100" cy="1392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None/>
            </a:pPr>
            <a:r>
              <a:rPr lang="en" sz="800">
                <a:solidFill>
                  <a:schemeClr val="dk1"/>
                </a:solidFill>
                <a:latin typeface="Avenir"/>
                <a:ea typeface="Avenir"/>
                <a:cs typeface="Avenir"/>
                <a:sym typeface="Avenir"/>
              </a:rPr>
              <a:t>8</a:t>
            </a:r>
            <a:endParaRPr sz="800">
              <a:solidFill>
                <a:schemeClr val="dk1"/>
              </a:solidFill>
              <a:latin typeface="Avenir"/>
              <a:ea typeface="Avenir"/>
              <a:cs typeface="Avenir"/>
              <a:sym typeface="Avenir"/>
            </a:endParaRPr>
          </a:p>
          <a:p>
            <a:pPr indent="0" lvl="0" marL="0" marR="0" rtl="0" algn="l">
              <a:lnSpc>
                <a:spcPct val="100000"/>
              </a:lnSpc>
              <a:spcBef>
                <a:spcPts val="0"/>
              </a:spcBef>
              <a:spcAft>
                <a:spcPts val="0"/>
              </a:spcAft>
              <a:buNone/>
            </a:pPr>
            <a:r>
              <a:t/>
            </a:r>
            <a:endParaRPr sz="800">
              <a:solidFill>
                <a:schemeClr val="dk1"/>
              </a:solidFill>
              <a:latin typeface="Avenir"/>
              <a:ea typeface="Avenir"/>
              <a:cs typeface="Avenir"/>
              <a:sym typeface="Avenir"/>
            </a:endParaRPr>
          </a:p>
        </p:txBody>
      </p:sp>
      <p:sp>
        <p:nvSpPr>
          <p:cNvPr id="189" name="Google Shape;189;p26"/>
          <p:cNvSpPr/>
          <p:nvPr/>
        </p:nvSpPr>
        <p:spPr>
          <a:xfrm>
            <a:off x="25848" y="7529071"/>
            <a:ext cx="3556500" cy="16914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90" name="Google Shape;190;p26"/>
          <p:cNvSpPr txBox="1"/>
          <p:nvPr>
            <p:ph type="title"/>
          </p:nvPr>
        </p:nvSpPr>
        <p:spPr>
          <a:xfrm>
            <a:off x="175050" y="625425"/>
            <a:ext cx="6644700" cy="726300"/>
          </a:xfrm>
          <a:prstGeom prst="rect">
            <a:avLst/>
          </a:prstGeom>
          <a:noFill/>
          <a:ln>
            <a:noFill/>
          </a:ln>
        </p:spPr>
        <p:txBody>
          <a:bodyPr anchorCtr="0" anchor="t" bIns="0" lIns="0" spcFirstLastPara="1" rIns="0" wrap="square" tIns="12700">
            <a:noAutofit/>
          </a:bodyPr>
          <a:lstStyle/>
          <a:p>
            <a:pPr indent="0" lvl="0" marL="12700" rtl="0" algn="l">
              <a:lnSpc>
                <a:spcPct val="100000"/>
              </a:lnSpc>
              <a:spcBef>
                <a:spcPts val="0"/>
              </a:spcBef>
              <a:spcAft>
                <a:spcPts val="0"/>
              </a:spcAft>
              <a:buNone/>
            </a:pPr>
            <a:r>
              <a:rPr b="0" lang="en" sz="3600">
                <a:solidFill>
                  <a:srgbClr val="B45F06"/>
                </a:solidFill>
                <a:latin typeface="Quicksand"/>
                <a:ea typeface="Quicksand"/>
                <a:cs typeface="Quicksand"/>
                <a:sym typeface="Quicksand"/>
              </a:rPr>
              <a:t>Stress: It’s not just a feeling</a:t>
            </a:r>
            <a:endParaRPr b="0" sz="3600">
              <a:solidFill>
                <a:srgbClr val="B45F06"/>
              </a:solidFill>
              <a:latin typeface="Quicksand"/>
              <a:ea typeface="Quicksand"/>
              <a:cs typeface="Quicksand"/>
              <a:sym typeface="Quicksand"/>
            </a:endParaRPr>
          </a:p>
        </p:txBody>
      </p:sp>
      <p:sp>
        <p:nvSpPr>
          <p:cNvPr id="191" name="Google Shape;191;p26"/>
          <p:cNvSpPr txBox="1"/>
          <p:nvPr/>
        </p:nvSpPr>
        <p:spPr>
          <a:xfrm>
            <a:off x="4042625" y="1557025"/>
            <a:ext cx="3087000" cy="4026000"/>
          </a:xfrm>
          <a:prstGeom prst="rect">
            <a:avLst/>
          </a:prstGeom>
          <a:noFill/>
          <a:ln>
            <a:noFill/>
          </a:ln>
        </p:spPr>
        <p:txBody>
          <a:bodyPr anchorCtr="0" anchor="t" bIns="0" lIns="0" spcFirstLastPara="1" rIns="0" wrap="square" tIns="12700">
            <a:noAutofit/>
          </a:bodyPr>
          <a:lstStyle/>
          <a:p>
            <a:pPr indent="-307975" lvl="0" marL="457200" rtl="0" algn="l">
              <a:spcBef>
                <a:spcPts val="0"/>
              </a:spcBef>
              <a:spcAft>
                <a:spcPts val="0"/>
              </a:spcAft>
              <a:buClr>
                <a:schemeClr val="dk1"/>
              </a:buClr>
              <a:buSzPts val="1250"/>
              <a:buFont typeface="Roboto"/>
              <a:buAutoNum type="arabicPeriod" startAt="2"/>
            </a:pPr>
            <a:r>
              <a:rPr lang="en" sz="1250">
                <a:solidFill>
                  <a:schemeClr val="dk1"/>
                </a:solidFill>
                <a:latin typeface="Montserrat"/>
                <a:ea typeface="Montserrat"/>
                <a:cs typeface="Montserrat"/>
                <a:sym typeface="Montserrat"/>
              </a:rPr>
              <a:t>The </a:t>
            </a:r>
            <a:r>
              <a:rPr b="1" lang="en" sz="1250">
                <a:solidFill>
                  <a:schemeClr val="dk1"/>
                </a:solidFill>
                <a:latin typeface="Montserrat"/>
                <a:ea typeface="Montserrat"/>
                <a:cs typeface="Montserrat"/>
                <a:sym typeface="Montserrat"/>
              </a:rPr>
              <a:t>parasympathetic nervous system</a:t>
            </a:r>
            <a:r>
              <a:rPr lang="en" sz="1250">
                <a:solidFill>
                  <a:schemeClr val="dk1"/>
                </a:solidFill>
                <a:latin typeface="Montserrat"/>
                <a:ea typeface="Montserrat"/>
                <a:cs typeface="Montserrat"/>
                <a:sym typeface="Montserrat"/>
              </a:rPr>
              <a:t>: our “rest and digest” response controls our ordinary bodily functioning. It is responsible for regulating physiological functions that allow our bodies to rest and restore energy, repair and heal, as well as build our immunity. It stimulates our digestive organs to breakdown food in order to absorb nutrients and eliminate waste. It also decreases our heart and respiratory rates during periods of rest to reduce excessive energy expenditure. </a:t>
            </a:r>
            <a:endParaRPr sz="125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sz="1250">
              <a:solidFill>
                <a:schemeClr val="dk1"/>
              </a:solidFill>
              <a:latin typeface="Montserrat"/>
              <a:ea typeface="Montserrat"/>
              <a:cs typeface="Montserrat"/>
              <a:sym typeface="Montserrat"/>
            </a:endParaRPr>
          </a:p>
          <a:p>
            <a:pPr indent="0" lvl="0" marL="0" rtl="0" algn="l">
              <a:spcBef>
                <a:spcPts val="0"/>
              </a:spcBef>
              <a:spcAft>
                <a:spcPts val="0"/>
              </a:spcAft>
              <a:buNone/>
            </a:pPr>
            <a:r>
              <a:rPr lang="en" sz="1250">
                <a:solidFill>
                  <a:schemeClr val="dk1"/>
                </a:solidFill>
                <a:latin typeface="Montserrat"/>
                <a:ea typeface="Montserrat"/>
                <a:cs typeface="Montserrat"/>
                <a:sym typeface="Montserrat"/>
              </a:rPr>
              <a:t> Of course, both of these components are necessary throughout our lifetime and allow us the flexibility to adapt to our surroundings and current situations. However, issues arise when we lack the appropriate balance between these systems and lose our ability to flexibly shift back and forth between these systems when necessary. </a:t>
            </a:r>
            <a:endParaRPr sz="125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sz="1250">
              <a:solidFill>
                <a:schemeClr val="dk1"/>
              </a:solidFill>
              <a:latin typeface="Montserrat"/>
              <a:ea typeface="Montserrat"/>
              <a:cs typeface="Montserrat"/>
              <a:sym typeface="Montserrat"/>
            </a:endParaRPr>
          </a:p>
          <a:p>
            <a:pPr indent="0" lvl="0" marL="0" rtl="0" algn="l">
              <a:spcBef>
                <a:spcPts val="0"/>
              </a:spcBef>
              <a:spcAft>
                <a:spcPts val="0"/>
              </a:spcAft>
              <a:buNone/>
            </a:pPr>
            <a:r>
              <a:rPr lang="en" sz="1250">
                <a:solidFill>
                  <a:schemeClr val="dk1"/>
                </a:solidFill>
                <a:latin typeface="Montserrat"/>
                <a:ea typeface="Montserrat"/>
                <a:cs typeface="Montserrat"/>
                <a:sym typeface="Montserrat"/>
              </a:rPr>
              <a:t>Maintaining a state of chronic stress due to work, </a:t>
            </a:r>
            <a:r>
              <a:rPr lang="en" sz="1250">
                <a:solidFill>
                  <a:schemeClr val="dk1"/>
                </a:solidFill>
                <a:latin typeface="Montserrat"/>
                <a:ea typeface="Montserrat"/>
                <a:cs typeface="Montserrat"/>
                <a:sym typeface="Montserrat"/>
              </a:rPr>
              <a:t>family</a:t>
            </a:r>
            <a:r>
              <a:rPr lang="en" sz="1250">
                <a:solidFill>
                  <a:schemeClr val="dk1"/>
                </a:solidFill>
                <a:latin typeface="Montserrat"/>
                <a:ea typeface="Montserrat"/>
                <a:cs typeface="Montserrat"/>
                <a:sym typeface="Montserrat"/>
              </a:rPr>
              <a:t>, finances can lead to more frequent sympathetic nervous system activation during times where our body doesn’t need to respond to an external threat. This leads to excessive physical stress on our body as there is less energy going towards rest, restoration, and healing.</a:t>
            </a:r>
            <a:endParaRPr sz="1250">
              <a:solidFill>
                <a:srgbClr val="232323"/>
              </a:solidFill>
              <a:latin typeface="Montserrat"/>
              <a:ea typeface="Montserrat"/>
              <a:cs typeface="Montserrat"/>
              <a:sym typeface="Montserrat"/>
            </a:endParaRPr>
          </a:p>
        </p:txBody>
      </p:sp>
      <p:pic>
        <p:nvPicPr>
          <p:cNvPr id="192" name="Google Shape;192;p26"/>
          <p:cNvPicPr preferRelativeResize="0"/>
          <p:nvPr/>
        </p:nvPicPr>
        <p:blipFill>
          <a:blip r:embed="rId4">
            <a:alphaModFix/>
          </a:blip>
          <a:stretch>
            <a:fillRect/>
          </a:stretch>
        </p:blipFill>
        <p:spPr>
          <a:xfrm>
            <a:off x="175050" y="9521028"/>
            <a:ext cx="434550" cy="434550"/>
          </a:xfrm>
          <a:prstGeom prst="rect">
            <a:avLst/>
          </a:prstGeom>
          <a:noFill/>
          <a:ln>
            <a:noFill/>
          </a:ln>
        </p:spPr>
      </p:pic>
      <p:sp>
        <p:nvSpPr>
          <p:cNvPr id="193" name="Google Shape;193;p26"/>
          <p:cNvSpPr txBox="1"/>
          <p:nvPr/>
        </p:nvSpPr>
        <p:spPr>
          <a:xfrm>
            <a:off x="609600" y="9634925"/>
            <a:ext cx="4358400" cy="388500"/>
          </a:xfrm>
          <a:prstGeom prst="rect">
            <a:avLst/>
          </a:prstGeom>
          <a:noFill/>
          <a:ln>
            <a:noFill/>
          </a:ln>
        </p:spPr>
        <p:txBody>
          <a:bodyPr anchorCtr="0" anchor="t" bIns="91425" lIns="91425" spcFirstLastPara="1" rIns="91425" wrap="square" tIns="91425">
            <a:noAutofit/>
          </a:bodyPr>
          <a:lstStyle/>
          <a:p>
            <a:pPr indent="0" lvl="0" marL="12700" rtl="0" algn="l">
              <a:spcBef>
                <a:spcPts val="0"/>
              </a:spcBef>
              <a:spcAft>
                <a:spcPts val="0"/>
              </a:spcAft>
              <a:buClr>
                <a:schemeClr val="dk1"/>
              </a:buClr>
              <a:buSzPts val="1100"/>
              <a:buFont typeface="Arial"/>
              <a:buNone/>
            </a:pPr>
            <a:r>
              <a:rPr lang="en" sz="1000">
                <a:solidFill>
                  <a:schemeClr val="hlink"/>
                </a:solidFill>
                <a:latin typeface="Roboto"/>
                <a:ea typeface="Roboto"/>
                <a:cs typeface="Roboto"/>
                <a:sym typeface="Roboto"/>
              </a:rPr>
              <a:t>©  Body Harmony Physical Therapy, PLLC (2021) - All Rights Reserved</a:t>
            </a:r>
            <a:endParaRPr sz="1000">
              <a:solidFill>
                <a:schemeClr val="dk1"/>
              </a:solidFill>
              <a:latin typeface="Roboto"/>
              <a:ea typeface="Roboto"/>
              <a:cs typeface="Roboto"/>
              <a:sym typeface="Roboto"/>
            </a:endParaRPr>
          </a:p>
          <a:p>
            <a:pPr indent="0" lvl="0" marL="12700" rtl="0" algn="l">
              <a:spcBef>
                <a:spcPts val="0"/>
              </a:spcBef>
              <a:spcAft>
                <a:spcPts val="0"/>
              </a:spcAft>
              <a:buNone/>
            </a:pPr>
            <a:r>
              <a:t/>
            </a:r>
            <a:endParaRPr sz="1000">
              <a:solidFill>
                <a:schemeClr val="hlink"/>
              </a:solidFill>
              <a:latin typeface="Roboto"/>
              <a:ea typeface="Roboto"/>
              <a:cs typeface="Roboto"/>
              <a:sym typeface="Roboto"/>
            </a:endParaRPr>
          </a:p>
        </p:txBody>
      </p:sp>
      <p:sp>
        <p:nvSpPr>
          <p:cNvPr id="194" name="Google Shape;194;p26"/>
          <p:cNvSpPr txBox="1"/>
          <p:nvPr/>
        </p:nvSpPr>
        <p:spPr>
          <a:xfrm>
            <a:off x="495350" y="1557025"/>
            <a:ext cx="3087000" cy="728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50">
                <a:latin typeface="Montserrat"/>
                <a:ea typeface="Montserrat"/>
                <a:cs typeface="Montserrat"/>
                <a:sym typeface="Montserrat"/>
              </a:rPr>
              <a:t>Stress plays a huge role in our physical health and overall well-being. Understanding your body and how your daily habits can influence its processes can be a helpful tool in gaining control over your pain. </a:t>
            </a:r>
            <a:endParaRPr sz="1250">
              <a:latin typeface="Montserrat"/>
              <a:ea typeface="Montserrat"/>
              <a:cs typeface="Montserrat"/>
              <a:sym typeface="Montserrat"/>
            </a:endParaRPr>
          </a:p>
          <a:p>
            <a:pPr indent="0" lvl="0" marL="0" rtl="0" algn="l">
              <a:spcBef>
                <a:spcPts val="0"/>
              </a:spcBef>
              <a:spcAft>
                <a:spcPts val="0"/>
              </a:spcAft>
              <a:buNone/>
            </a:pPr>
            <a:r>
              <a:t/>
            </a:r>
            <a:endParaRPr sz="1250">
              <a:latin typeface="Montserrat"/>
              <a:ea typeface="Montserrat"/>
              <a:cs typeface="Montserrat"/>
              <a:sym typeface="Montserrat"/>
            </a:endParaRPr>
          </a:p>
          <a:p>
            <a:pPr indent="0" lvl="0" marL="0" rtl="0" algn="l">
              <a:spcBef>
                <a:spcPts val="0"/>
              </a:spcBef>
              <a:spcAft>
                <a:spcPts val="0"/>
              </a:spcAft>
              <a:buNone/>
            </a:pPr>
            <a:r>
              <a:rPr lang="en" sz="1250">
                <a:latin typeface="Montserrat"/>
                <a:ea typeface="Montserrat"/>
                <a:cs typeface="Montserrat"/>
                <a:sym typeface="Montserrat"/>
              </a:rPr>
              <a:t>Our </a:t>
            </a:r>
            <a:r>
              <a:rPr b="1" lang="en" sz="1250">
                <a:latin typeface="Montserrat"/>
                <a:ea typeface="Montserrat"/>
                <a:cs typeface="Montserrat"/>
                <a:sym typeface="Montserrat"/>
              </a:rPr>
              <a:t>autonomic nervous system</a:t>
            </a:r>
            <a:r>
              <a:rPr lang="en" sz="1250">
                <a:latin typeface="Montserrat"/>
                <a:ea typeface="Montserrat"/>
                <a:cs typeface="Montserrat"/>
                <a:sym typeface="Montserrat"/>
              </a:rPr>
              <a:t>- the system responsible for regulating and maintaining the function of our bodily processes automatically without our conscious control- has two components: </a:t>
            </a:r>
            <a:endParaRPr sz="1250">
              <a:latin typeface="Montserrat"/>
              <a:ea typeface="Montserrat"/>
              <a:cs typeface="Montserrat"/>
              <a:sym typeface="Montserrat"/>
            </a:endParaRPr>
          </a:p>
          <a:p>
            <a:pPr indent="0" lvl="0" marL="0" rtl="0" algn="l">
              <a:spcBef>
                <a:spcPts val="0"/>
              </a:spcBef>
              <a:spcAft>
                <a:spcPts val="0"/>
              </a:spcAft>
              <a:buNone/>
            </a:pPr>
            <a:r>
              <a:t/>
            </a:r>
            <a:endParaRPr sz="1250">
              <a:latin typeface="Montserrat"/>
              <a:ea typeface="Montserrat"/>
              <a:cs typeface="Montserrat"/>
              <a:sym typeface="Montserrat"/>
            </a:endParaRPr>
          </a:p>
          <a:p>
            <a:pPr indent="-307975" lvl="0" marL="457200" rtl="0" algn="l">
              <a:spcBef>
                <a:spcPts val="0"/>
              </a:spcBef>
              <a:spcAft>
                <a:spcPts val="0"/>
              </a:spcAft>
              <a:buSzPts val="1250"/>
              <a:buFont typeface="Roboto"/>
              <a:buAutoNum type="arabicPeriod"/>
            </a:pPr>
            <a:r>
              <a:rPr lang="en" sz="1250">
                <a:latin typeface="Montserrat"/>
                <a:ea typeface="Montserrat"/>
                <a:cs typeface="Montserrat"/>
                <a:sym typeface="Montserrat"/>
              </a:rPr>
              <a:t>The </a:t>
            </a:r>
            <a:r>
              <a:rPr b="1" lang="en" sz="1250">
                <a:latin typeface="Montserrat"/>
                <a:ea typeface="Montserrat"/>
                <a:cs typeface="Montserrat"/>
                <a:sym typeface="Montserrat"/>
              </a:rPr>
              <a:t>sympathetic</a:t>
            </a:r>
            <a:r>
              <a:rPr b="1" lang="en" sz="1250">
                <a:latin typeface="Montserrat"/>
                <a:ea typeface="Montserrat"/>
                <a:cs typeface="Montserrat"/>
                <a:sym typeface="Montserrat"/>
              </a:rPr>
              <a:t> nervous system</a:t>
            </a:r>
            <a:r>
              <a:rPr lang="en" sz="1250">
                <a:latin typeface="Montserrat"/>
                <a:ea typeface="Montserrat"/>
                <a:cs typeface="Montserrat"/>
                <a:sym typeface="Montserrat"/>
              </a:rPr>
              <a:t>: our </a:t>
            </a:r>
            <a:r>
              <a:rPr i="1" lang="en" sz="1250">
                <a:latin typeface="Montserrat"/>
                <a:ea typeface="Montserrat"/>
                <a:cs typeface="Montserrat"/>
                <a:sym typeface="Montserrat"/>
              </a:rPr>
              <a:t>“fight or flight</a:t>
            </a:r>
            <a:r>
              <a:rPr lang="en" sz="1250">
                <a:latin typeface="Montserrat"/>
                <a:ea typeface="Montserrat"/>
                <a:cs typeface="Montserrat"/>
                <a:sym typeface="Montserrat"/>
              </a:rPr>
              <a:t>” response that prepares us to operate in emergency or dangerous situations. It is responsible for </a:t>
            </a:r>
            <a:r>
              <a:rPr lang="en" sz="1250">
                <a:latin typeface="Montserrat"/>
                <a:ea typeface="Montserrat"/>
                <a:cs typeface="Montserrat"/>
                <a:sym typeface="Montserrat"/>
              </a:rPr>
              <a:t>physiological</a:t>
            </a:r>
            <a:r>
              <a:rPr lang="en" sz="1250">
                <a:latin typeface="Montserrat"/>
                <a:ea typeface="Montserrat"/>
                <a:cs typeface="Montserrat"/>
                <a:sym typeface="Montserrat"/>
              </a:rPr>
              <a:t> changes such as elevating our heart and respiratory rates, releasing stored energy, and shifting more blood towards our skeletal muscles, which are needed to protect/defend ourselves from external threats. It also slows down systems that aren’t as important </a:t>
            </a:r>
            <a:r>
              <a:rPr lang="en" sz="1250">
                <a:latin typeface="Montserrat"/>
                <a:ea typeface="Montserrat"/>
                <a:cs typeface="Montserrat"/>
                <a:sym typeface="Montserrat"/>
              </a:rPr>
              <a:t>during</a:t>
            </a:r>
            <a:r>
              <a:rPr lang="en" sz="1250">
                <a:latin typeface="Montserrat"/>
                <a:ea typeface="Montserrat"/>
                <a:cs typeface="Montserrat"/>
                <a:sym typeface="Montserrat"/>
              </a:rPr>
              <a:t> those times, such as digestion and urination. (If a dog is chasing you, you don’t want to stop to pee!)</a:t>
            </a:r>
            <a:endParaRPr sz="1250">
              <a:latin typeface="Montserrat"/>
              <a:ea typeface="Montserrat"/>
              <a:cs typeface="Montserrat"/>
              <a:sym typeface="Montserrat"/>
            </a:endParaRPr>
          </a:p>
          <a:p>
            <a:pPr indent="0" lvl="0" marL="0" rtl="0" algn="l">
              <a:spcBef>
                <a:spcPts val="0"/>
              </a:spcBef>
              <a:spcAft>
                <a:spcPts val="0"/>
              </a:spcAft>
              <a:buNone/>
            </a:pPr>
            <a:r>
              <a:t/>
            </a:r>
            <a:endParaRPr>
              <a:latin typeface="Montserrat"/>
              <a:ea typeface="Montserrat"/>
              <a:cs typeface="Montserrat"/>
              <a:sym typeface="Montserrat"/>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98" name="Shape 198"/>
        <p:cNvGrpSpPr/>
        <p:nvPr/>
      </p:nvGrpSpPr>
      <p:grpSpPr>
        <a:xfrm>
          <a:off x="0" y="0"/>
          <a:ext cx="0" cy="0"/>
          <a:chOff x="0" y="0"/>
          <a:chExt cx="0" cy="0"/>
        </a:xfrm>
      </p:grpSpPr>
      <p:sp>
        <p:nvSpPr>
          <p:cNvPr id="199" name="Google Shape;199;p27"/>
          <p:cNvSpPr/>
          <p:nvPr/>
        </p:nvSpPr>
        <p:spPr>
          <a:xfrm>
            <a:off x="5557600" y="0"/>
            <a:ext cx="2214182" cy="3271266"/>
          </a:xfrm>
          <a:custGeom>
            <a:rect b="b" l="l" r="r" t="t"/>
            <a:pathLst>
              <a:path extrusionOk="0" h="3086100" w="5003800">
                <a:moveTo>
                  <a:pt x="0" y="3086100"/>
                </a:moveTo>
                <a:lnTo>
                  <a:pt x="5003800" y="3086100"/>
                </a:lnTo>
                <a:lnTo>
                  <a:pt x="5003800" y="0"/>
                </a:lnTo>
                <a:lnTo>
                  <a:pt x="0" y="0"/>
                </a:lnTo>
                <a:lnTo>
                  <a:pt x="0" y="3086100"/>
                </a:lnTo>
                <a:close/>
              </a:path>
            </a:pathLst>
          </a:custGeom>
          <a:solidFill>
            <a:srgbClr val="264E42"/>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00" name="Google Shape;200;p27"/>
          <p:cNvSpPr/>
          <p:nvPr/>
        </p:nvSpPr>
        <p:spPr>
          <a:xfrm>
            <a:off x="0" y="-75"/>
            <a:ext cx="6462300" cy="1351800"/>
          </a:xfrm>
          <a:prstGeom prst="rect">
            <a:avLst/>
          </a:prstGeom>
          <a:solidFill>
            <a:srgbClr val="EAD1D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 name="Google Shape;201;p27"/>
          <p:cNvSpPr/>
          <p:nvPr/>
        </p:nvSpPr>
        <p:spPr>
          <a:xfrm>
            <a:off x="410819" y="9556750"/>
            <a:ext cx="2358390" cy="0"/>
          </a:xfrm>
          <a:custGeom>
            <a:rect b="b" l="l" r="r" t="t"/>
            <a:pathLst>
              <a:path extrusionOk="0" h="120000" w="2358390">
                <a:moveTo>
                  <a:pt x="0" y="0"/>
                </a:moveTo>
                <a:lnTo>
                  <a:pt x="2357780" y="0"/>
                </a:lnTo>
              </a:path>
            </a:pathLst>
          </a:custGeom>
          <a:noFill/>
          <a:ln cap="flat" cmpd="sng" w="12700">
            <a:solidFill>
              <a:srgbClr val="EFEFE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02" name="Google Shape;202;p27"/>
          <p:cNvSpPr txBox="1"/>
          <p:nvPr/>
        </p:nvSpPr>
        <p:spPr>
          <a:xfrm>
            <a:off x="7320129" y="9634931"/>
            <a:ext cx="59100" cy="1392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None/>
            </a:pPr>
            <a:r>
              <a:rPr lang="en" sz="800">
                <a:solidFill>
                  <a:schemeClr val="dk1"/>
                </a:solidFill>
                <a:latin typeface="Avenir"/>
                <a:ea typeface="Avenir"/>
                <a:cs typeface="Avenir"/>
                <a:sym typeface="Avenir"/>
              </a:rPr>
              <a:t>9</a:t>
            </a:r>
            <a:endParaRPr sz="800">
              <a:solidFill>
                <a:schemeClr val="dk1"/>
              </a:solidFill>
              <a:latin typeface="Avenir"/>
              <a:ea typeface="Avenir"/>
              <a:cs typeface="Avenir"/>
              <a:sym typeface="Avenir"/>
            </a:endParaRPr>
          </a:p>
        </p:txBody>
      </p:sp>
      <p:sp>
        <p:nvSpPr>
          <p:cNvPr id="203" name="Google Shape;203;p27"/>
          <p:cNvSpPr/>
          <p:nvPr/>
        </p:nvSpPr>
        <p:spPr>
          <a:xfrm>
            <a:off x="25848" y="7529071"/>
            <a:ext cx="3556500" cy="16914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04" name="Google Shape;204;p27"/>
          <p:cNvSpPr txBox="1"/>
          <p:nvPr>
            <p:ph type="title"/>
          </p:nvPr>
        </p:nvSpPr>
        <p:spPr>
          <a:xfrm>
            <a:off x="175050" y="625425"/>
            <a:ext cx="6644700" cy="726300"/>
          </a:xfrm>
          <a:prstGeom prst="rect">
            <a:avLst/>
          </a:prstGeom>
          <a:noFill/>
          <a:ln>
            <a:noFill/>
          </a:ln>
        </p:spPr>
        <p:txBody>
          <a:bodyPr anchorCtr="0" anchor="t" bIns="0" lIns="0" spcFirstLastPara="1" rIns="0" wrap="square" tIns="12700">
            <a:noAutofit/>
          </a:bodyPr>
          <a:lstStyle/>
          <a:p>
            <a:pPr indent="0" lvl="0" marL="12700" rtl="0" algn="l">
              <a:lnSpc>
                <a:spcPct val="100000"/>
              </a:lnSpc>
              <a:spcBef>
                <a:spcPts val="0"/>
              </a:spcBef>
              <a:spcAft>
                <a:spcPts val="0"/>
              </a:spcAft>
              <a:buNone/>
            </a:pPr>
            <a:r>
              <a:rPr b="0" lang="en" sz="3600">
                <a:solidFill>
                  <a:srgbClr val="B45F06"/>
                </a:solidFill>
                <a:latin typeface="Quicksand"/>
                <a:ea typeface="Quicksand"/>
                <a:cs typeface="Quicksand"/>
                <a:sym typeface="Quicksand"/>
              </a:rPr>
              <a:t>Relaxation Techniques</a:t>
            </a:r>
            <a:endParaRPr b="0" sz="3600">
              <a:solidFill>
                <a:srgbClr val="B45F06"/>
              </a:solidFill>
              <a:latin typeface="Quicksand"/>
              <a:ea typeface="Quicksand"/>
              <a:cs typeface="Quicksand"/>
              <a:sym typeface="Quicksand"/>
            </a:endParaRPr>
          </a:p>
        </p:txBody>
      </p:sp>
      <p:sp>
        <p:nvSpPr>
          <p:cNvPr id="205" name="Google Shape;205;p27"/>
          <p:cNvSpPr txBox="1"/>
          <p:nvPr/>
        </p:nvSpPr>
        <p:spPr>
          <a:xfrm>
            <a:off x="514350" y="3891075"/>
            <a:ext cx="6384300" cy="5587500"/>
          </a:xfrm>
          <a:prstGeom prst="rect">
            <a:avLst/>
          </a:prstGeom>
          <a:noFill/>
          <a:ln>
            <a:noFill/>
          </a:ln>
        </p:spPr>
        <p:txBody>
          <a:bodyPr anchorCtr="0" anchor="t" bIns="0" lIns="0" spcFirstLastPara="1" rIns="0" wrap="square" tIns="12700">
            <a:noAutofit/>
          </a:bodyPr>
          <a:lstStyle/>
          <a:p>
            <a:pPr indent="0" lvl="0" marL="0" rtl="0" algn="l">
              <a:spcBef>
                <a:spcPts val="0"/>
              </a:spcBef>
              <a:spcAft>
                <a:spcPts val="0"/>
              </a:spcAft>
              <a:buNone/>
            </a:pPr>
            <a:r>
              <a:rPr lang="en" sz="1250">
                <a:solidFill>
                  <a:schemeClr val="dk1"/>
                </a:solidFill>
                <a:latin typeface="Montserrat"/>
                <a:ea typeface="Montserrat"/>
                <a:cs typeface="Montserrat"/>
                <a:sym typeface="Montserrat"/>
              </a:rPr>
              <a:t>Here are a few relaxation techniques to try: </a:t>
            </a:r>
            <a:endParaRPr sz="125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sz="1250">
              <a:solidFill>
                <a:schemeClr val="dk1"/>
              </a:solidFill>
              <a:latin typeface="Montserrat"/>
              <a:ea typeface="Montserrat"/>
              <a:cs typeface="Montserrat"/>
              <a:sym typeface="Montserrat"/>
            </a:endParaRPr>
          </a:p>
          <a:p>
            <a:pPr indent="-307975" lvl="0" marL="457200" rtl="0" algn="l">
              <a:spcBef>
                <a:spcPts val="0"/>
              </a:spcBef>
              <a:spcAft>
                <a:spcPts val="0"/>
              </a:spcAft>
              <a:buClr>
                <a:schemeClr val="dk1"/>
              </a:buClr>
              <a:buSzPts val="1250"/>
              <a:buFont typeface="Roboto"/>
              <a:buChar char="●"/>
            </a:pPr>
            <a:r>
              <a:rPr b="1" lang="en" sz="1250">
                <a:solidFill>
                  <a:schemeClr val="dk1"/>
                </a:solidFill>
                <a:latin typeface="Montserrat"/>
                <a:ea typeface="Montserrat"/>
                <a:cs typeface="Montserrat"/>
                <a:sym typeface="Montserrat"/>
              </a:rPr>
              <a:t>Relaxed deep breathing</a:t>
            </a:r>
            <a:r>
              <a:rPr lang="en" sz="1250">
                <a:solidFill>
                  <a:schemeClr val="dk1"/>
                </a:solidFill>
                <a:latin typeface="Montserrat"/>
                <a:ea typeface="Montserrat"/>
                <a:cs typeface="Montserrat"/>
                <a:sym typeface="Montserrat"/>
              </a:rPr>
              <a:t>: In any comfortable position, start to take deep, intentional breaths, allowing the rib cage to expand in all directions like a balloon filling up with air. Breathe in for 4 seconds, and out for 6-8 seconds. This lengthened exhale helps to down regulate your sympathetic nervous and tap into your parasympathetic nervous system to promote relaxation. Repeat for at least 5 breaths. You can do this with eyes open or eyes closed.</a:t>
            </a:r>
            <a:endParaRPr sz="125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sz="1250">
              <a:solidFill>
                <a:schemeClr val="dk1"/>
              </a:solidFill>
              <a:latin typeface="Montserrat"/>
              <a:ea typeface="Montserrat"/>
              <a:cs typeface="Montserrat"/>
              <a:sym typeface="Montserrat"/>
            </a:endParaRPr>
          </a:p>
          <a:p>
            <a:pPr indent="-307975" lvl="0" marL="457200" rtl="0" algn="l">
              <a:spcBef>
                <a:spcPts val="0"/>
              </a:spcBef>
              <a:spcAft>
                <a:spcPts val="0"/>
              </a:spcAft>
              <a:buClr>
                <a:schemeClr val="dk1"/>
              </a:buClr>
              <a:buSzPts val="1250"/>
              <a:buChar char="●"/>
            </a:pPr>
            <a:r>
              <a:rPr b="1" lang="en" sz="1250">
                <a:solidFill>
                  <a:schemeClr val="dk1"/>
                </a:solidFill>
                <a:latin typeface="Montserrat"/>
                <a:ea typeface="Montserrat"/>
                <a:cs typeface="Montserrat"/>
                <a:sym typeface="Montserrat"/>
              </a:rPr>
              <a:t>Meditation/Imagery</a:t>
            </a:r>
            <a:r>
              <a:rPr lang="en" sz="1250">
                <a:solidFill>
                  <a:schemeClr val="dk1"/>
                </a:solidFill>
                <a:latin typeface="Montserrat"/>
                <a:ea typeface="Montserrat"/>
                <a:cs typeface="Montserrat"/>
                <a:sym typeface="Montserrat"/>
              </a:rPr>
              <a:t>: In any comfortable position, close your eyes and take deep, calm breaths. If you want, combine this technique  with the breathing described above. Begin to envision a time, place, or event that makes you feel safe, peaceful, and content. It could be a forest, a hammock on the  beach, your grandmother’s kitchen, in the arms of your partner, whatever feels best to you. Now visualize with all of your senses: what do see, hear, smell, feel, taste? </a:t>
            </a:r>
            <a:endParaRPr sz="1250">
              <a:solidFill>
                <a:schemeClr val="dk1"/>
              </a:solidFill>
              <a:latin typeface="Montserrat"/>
              <a:ea typeface="Montserrat"/>
              <a:cs typeface="Montserrat"/>
              <a:sym typeface="Montserrat"/>
            </a:endParaRPr>
          </a:p>
          <a:p>
            <a:pPr indent="0" lvl="0" marL="457200" rtl="0" algn="l">
              <a:spcBef>
                <a:spcPts val="0"/>
              </a:spcBef>
              <a:spcAft>
                <a:spcPts val="0"/>
              </a:spcAft>
              <a:buNone/>
            </a:pPr>
            <a:r>
              <a:t/>
            </a:r>
            <a:endParaRPr sz="1250">
              <a:solidFill>
                <a:schemeClr val="dk1"/>
              </a:solidFill>
              <a:latin typeface="Montserrat"/>
              <a:ea typeface="Montserrat"/>
              <a:cs typeface="Montserrat"/>
              <a:sym typeface="Montserrat"/>
            </a:endParaRPr>
          </a:p>
          <a:p>
            <a:pPr indent="-307975" lvl="0" marL="457200" rtl="0" algn="l">
              <a:spcBef>
                <a:spcPts val="0"/>
              </a:spcBef>
              <a:spcAft>
                <a:spcPts val="0"/>
              </a:spcAft>
              <a:buClr>
                <a:schemeClr val="dk1"/>
              </a:buClr>
              <a:buSzPts val="1250"/>
              <a:buFont typeface="Roboto"/>
              <a:buChar char="●"/>
            </a:pPr>
            <a:r>
              <a:rPr b="1" lang="en" sz="1250">
                <a:solidFill>
                  <a:schemeClr val="dk1"/>
                </a:solidFill>
                <a:latin typeface="Montserrat"/>
                <a:ea typeface="Montserrat"/>
                <a:cs typeface="Montserrat"/>
                <a:sym typeface="Montserrat"/>
              </a:rPr>
              <a:t>Hand warming</a:t>
            </a:r>
            <a:r>
              <a:rPr lang="en" sz="1250">
                <a:solidFill>
                  <a:schemeClr val="dk1"/>
                </a:solidFill>
                <a:latin typeface="Montserrat"/>
                <a:ea typeface="Montserrat"/>
                <a:cs typeface="Montserrat"/>
                <a:sym typeface="Montserrat"/>
              </a:rPr>
              <a:t>: Imagine one of the following scenarios: you are holding a warm mug of tea, or holding your hands over the gentle warmth of a campfire, or curling your fingers into soft, warm sand. Now envision the warmest color you can think of slowly glowing brighter around your hands and wrists and say or think to yourself “My fingers are getting warmer; my palms are getting warmer; my wrists are getting warmer.” This technique helps to reset your autonomic nervous system and promote feelings of calm and wellbeing by improving blood pressure, circulation, and pain response. Practice this for at least 30-60 seconds at a time. </a:t>
            </a:r>
            <a:endParaRPr sz="1250">
              <a:solidFill>
                <a:schemeClr val="dk1"/>
              </a:solidFill>
              <a:latin typeface="Montserrat"/>
              <a:ea typeface="Montserrat"/>
              <a:cs typeface="Montserrat"/>
              <a:sym typeface="Montserrat"/>
            </a:endParaRPr>
          </a:p>
          <a:p>
            <a:pPr indent="0" lvl="0" marL="457200" rtl="0" algn="l">
              <a:spcBef>
                <a:spcPts val="0"/>
              </a:spcBef>
              <a:spcAft>
                <a:spcPts val="0"/>
              </a:spcAft>
              <a:buNone/>
            </a:pPr>
            <a:r>
              <a:t/>
            </a:r>
            <a:endParaRPr sz="1250">
              <a:solidFill>
                <a:schemeClr val="dk1"/>
              </a:solidFill>
              <a:latin typeface="Montserrat"/>
              <a:ea typeface="Montserrat"/>
              <a:cs typeface="Montserrat"/>
              <a:sym typeface="Montserrat"/>
            </a:endParaRPr>
          </a:p>
          <a:p>
            <a:pPr indent="0" lvl="0" marL="457200" rtl="0" algn="l">
              <a:spcBef>
                <a:spcPts val="0"/>
              </a:spcBef>
              <a:spcAft>
                <a:spcPts val="0"/>
              </a:spcAft>
              <a:buNone/>
            </a:pPr>
            <a:r>
              <a:t/>
            </a:r>
            <a:endParaRPr sz="125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sz="125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sz="125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sz="125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sz="125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b="1" sz="120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a:solidFill>
                <a:schemeClr val="dk1"/>
              </a:solidFill>
              <a:latin typeface="Roboto"/>
              <a:ea typeface="Roboto"/>
              <a:cs typeface="Roboto"/>
              <a:sym typeface="Roboto"/>
            </a:endParaRPr>
          </a:p>
          <a:p>
            <a:pPr indent="0" lvl="0" marL="0" rtl="0" algn="l">
              <a:spcBef>
                <a:spcPts val="0"/>
              </a:spcBef>
              <a:spcAft>
                <a:spcPts val="0"/>
              </a:spcAft>
              <a:buNone/>
            </a:pPr>
            <a:r>
              <a:t/>
            </a:r>
            <a:endParaRPr b="1" sz="1200">
              <a:solidFill>
                <a:schemeClr val="dk1"/>
              </a:solidFill>
              <a:latin typeface="Montserrat"/>
              <a:ea typeface="Montserrat"/>
              <a:cs typeface="Montserrat"/>
              <a:sym typeface="Montserrat"/>
            </a:endParaRPr>
          </a:p>
          <a:p>
            <a:pPr indent="0" lvl="0" marL="12700" marR="5080" rtl="0" algn="l">
              <a:lnSpc>
                <a:spcPct val="145800"/>
              </a:lnSpc>
              <a:spcBef>
                <a:spcPts val="0"/>
              </a:spcBef>
              <a:spcAft>
                <a:spcPts val="0"/>
              </a:spcAft>
              <a:buNone/>
            </a:pPr>
            <a:r>
              <a:t/>
            </a:r>
            <a:endParaRPr sz="1200">
              <a:solidFill>
                <a:srgbClr val="232323"/>
              </a:solidFill>
              <a:latin typeface="Roboto"/>
              <a:ea typeface="Roboto"/>
              <a:cs typeface="Roboto"/>
              <a:sym typeface="Roboto"/>
            </a:endParaRPr>
          </a:p>
        </p:txBody>
      </p:sp>
      <p:pic>
        <p:nvPicPr>
          <p:cNvPr id="206" name="Google Shape;206;p27"/>
          <p:cNvPicPr preferRelativeResize="0"/>
          <p:nvPr/>
        </p:nvPicPr>
        <p:blipFill>
          <a:blip r:embed="rId4">
            <a:alphaModFix/>
          </a:blip>
          <a:stretch>
            <a:fillRect/>
          </a:stretch>
        </p:blipFill>
        <p:spPr>
          <a:xfrm>
            <a:off x="175050" y="9521028"/>
            <a:ext cx="434550" cy="434550"/>
          </a:xfrm>
          <a:prstGeom prst="rect">
            <a:avLst/>
          </a:prstGeom>
          <a:noFill/>
          <a:ln>
            <a:noFill/>
          </a:ln>
        </p:spPr>
      </p:pic>
      <p:sp>
        <p:nvSpPr>
          <p:cNvPr id="207" name="Google Shape;207;p27"/>
          <p:cNvSpPr txBox="1"/>
          <p:nvPr/>
        </p:nvSpPr>
        <p:spPr>
          <a:xfrm>
            <a:off x="609600" y="9634925"/>
            <a:ext cx="4705200" cy="388500"/>
          </a:xfrm>
          <a:prstGeom prst="rect">
            <a:avLst/>
          </a:prstGeom>
          <a:noFill/>
          <a:ln>
            <a:noFill/>
          </a:ln>
        </p:spPr>
        <p:txBody>
          <a:bodyPr anchorCtr="0" anchor="t" bIns="91425" lIns="91425" spcFirstLastPara="1" rIns="91425" wrap="square" tIns="91425">
            <a:noAutofit/>
          </a:bodyPr>
          <a:lstStyle/>
          <a:p>
            <a:pPr indent="0" lvl="0" marL="12700" rtl="0" algn="l">
              <a:spcBef>
                <a:spcPts val="0"/>
              </a:spcBef>
              <a:spcAft>
                <a:spcPts val="0"/>
              </a:spcAft>
              <a:buClr>
                <a:schemeClr val="dk1"/>
              </a:buClr>
              <a:buSzPts val="1100"/>
              <a:buFont typeface="Arial"/>
              <a:buNone/>
            </a:pPr>
            <a:r>
              <a:rPr lang="en" sz="1000">
                <a:solidFill>
                  <a:schemeClr val="hlink"/>
                </a:solidFill>
                <a:latin typeface="Roboto"/>
                <a:ea typeface="Roboto"/>
                <a:cs typeface="Roboto"/>
                <a:sym typeface="Roboto"/>
              </a:rPr>
              <a:t>©  Body Harmony Physical Therapy, PLLC (2021)- All Rights Reserved</a:t>
            </a:r>
            <a:endParaRPr sz="1000">
              <a:solidFill>
                <a:schemeClr val="dk1"/>
              </a:solidFill>
              <a:latin typeface="Roboto"/>
              <a:ea typeface="Roboto"/>
              <a:cs typeface="Roboto"/>
              <a:sym typeface="Roboto"/>
            </a:endParaRPr>
          </a:p>
          <a:p>
            <a:pPr indent="0" lvl="0" marL="12700" rtl="0" algn="l">
              <a:spcBef>
                <a:spcPts val="0"/>
              </a:spcBef>
              <a:spcAft>
                <a:spcPts val="0"/>
              </a:spcAft>
              <a:buNone/>
            </a:pPr>
            <a:r>
              <a:t/>
            </a:r>
            <a:endParaRPr sz="1000">
              <a:solidFill>
                <a:schemeClr val="hlink"/>
              </a:solidFill>
              <a:latin typeface="Roboto"/>
              <a:ea typeface="Roboto"/>
              <a:cs typeface="Roboto"/>
              <a:sym typeface="Roboto"/>
            </a:endParaRPr>
          </a:p>
        </p:txBody>
      </p:sp>
      <p:pic>
        <p:nvPicPr>
          <p:cNvPr id="208" name="Google Shape;208;p27"/>
          <p:cNvPicPr preferRelativeResize="0"/>
          <p:nvPr/>
        </p:nvPicPr>
        <p:blipFill>
          <a:blip r:embed="rId5">
            <a:alphaModFix/>
          </a:blip>
          <a:stretch>
            <a:fillRect/>
          </a:stretch>
        </p:blipFill>
        <p:spPr>
          <a:xfrm>
            <a:off x="5695950" y="-64"/>
            <a:ext cx="2076453" cy="3119744"/>
          </a:xfrm>
          <a:prstGeom prst="rect">
            <a:avLst/>
          </a:prstGeom>
          <a:noFill/>
          <a:ln>
            <a:noFill/>
          </a:ln>
        </p:spPr>
      </p:pic>
      <p:sp>
        <p:nvSpPr>
          <p:cNvPr id="209" name="Google Shape;209;p27"/>
          <p:cNvSpPr txBox="1"/>
          <p:nvPr/>
        </p:nvSpPr>
        <p:spPr>
          <a:xfrm>
            <a:off x="410825" y="1518925"/>
            <a:ext cx="4904100" cy="728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250">
                <a:solidFill>
                  <a:schemeClr val="dk1"/>
                </a:solidFill>
                <a:latin typeface="Montserrat"/>
                <a:ea typeface="Montserrat"/>
                <a:cs typeface="Montserrat"/>
                <a:sym typeface="Montserrat"/>
              </a:rPr>
              <a:t>So, how does stress and our autonomic nervous system tie into pain with sex? Individuals </a:t>
            </a:r>
            <a:r>
              <a:rPr lang="en" sz="1250">
                <a:solidFill>
                  <a:schemeClr val="dk1"/>
                </a:solidFill>
                <a:latin typeface="Montserrat"/>
                <a:ea typeface="Montserrat"/>
                <a:cs typeface="Montserrat"/>
                <a:sym typeface="Montserrat"/>
              </a:rPr>
              <a:t>with pelvic pain tend to have elevated tone or tension of their muscles at rest and often experience increased difficulty with relaxing their pelvic floor muscles. They are also likely to report higher levels of anxiety and stress, lack efficient coping strategies, and demonstrate strong physiological responses to physical and emotional stress. </a:t>
            </a:r>
            <a:r>
              <a:rPr lang="en" sz="1250">
                <a:solidFill>
                  <a:srgbClr val="783F04"/>
                </a:solidFill>
                <a:latin typeface="Montserrat"/>
                <a:ea typeface="Montserrat"/>
                <a:cs typeface="Montserrat"/>
                <a:sym typeface="Montserrat"/>
              </a:rPr>
              <a:t>Thus, it is key to learn and implement strategies to manage stress and physiologically quiet our nervous system to allow for relaxation to occur, when we want it to occur.</a:t>
            </a:r>
            <a:endParaRPr sz="1250">
              <a:solidFill>
                <a:srgbClr val="783F04"/>
              </a:solidFill>
              <a:latin typeface="Montserrat"/>
              <a:ea typeface="Montserrat"/>
              <a:cs typeface="Montserrat"/>
              <a:sym typeface="Montserrat"/>
            </a:endParaRPr>
          </a:p>
          <a:p>
            <a:pPr indent="0" lvl="0" marL="0" rtl="0" algn="l">
              <a:spcBef>
                <a:spcPts val="0"/>
              </a:spcBef>
              <a:spcAft>
                <a:spcPts val="0"/>
              </a:spcAft>
              <a:buNone/>
            </a:pPr>
            <a:r>
              <a:t/>
            </a:r>
            <a:endParaRPr>
              <a:solidFill>
                <a:schemeClr val="dk1"/>
              </a:solidFill>
              <a:latin typeface="Roboto"/>
              <a:ea typeface="Roboto"/>
              <a:cs typeface="Roboto"/>
              <a:sym typeface="Roboto"/>
            </a:endParaRPr>
          </a:p>
          <a:p>
            <a:pPr indent="0" lvl="0" marL="0" rtl="0" algn="l">
              <a:spcBef>
                <a:spcPts val="0"/>
              </a:spcBef>
              <a:spcAft>
                <a:spcPts val="0"/>
              </a:spcAft>
              <a:buNone/>
            </a:pPr>
            <a:r>
              <a:t/>
            </a:r>
            <a:endParaRPr>
              <a:latin typeface="Roboto"/>
              <a:ea typeface="Roboto"/>
              <a:cs typeface="Roboto"/>
              <a:sym typeface="Roboto"/>
            </a:endParaRPr>
          </a:p>
        </p:txBody>
      </p:sp>
      <p:sp>
        <p:nvSpPr>
          <p:cNvPr id="210" name="Google Shape;210;p27"/>
          <p:cNvSpPr/>
          <p:nvPr/>
        </p:nvSpPr>
        <p:spPr>
          <a:xfrm>
            <a:off x="5557602" y="2836473"/>
            <a:ext cx="434796" cy="434797"/>
          </a:xfrm>
          <a:custGeom>
            <a:rect b="b" l="l" r="r" t="t"/>
            <a:pathLst>
              <a:path extrusionOk="0" h="548640" w="548639">
                <a:moveTo>
                  <a:pt x="274319" y="548640"/>
                </a:moveTo>
                <a:lnTo>
                  <a:pt x="323628" y="544220"/>
                </a:lnTo>
                <a:lnTo>
                  <a:pt x="370037" y="531477"/>
                </a:lnTo>
                <a:lnTo>
                  <a:pt x="412772" y="511186"/>
                </a:lnTo>
                <a:lnTo>
                  <a:pt x="451059" y="484121"/>
                </a:lnTo>
                <a:lnTo>
                  <a:pt x="484121" y="451059"/>
                </a:lnTo>
                <a:lnTo>
                  <a:pt x="511186" y="412772"/>
                </a:lnTo>
                <a:lnTo>
                  <a:pt x="531477" y="370037"/>
                </a:lnTo>
                <a:lnTo>
                  <a:pt x="544220" y="323628"/>
                </a:lnTo>
                <a:lnTo>
                  <a:pt x="548640" y="274320"/>
                </a:lnTo>
                <a:lnTo>
                  <a:pt x="544220" y="225011"/>
                </a:lnTo>
                <a:lnTo>
                  <a:pt x="531477" y="178602"/>
                </a:lnTo>
                <a:lnTo>
                  <a:pt x="511186" y="135867"/>
                </a:lnTo>
                <a:lnTo>
                  <a:pt x="484121" y="97580"/>
                </a:lnTo>
                <a:lnTo>
                  <a:pt x="451059" y="64518"/>
                </a:lnTo>
                <a:lnTo>
                  <a:pt x="412772" y="37453"/>
                </a:lnTo>
                <a:lnTo>
                  <a:pt x="370037" y="17162"/>
                </a:lnTo>
                <a:lnTo>
                  <a:pt x="323628" y="4419"/>
                </a:lnTo>
                <a:lnTo>
                  <a:pt x="274319" y="0"/>
                </a:lnTo>
                <a:lnTo>
                  <a:pt x="225011" y="4419"/>
                </a:lnTo>
                <a:lnTo>
                  <a:pt x="178602" y="17162"/>
                </a:lnTo>
                <a:lnTo>
                  <a:pt x="135867" y="37453"/>
                </a:lnTo>
                <a:lnTo>
                  <a:pt x="97580" y="64518"/>
                </a:lnTo>
                <a:lnTo>
                  <a:pt x="64518" y="97580"/>
                </a:lnTo>
                <a:lnTo>
                  <a:pt x="37453" y="135867"/>
                </a:lnTo>
                <a:lnTo>
                  <a:pt x="17162" y="178602"/>
                </a:lnTo>
                <a:lnTo>
                  <a:pt x="4419" y="225011"/>
                </a:lnTo>
                <a:lnTo>
                  <a:pt x="0" y="274320"/>
                </a:lnTo>
                <a:lnTo>
                  <a:pt x="4419" y="323628"/>
                </a:lnTo>
                <a:lnTo>
                  <a:pt x="17162" y="370037"/>
                </a:lnTo>
                <a:lnTo>
                  <a:pt x="37453" y="412772"/>
                </a:lnTo>
                <a:lnTo>
                  <a:pt x="64518" y="451059"/>
                </a:lnTo>
                <a:lnTo>
                  <a:pt x="97580" y="484121"/>
                </a:lnTo>
                <a:lnTo>
                  <a:pt x="135867" y="511186"/>
                </a:lnTo>
                <a:lnTo>
                  <a:pt x="178602" y="531477"/>
                </a:lnTo>
                <a:lnTo>
                  <a:pt x="225011" y="544220"/>
                </a:lnTo>
                <a:lnTo>
                  <a:pt x="274319" y="548640"/>
                </a:lnTo>
                <a:close/>
              </a:path>
            </a:pathLst>
          </a:custGeom>
          <a:noFill/>
          <a:ln cap="flat" cmpd="sng" w="38100">
            <a:solidFill>
              <a:srgbClr val="BF9000"/>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11" name="Google Shape;211;p27"/>
          <p:cNvSpPr/>
          <p:nvPr/>
        </p:nvSpPr>
        <p:spPr>
          <a:xfrm>
            <a:off x="5673600" y="2361325"/>
            <a:ext cx="202800" cy="228300"/>
          </a:xfrm>
          <a:prstGeom prst="ellipse">
            <a:avLst/>
          </a:prstGeom>
          <a:solidFill>
            <a:srgbClr val="BF9000"/>
          </a:solidFill>
          <a:ln cap="flat" cmpd="sng" w="9525">
            <a:solidFill>
              <a:srgbClr val="BF9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232323"/>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