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64" r:id="rId4"/>
    <p:sldMasterId id="2147483665"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Lst>
  <p:sldSz cy="10058400" cx="77724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3168">
          <p15:clr>
            <a:srgbClr val="A4A3A4"/>
          </p15:clr>
        </p15:guide>
        <p15:guide id="2" pos="244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3168" orient="horz"/>
        <p:guide pos="2448"/>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20" Type="http://schemas.openxmlformats.org/officeDocument/2006/relationships/slide" Target="slides/slide14.xml"/><Relationship Id="rId41" Type="http://schemas.openxmlformats.org/officeDocument/2006/relationships/slide" Target="slides/slide35.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2.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11" Type="http://schemas.openxmlformats.org/officeDocument/2006/relationships/slide" Target="slides/slide5.xml"/><Relationship Id="rId33" Type="http://schemas.openxmlformats.org/officeDocument/2006/relationships/slide" Target="slides/slide27.xml"/><Relationship Id="rId10" Type="http://schemas.openxmlformats.org/officeDocument/2006/relationships/slide" Target="slides/slide4.xml"/><Relationship Id="rId32" Type="http://schemas.openxmlformats.org/officeDocument/2006/relationships/slide" Target="slides/slide26.xml"/><Relationship Id="rId13" Type="http://schemas.openxmlformats.org/officeDocument/2006/relationships/slide" Target="slides/slide7.xml"/><Relationship Id="rId35" Type="http://schemas.openxmlformats.org/officeDocument/2006/relationships/slide" Target="slides/slide29.xml"/><Relationship Id="rId12" Type="http://schemas.openxmlformats.org/officeDocument/2006/relationships/slide" Target="slides/slide6.xml"/><Relationship Id="rId34" Type="http://schemas.openxmlformats.org/officeDocument/2006/relationships/slide" Target="slides/slide28.xml"/><Relationship Id="rId15" Type="http://schemas.openxmlformats.org/officeDocument/2006/relationships/slide" Target="slides/slide9.xml"/><Relationship Id="rId37" Type="http://schemas.openxmlformats.org/officeDocument/2006/relationships/slide" Target="slides/slide31.xml"/><Relationship Id="rId14" Type="http://schemas.openxmlformats.org/officeDocument/2006/relationships/slide" Target="slides/slide8.xml"/><Relationship Id="rId36" Type="http://schemas.openxmlformats.org/officeDocument/2006/relationships/slide" Target="slides/slide30.xml"/><Relationship Id="rId17" Type="http://schemas.openxmlformats.org/officeDocument/2006/relationships/slide" Target="slides/slide11.xml"/><Relationship Id="rId39" Type="http://schemas.openxmlformats.org/officeDocument/2006/relationships/slide" Target="slides/slide33.xml"/><Relationship Id="rId16" Type="http://schemas.openxmlformats.org/officeDocument/2006/relationships/slide" Target="slides/slide10.xml"/><Relationship Id="rId38" Type="http://schemas.openxmlformats.org/officeDocument/2006/relationships/slide" Target="slides/slide32.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www.womenshealthapta.org/wp-content/uploads/2014/06/SoWH_Position_Statement-Internal_Pelvic_Floor_Assessmen-final.pdf" TargetMode="Externa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www.womenshealthapta.org/wp-content/uploads/2014/06/SoWH_Position_Statement-Internal_Pelvic_Floor_Assessmen-final.pdf" TargetMode="Externa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 name="Shape 85"/>
        <p:cNvGrpSpPr/>
        <p:nvPr/>
      </p:nvGrpSpPr>
      <p:grpSpPr>
        <a:xfrm>
          <a:off x="0" y="0"/>
          <a:ext cx="0" cy="0"/>
          <a:chOff x="0" y="0"/>
          <a:chExt cx="0" cy="0"/>
        </a:xfrm>
      </p:grpSpPr>
      <p:sp>
        <p:nvSpPr>
          <p:cNvPr id="86" name="Google Shape;86;g5c99dffc55_0_0:notes"/>
          <p:cNvSpPr txBox="1"/>
          <p:nvPr>
            <p:ph idx="1" type="body"/>
          </p:nvPr>
        </p:nvSpPr>
        <p:spPr>
          <a:xfrm>
            <a:off x="685787" y="4343386"/>
            <a:ext cx="5486400" cy="4114800"/>
          </a:xfrm>
          <a:prstGeom prst="rect">
            <a:avLst/>
          </a:prstGeom>
        </p:spPr>
        <p:txBody>
          <a:bodyPr anchorCtr="0" anchor="t" bIns="81475" lIns="81475" spcFirstLastPara="1" rIns="81475" wrap="square" tIns="81475">
            <a:noAutofit/>
          </a:bodyPr>
          <a:lstStyle/>
          <a:p>
            <a:pPr indent="0" lvl="0" marL="0" rtl="0" algn="l">
              <a:spcBef>
                <a:spcPts val="0"/>
              </a:spcBef>
              <a:spcAft>
                <a:spcPts val="0"/>
              </a:spcAft>
              <a:buNone/>
            </a:pPr>
            <a:r>
              <a:rPr lang="en"/>
              <a:t>Fixing the logos </a:t>
            </a:r>
            <a:endParaRPr/>
          </a:p>
        </p:txBody>
      </p:sp>
      <p:sp>
        <p:nvSpPr>
          <p:cNvPr id="87" name="Google Shape;87;g5c99dffc55_0_0:notes"/>
          <p:cNvSpPr/>
          <p:nvPr>
            <p:ph idx="2" type="sldImg"/>
          </p:nvPr>
        </p:nvSpPr>
        <p:spPr>
          <a:xfrm>
            <a:off x="1143221" y="685795"/>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 name="Shape 208"/>
        <p:cNvGrpSpPr/>
        <p:nvPr/>
      </p:nvGrpSpPr>
      <p:grpSpPr>
        <a:xfrm>
          <a:off x="0" y="0"/>
          <a:ext cx="0" cy="0"/>
          <a:chOff x="0" y="0"/>
          <a:chExt cx="0" cy="0"/>
        </a:xfrm>
      </p:grpSpPr>
      <p:sp>
        <p:nvSpPr>
          <p:cNvPr id="209" name="Google Shape;209;g5c99dffc55_0_1680:notes"/>
          <p:cNvSpPr txBox="1"/>
          <p:nvPr>
            <p:ph idx="1" type="body"/>
          </p:nvPr>
        </p:nvSpPr>
        <p:spPr>
          <a:xfrm>
            <a:off x="685787" y="4343386"/>
            <a:ext cx="5486400" cy="4114800"/>
          </a:xfrm>
          <a:prstGeom prst="rect">
            <a:avLst/>
          </a:prstGeom>
        </p:spPr>
        <p:txBody>
          <a:bodyPr anchorCtr="0" anchor="t" bIns="81475" lIns="81475" spcFirstLastPara="1" rIns="81475" wrap="square" tIns="81475">
            <a:noAutofit/>
          </a:bodyPr>
          <a:lstStyle/>
          <a:p>
            <a:pPr indent="0" lvl="0" marL="0" rtl="0" algn="l">
              <a:spcBef>
                <a:spcPts val="0"/>
              </a:spcBef>
              <a:spcAft>
                <a:spcPts val="0"/>
              </a:spcAft>
              <a:buNone/>
            </a:pPr>
            <a:r>
              <a:t/>
            </a:r>
            <a:endParaRPr/>
          </a:p>
        </p:txBody>
      </p:sp>
      <p:sp>
        <p:nvSpPr>
          <p:cNvPr id="210" name="Google Shape;210;g5c99dffc55_0_1680:notes"/>
          <p:cNvSpPr/>
          <p:nvPr>
            <p:ph idx="2" type="sldImg"/>
          </p:nvPr>
        </p:nvSpPr>
        <p:spPr>
          <a:xfrm>
            <a:off x="1143221" y="685795"/>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g5c99dffc55_0_1773:notes"/>
          <p:cNvSpPr txBox="1"/>
          <p:nvPr>
            <p:ph idx="1" type="body"/>
          </p:nvPr>
        </p:nvSpPr>
        <p:spPr>
          <a:xfrm>
            <a:off x="685787" y="4343386"/>
            <a:ext cx="5486400" cy="4114800"/>
          </a:xfrm>
          <a:prstGeom prst="rect">
            <a:avLst/>
          </a:prstGeom>
        </p:spPr>
        <p:txBody>
          <a:bodyPr anchorCtr="0" anchor="t" bIns="81475" lIns="81475" spcFirstLastPara="1" rIns="81475" wrap="square" tIns="81475">
            <a:noAutofit/>
          </a:bodyPr>
          <a:lstStyle/>
          <a:p>
            <a:pPr indent="0" lvl="0" marL="0" rtl="0" algn="l">
              <a:spcBef>
                <a:spcPts val="0"/>
              </a:spcBef>
              <a:spcAft>
                <a:spcPts val="0"/>
              </a:spcAft>
              <a:buNone/>
            </a:pPr>
            <a:r>
              <a:t/>
            </a:r>
            <a:endParaRPr/>
          </a:p>
        </p:txBody>
      </p:sp>
      <p:sp>
        <p:nvSpPr>
          <p:cNvPr id="225" name="Google Shape;225;g5c99dffc55_0_1773:notes"/>
          <p:cNvSpPr/>
          <p:nvPr>
            <p:ph idx="2" type="sldImg"/>
          </p:nvPr>
        </p:nvSpPr>
        <p:spPr>
          <a:xfrm>
            <a:off x="1143221" y="685795"/>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 name="Shape 234"/>
        <p:cNvGrpSpPr/>
        <p:nvPr/>
      </p:nvGrpSpPr>
      <p:grpSpPr>
        <a:xfrm>
          <a:off x="0" y="0"/>
          <a:ext cx="0" cy="0"/>
          <a:chOff x="0" y="0"/>
          <a:chExt cx="0" cy="0"/>
        </a:xfrm>
      </p:grpSpPr>
      <p:sp>
        <p:nvSpPr>
          <p:cNvPr id="235" name="Google Shape;235;g5c99dffc55_0_543:notes"/>
          <p:cNvSpPr txBox="1"/>
          <p:nvPr>
            <p:ph idx="1" type="body"/>
          </p:nvPr>
        </p:nvSpPr>
        <p:spPr>
          <a:xfrm>
            <a:off x="685787" y="4343386"/>
            <a:ext cx="5486400" cy="4114800"/>
          </a:xfrm>
          <a:prstGeom prst="rect">
            <a:avLst/>
          </a:prstGeom>
        </p:spPr>
        <p:txBody>
          <a:bodyPr anchorCtr="0" anchor="t" bIns="81475" lIns="81475" spcFirstLastPara="1" rIns="81475" wrap="square" tIns="81475">
            <a:noAutofit/>
          </a:bodyPr>
          <a:lstStyle/>
          <a:p>
            <a:pPr indent="0" lvl="0" marL="0" rtl="0" algn="l">
              <a:spcBef>
                <a:spcPts val="0"/>
              </a:spcBef>
              <a:spcAft>
                <a:spcPts val="0"/>
              </a:spcAft>
              <a:buNone/>
            </a:pPr>
            <a:r>
              <a:t/>
            </a:r>
            <a:endParaRPr/>
          </a:p>
        </p:txBody>
      </p:sp>
      <p:sp>
        <p:nvSpPr>
          <p:cNvPr id="236" name="Google Shape;236;g5c99dffc55_0_543:notes"/>
          <p:cNvSpPr/>
          <p:nvPr>
            <p:ph idx="2" type="sldImg"/>
          </p:nvPr>
        </p:nvSpPr>
        <p:spPr>
          <a:xfrm>
            <a:off x="1143221" y="685795"/>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 name="Shape 244"/>
        <p:cNvGrpSpPr/>
        <p:nvPr/>
      </p:nvGrpSpPr>
      <p:grpSpPr>
        <a:xfrm>
          <a:off x="0" y="0"/>
          <a:ext cx="0" cy="0"/>
          <a:chOff x="0" y="0"/>
          <a:chExt cx="0" cy="0"/>
        </a:xfrm>
      </p:grpSpPr>
      <p:sp>
        <p:nvSpPr>
          <p:cNvPr id="245" name="Google Shape;245;g5c99dffc55_0_587:notes"/>
          <p:cNvSpPr txBox="1"/>
          <p:nvPr>
            <p:ph idx="1" type="body"/>
          </p:nvPr>
        </p:nvSpPr>
        <p:spPr>
          <a:xfrm>
            <a:off x="685787" y="4343386"/>
            <a:ext cx="5486400" cy="4114800"/>
          </a:xfrm>
          <a:prstGeom prst="rect">
            <a:avLst/>
          </a:prstGeom>
        </p:spPr>
        <p:txBody>
          <a:bodyPr anchorCtr="0" anchor="t" bIns="81475" lIns="81475" spcFirstLastPara="1" rIns="81475" wrap="square" tIns="81475">
            <a:noAutofit/>
          </a:bodyPr>
          <a:lstStyle/>
          <a:p>
            <a:pPr indent="0" lvl="0" marL="0" rtl="0" algn="l">
              <a:spcBef>
                <a:spcPts val="0"/>
              </a:spcBef>
              <a:spcAft>
                <a:spcPts val="0"/>
              </a:spcAft>
              <a:buNone/>
            </a:pPr>
            <a:r>
              <a:t/>
            </a:r>
            <a:endParaRPr/>
          </a:p>
        </p:txBody>
      </p:sp>
      <p:sp>
        <p:nvSpPr>
          <p:cNvPr id="246" name="Google Shape;246;g5c99dffc55_0_587:notes"/>
          <p:cNvSpPr/>
          <p:nvPr>
            <p:ph idx="2" type="sldImg"/>
          </p:nvPr>
        </p:nvSpPr>
        <p:spPr>
          <a:xfrm>
            <a:off x="1143221" y="685795"/>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g5c99dffc55_0_1327:notes"/>
          <p:cNvSpPr txBox="1"/>
          <p:nvPr>
            <p:ph idx="1" type="body"/>
          </p:nvPr>
        </p:nvSpPr>
        <p:spPr>
          <a:xfrm>
            <a:off x="685787" y="4343386"/>
            <a:ext cx="5486400" cy="4114800"/>
          </a:xfrm>
          <a:prstGeom prst="rect">
            <a:avLst/>
          </a:prstGeom>
        </p:spPr>
        <p:txBody>
          <a:bodyPr anchorCtr="0" anchor="t" bIns="81475" lIns="81475" spcFirstLastPara="1" rIns="81475" wrap="square" tIns="81475">
            <a:noAutofit/>
          </a:bodyPr>
          <a:lstStyle/>
          <a:p>
            <a:pPr indent="0" lvl="0" marL="0" rtl="0" algn="l">
              <a:spcBef>
                <a:spcPts val="0"/>
              </a:spcBef>
              <a:spcAft>
                <a:spcPts val="0"/>
              </a:spcAft>
              <a:buNone/>
            </a:pPr>
            <a:r>
              <a:t/>
            </a:r>
            <a:endParaRPr/>
          </a:p>
        </p:txBody>
      </p:sp>
      <p:sp>
        <p:nvSpPr>
          <p:cNvPr id="259" name="Google Shape;259;g5c99dffc55_0_1327:notes"/>
          <p:cNvSpPr/>
          <p:nvPr>
            <p:ph idx="2" type="sldImg"/>
          </p:nvPr>
        </p:nvSpPr>
        <p:spPr>
          <a:xfrm>
            <a:off x="1143221" y="685795"/>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0" name="Shape 270"/>
        <p:cNvGrpSpPr/>
        <p:nvPr/>
      </p:nvGrpSpPr>
      <p:grpSpPr>
        <a:xfrm>
          <a:off x="0" y="0"/>
          <a:ext cx="0" cy="0"/>
          <a:chOff x="0" y="0"/>
          <a:chExt cx="0" cy="0"/>
        </a:xfrm>
      </p:grpSpPr>
      <p:sp>
        <p:nvSpPr>
          <p:cNvPr id="271" name="Google Shape;271;g5c99dffc55_0_636:notes"/>
          <p:cNvSpPr txBox="1"/>
          <p:nvPr>
            <p:ph idx="1" type="body"/>
          </p:nvPr>
        </p:nvSpPr>
        <p:spPr>
          <a:xfrm>
            <a:off x="685787" y="4343386"/>
            <a:ext cx="5486400" cy="4114800"/>
          </a:xfrm>
          <a:prstGeom prst="rect">
            <a:avLst/>
          </a:prstGeom>
        </p:spPr>
        <p:txBody>
          <a:bodyPr anchorCtr="0" anchor="t" bIns="81475" lIns="81475" spcFirstLastPara="1" rIns="81475" wrap="square" tIns="81475">
            <a:noAutofit/>
          </a:bodyPr>
          <a:lstStyle/>
          <a:p>
            <a:pPr indent="0" lvl="0" marL="0" rtl="0" algn="l">
              <a:spcBef>
                <a:spcPts val="0"/>
              </a:spcBef>
              <a:spcAft>
                <a:spcPts val="0"/>
              </a:spcAft>
              <a:buNone/>
            </a:pPr>
            <a:r>
              <a:t/>
            </a:r>
            <a:endParaRPr/>
          </a:p>
        </p:txBody>
      </p:sp>
      <p:sp>
        <p:nvSpPr>
          <p:cNvPr id="272" name="Google Shape;272;g5c99dffc55_0_636:notes"/>
          <p:cNvSpPr/>
          <p:nvPr>
            <p:ph idx="2" type="sldImg"/>
          </p:nvPr>
        </p:nvSpPr>
        <p:spPr>
          <a:xfrm>
            <a:off x="1143221" y="685795"/>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 name="Shape 280"/>
        <p:cNvGrpSpPr/>
        <p:nvPr/>
      </p:nvGrpSpPr>
      <p:grpSpPr>
        <a:xfrm>
          <a:off x="0" y="0"/>
          <a:ext cx="0" cy="0"/>
          <a:chOff x="0" y="0"/>
          <a:chExt cx="0" cy="0"/>
        </a:xfrm>
      </p:grpSpPr>
      <p:sp>
        <p:nvSpPr>
          <p:cNvPr id="281" name="Google Shape;281;g5c99dffc55_0_1419:notes"/>
          <p:cNvSpPr txBox="1"/>
          <p:nvPr>
            <p:ph idx="1" type="body"/>
          </p:nvPr>
        </p:nvSpPr>
        <p:spPr>
          <a:xfrm>
            <a:off x="685787" y="4343386"/>
            <a:ext cx="5486400" cy="4114800"/>
          </a:xfrm>
          <a:prstGeom prst="rect">
            <a:avLst/>
          </a:prstGeom>
        </p:spPr>
        <p:txBody>
          <a:bodyPr anchorCtr="0" anchor="t" bIns="81475" lIns="81475" spcFirstLastPara="1" rIns="81475" wrap="square" tIns="81475">
            <a:noAutofit/>
          </a:bodyPr>
          <a:lstStyle/>
          <a:p>
            <a:pPr indent="0" lvl="0" marL="0" rtl="0" algn="l">
              <a:spcBef>
                <a:spcPts val="0"/>
              </a:spcBef>
              <a:spcAft>
                <a:spcPts val="0"/>
              </a:spcAft>
              <a:buNone/>
            </a:pPr>
            <a:r>
              <a:t/>
            </a:r>
            <a:endParaRPr/>
          </a:p>
        </p:txBody>
      </p:sp>
      <p:sp>
        <p:nvSpPr>
          <p:cNvPr id="282" name="Google Shape;282;g5c99dffc55_0_1419:notes"/>
          <p:cNvSpPr/>
          <p:nvPr>
            <p:ph idx="2" type="sldImg"/>
          </p:nvPr>
        </p:nvSpPr>
        <p:spPr>
          <a:xfrm>
            <a:off x="1143221" y="685795"/>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2" name="Shape 292"/>
        <p:cNvGrpSpPr/>
        <p:nvPr/>
      </p:nvGrpSpPr>
      <p:grpSpPr>
        <a:xfrm>
          <a:off x="0" y="0"/>
          <a:ext cx="0" cy="0"/>
          <a:chOff x="0" y="0"/>
          <a:chExt cx="0" cy="0"/>
        </a:xfrm>
      </p:grpSpPr>
      <p:sp>
        <p:nvSpPr>
          <p:cNvPr id="293" name="Google Shape;293;g5c99dffc55_0_1464:notes"/>
          <p:cNvSpPr txBox="1"/>
          <p:nvPr>
            <p:ph idx="1" type="body"/>
          </p:nvPr>
        </p:nvSpPr>
        <p:spPr>
          <a:xfrm>
            <a:off x="685787" y="4343386"/>
            <a:ext cx="5486400" cy="4114800"/>
          </a:xfrm>
          <a:prstGeom prst="rect">
            <a:avLst/>
          </a:prstGeom>
        </p:spPr>
        <p:txBody>
          <a:bodyPr anchorCtr="0" anchor="t" bIns="81475" lIns="81475" spcFirstLastPara="1" rIns="81475" wrap="square" tIns="81475">
            <a:noAutofit/>
          </a:bodyPr>
          <a:lstStyle/>
          <a:p>
            <a:pPr indent="0" lvl="0" marL="0" rtl="0" algn="l">
              <a:spcBef>
                <a:spcPts val="0"/>
              </a:spcBef>
              <a:spcAft>
                <a:spcPts val="0"/>
              </a:spcAft>
              <a:buNone/>
            </a:pPr>
            <a:r>
              <a:t/>
            </a:r>
            <a:endParaRPr/>
          </a:p>
        </p:txBody>
      </p:sp>
      <p:sp>
        <p:nvSpPr>
          <p:cNvPr id="294" name="Google Shape;294;g5c99dffc55_0_1464:notes"/>
          <p:cNvSpPr/>
          <p:nvPr>
            <p:ph idx="2" type="sldImg"/>
          </p:nvPr>
        </p:nvSpPr>
        <p:spPr>
          <a:xfrm>
            <a:off x="1143221" y="685795"/>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4" name="Shape 304"/>
        <p:cNvGrpSpPr/>
        <p:nvPr/>
      </p:nvGrpSpPr>
      <p:grpSpPr>
        <a:xfrm>
          <a:off x="0" y="0"/>
          <a:ext cx="0" cy="0"/>
          <a:chOff x="0" y="0"/>
          <a:chExt cx="0" cy="0"/>
        </a:xfrm>
      </p:grpSpPr>
      <p:sp>
        <p:nvSpPr>
          <p:cNvPr id="305" name="Google Shape;305;g5c99dffc55_0_1509:notes"/>
          <p:cNvSpPr txBox="1"/>
          <p:nvPr>
            <p:ph idx="1" type="body"/>
          </p:nvPr>
        </p:nvSpPr>
        <p:spPr>
          <a:xfrm>
            <a:off x="685787" y="4343386"/>
            <a:ext cx="5486400" cy="4114800"/>
          </a:xfrm>
          <a:prstGeom prst="rect">
            <a:avLst/>
          </a:prstGeom>
        </p:spPr>
        <p:txBody>
          <a:bodyPr anchorCtr="0" anchor="t" bIns="81475" lIns="81475" spcFirstLastPara="1" rIns="81475" wrap="square" tIns="81475">
            <a:noAutofit/>
          </a:bodyPr>
          <a:lstStyle/>
          <a:p>
            <a:pPr indent="0" lvl="0" marL="0" rtl="0" algn="l">
              <a:spcBef>
                <a:spcPts val="0"/>
              </a:spcBef>
              <a:spcAft>
                <a:spcPts val="0"/>
              </a:spcAft>
              <a:buNone/>
            </a:pPr>
            <a:r>
              <a:t/>
            </a:r>
            <a:endParaRPr/>
          </a:p>
        </p:txBody>
      </p:sp>
      <p:sp>
        <p:nvSpPr>
          <p:cNvPr id="306" name="Google Shape;306;g5c99dffc55_0_1509:notes"/>
          <p:cNvSpPr/>
          <p:nvPr>
            <p:ph idx="2" type="sldImg"/>
          </p:nvPr>
        </p:nvSpPr>
        <p:spPr>
          <a:xfrm>
            <a:off x="1143221" y="685795"/>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6" name="Shape 316"/>
        <p:cNvGrpSpPr/>
        <p:nvPr/>
      </p:nvGrpSpPr>
      <p:grpSpPr>
        <a:xfrm>
          <a:off x="0" y="0"/>
          <a:ext cx="0" cy="0"/>
          <a:chOff x="0" y="0"/>
          <a:chExt cx="0" cy="0"/>
        </a:xfrm>
      </p:grpSpPr>
      <p:sp>
        <p:nvSpPr>
          <p:cNvPr id="317" name="Google Shape;317;g5c99dffc55_0_774:notes"/>
          <p:cNvSpPr txBox="1"/>
          <p:nvPr>
            <p:ph idx="1" type="body"/>
          </p:nvPr>
        </p:nvSpPr>
        <p:spPr>
          <a:xfrm>
            <a:off x="685787" y="4343386"/>
            <a:ext cx="5486400" cy="4114800"/>
          </a:xfrm>
          <a:prstGeom prst="rect">
            <a:avLst/>
          </a:prstGeom>
        </p:spPr>
        <p:txBody>
          <a:bodyPr anchorCtr="0" anchor="t" bIns="81475" lIns="81475" spcFirstLastPara="1" rIns="81475" wrap="square" tIns="81475">
            <a:noAutofit/>
          </a:bodyPr>
          <a:lstStyle/>
          <a:p>
            <a:pPr indent="0" lvl="0" marL="0" rtl="0" algn="l">
              <a:spcBef>
                <a:spcPts val="0"/>
              </a:spcBef>
              <a:spcAft>
                <a:spcPts val="0"/>
              </a:spcAft>
              <a:buNone/>
            </a:pPr>
            <a:r>
              <a:t/>
            </a:r>
            <a:endParaRPr/>
          </a:p>
        </p:txBody>
      </p:sp>
      <p:sp>
        <p:nvSpPr>
          <p:cNvPr id="318" name="Google Shape;318;g5c99dffc55_0_774:notes"/>
          <p:cNvSpPr/>
          <p:nvPr>
            <p:ph idx="2" type="sldImg"/>
          </p:nvPr>
        </p:nvSpPr>
        <p:spPr>
          <a:xfrm>
            <a:off x="1143221" y="685795"/>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 name="Shape 97"/>
        <p:cNvGrpSpPr/>
        <p:nvPr/>
      </p:nvGrpSpPr>
      <p:grpSpPr>
        <a:xfrm>
          <a:off x="0" y="0"/>
          <a:ext cx="0" cy="0"/>
          <a:chOff x="0" y="0"/>
          <a:chExt cx="0" cy="0"/>
        </a:xfrm>
      </p:grpSpPr>
      <p:sp>
        <p:nvSpPr>
          <p:cNvPr id="98" name="Google Shape;98;g5c99dffc55_0_45:notes"/>
          <p:cNvSpPr txBox="1"/>
          <p:nvPr>
            <p:ph idx="1" type="body"/>
          </p:nvPr>
        </p:nvSpPr>
        <p:spPr>
          <a:xfrm>
            <a:off x="685787" y="4343386"/>
            <a:ext cx="5486400" cy="4114800"/>
          </a:xfrm>
          <a:prstGeom prst="rect">
            <a:avLst/>
          </a:prstGeom>
        </p:spPr>
        <p:txBody>
          <a:bodyPr anchorCtr="0" anchor="t" bIns="81475" lIns="81475" spcFirstLastPara="1" rIns="81475" wrap="square" tIns="81475">
            <a:noAutofit/>
          </a:bodyPr>
          <a:lstStyle/>
          <a:p>
            <a:pPr indent="0" lvl="0" marL="0" rtl="0" algn="l">
              <a:spcBef>
                <a:spcPts val="0"/>
              </a:spcBef>
              <a:spcAft>
                <a:spcPts val="0"/>
              </a:spcAft>
              <a:buNone/>
            </a:pPr>
            <a:r>
              <a:t/>
            </a:r>
            <a:endParaRPr/>
          </a:p>
        </p:txBody>
      </p:sp>
      <p:sp>
        <p:nvSpPr>
          <p:cNvPr id="99" name="Google Shape;99;g5c99dffc55_0_45:notes"/>
          <p:cNvSpPr/>
          <p:nvPr>
            <p:ph idx="2" type="sldImg"/>
          </p:nvPr>
        </p:nvSpPr>
        <p:spPr>
          <a:xfrm>
            <a:off x="1143221" y="685795"/>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6" name="Shape 326"/>
        <p:cNvGrpSpPr/>
        <p:nvPr/>
      </p:nvGrpSpPr>
      <p:grpSpPr>
        <a:xfrm>
          <a:off x="0" y="0"/>
          <a:ext cx="0" cy="0"/>
          <a:chOff x="0" y="0"/>
          <a:chExt cx="0" cy="0"/>
        </a:xfrm>
      </p:grpSpPr>
      <p:sp>
        <p:nvSpPr>
          <p:cNvPr id="327" name="Google Shape;327;g5c99dffc55_0_818:notes"/>
          <p:cNvSpPr txBox="1"/>
          <p:nvPr>
            <p:ph idx="1" type="body"/>
          </p:nvPr>
        </p:nvSpPr>
        <p:spPr>
          <a:xfrm>
            <a:off x="685787" y="4343386"/>
            <a:ext cx="5486400" cy="4114800"/>
          </a:xfrm>
          <a:prstGeom prst="rect">
            <a:avLst/>
          </a:prstGeom>
        </p:spPr>
        <p:txBody>
          <a:bodyPr anchorCtr="0" anchor="t" bIns="81475" lIns="81475" spcFirstLastPara="1" rIns="81475" wrap="square" tIns="81475">
            <a:noAutofit/>
          </a:bodyPr>
          <a:lstStyle/>
          <a:p>
            <a:pPr indent="0" lvl="0" marL="0" rtl="0" algn="l">
              <a:spcBef>
                <a:spcPts val="0"/>
              </a:spcBef>
              <a:spcAft>
                <a:spcPts val="0"/>
              </a:spcAft>
              <a:buNone/>
            </a:pPr>
            <a:r>
              <a:t/>
            </a:r>
            <a:endParaRPr/>
          </a:p>
        </p:txBody>
      </p:sp>
      <p:sp>
        <p:nvSpPr>
          <p:cNvPr id="328" name="Google Shape;328;g5c99dffc55_0_818:notes"/>
          <p:cNvSpPr/>
          <p:nvPr>
            <p:ph idx="2" type="sldImg"/>
          </p:nvPr>
        </p:nvSpPr>
        <p:spPr>
          <a:xfrm>
            <a:off x="1143221" y="685795"/>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2" name="Shape 342"/>
        <p:cNvGrpSpPr/>
        <p:nvPr/>
      </p:nvGrpSpPr>
      <p:grpSpPr>
        <a:xfrm>
          <a:off x="0" y="0"/>
          <a:ext cx="0" cy="0"/>
          <a:chOff x="0" y="0"/>
          <a:chExt cx="0" cy="0"/>
        </a:xfrm>
      </p:grpSpPr>
      <p:sp>
        <p:nvSpPr>
          <p:cNvPr id="343" name="Google Shape;343;g5c99dffc55_0_869:notes"/>
          <p:cNvSpPr txBox="1"/>
          <p:nvPr>
            <p:ph idx="1" type="body"/>
          </p:nvPr>
        </p:nvSpPr>
        <p:spPr>
          <a:xfrm>
            <a:off x="685787" y="4343386"/>
            <a:ext cx="5486400" cy="4114800"/>
          </a:xfrm>
          <a:prstGeom prst="rect">
            <a:avLst/>
          </a:prstGeom>
        </p:spPr>
        <p:txBody>
          <a:bodyPr anchorCtr="0" anchor="t" bIns="81475" lIns="81475" spcFirstLastPara="1" rIns="81475" wrap="square" tIns="81475">
            <a:noAutofit/>
          </a:bodyPr>
          <a:lstStyle/>
          <a:p>
            <a:pPr indent="0" lvl="0" marL="0" rtl="0" algn="l">
              <a:spcBef>
                <a:spcPts val="0"/>
              </a:spcBef>
              <a:spcAft>
                <a:spcPts val="0"/>
              </a:spcAft>
              <a:buNone/>
            </a:pPr>
            <a:r>
              <a:t/>
            </a:r>
            <a:endParaRPr/>
          </a:p>
        </p:txBody>
      </p:sp>
      <p:sp>
        <p:nvSpPr>
          <p:cNvPr id="344" name="Google Shape;344;g5c99dffc55_0_869:notes"/>
          <p:cNvSpPr/>
          <p:nvPr>
            <p:ph idx="2" type="sldImg"/>
          </p:nvPr>
        </p:nvSpPr>
        <p:spPr>
          <a:xfrm>
            <a:off x="1143221" y="685795"/>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2" name="Shape 352"/>
        <p:cNvGrpSpPr/>
        <p:nvPr/>
      </p:nvGrpSpPr>
      <p:grpSpPr>
        <a:xfrm>
          <a:off x="0" y="0"/>
          <a:ext cx="0" cy="0"/>
          <a:chOff x="0" y="0"/>
          <a:chExt cx="0" cy="0"/>
        </a:xfrm>
      </p:grpSpPr>
      <p:sp>
        <p:nvSpPr>
          <p:cNvPr id="353" name="Google Shape;353;g5c99dffc55_0_913:notes"/>
          <p:cNvSpPr txBox="1"/>
          <p:nvPr>
            <p:ph idx="1" type="body"/>
          </p:nvPr>
        </p:nvSpPr>
        <p:spPr>
          <a:xfrm>
            <a:off x="685787" y="4343386"/>
            <a:ext cx="5486400" cy="4114800"/>
          </a:xfrm>
          <a:prstGeom prst="rect">
            <a:avLst/>
          </a:prstGeom>
        </p:spPr>
        <p:txBody>
          <a:bodyPr anchorCtr="0" anchor="t" bIns="81475" lIns="81475" spcFirstLastPara="1" rIns="81475" wrap="square" tIns="81475">
            <a:noAutofit/>
          </a:bodyPr>
          <a:lstStyle/>
          <a:p>
            <a:pPr indent="0" lvl="0" marL="0" rtl="0" algn="l">
              <a:spcBef>
                <a:spcPts val="0"/>
              </a:spcBef>
              <a:spcAft>
                <a:spcPts val="0"/>
              </a:spcAft>
              <a:buNone/>
            </a:pPr>
            <a:r>
              <a:t/>
            </a:r>
            <a:endParaRPr/>
          </a:p>
        </p:txBody>
      </p:sp>
      <p:sp>
        <p:nvSpPr>
          <p:cNvPr id="354" name="Google Shape;354;g5c99dffc55_0_913:notes"/>
          <p:cNvSpPr/>
          <p:nvPr>
            <p:ph idx="2" type="sldImg"/>
          </p:nvPr>
        </p:nvSpPr>
        <p:spPr>
          <a:xfrm>
            <a:off x="1143221" y="685795"/>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8" name="Shape 368"/>
        <p:cNvGrpSpPr/>
        <p:nvPr/>
      </p:nvGrpSpPr>
      <p:grpSpPr>
        <a:xfrm>
          <a:off x="0" y="0"/>
          <a:ext cx="0" cy="0"/>
          <a:chOff x="0" y="0"/>
          <a:chExt cx="0" cy="0"/>
        </a:xfrm>
      </p:grpSpPr>
      <p:sp>
        <p:nvSpPr>
          <p:cNvPr id="369" name="Google Shape;369;g5c99dffc55_0_964:notes"/>
          <p:cNvSpPr txBox="1"/>
          <p:nvPr>
            <p:ph idx="1" type="body"/>
          </p:nvPr>
        </p:nvSpPr>
        <p:spPr>
          <a:xfrm>
            <a:off x="685787" y="4343386"/>
            <a:ext cx="5486400" cy="4114800"/>
          </a:xfrm>
          <a:prstGeom prst="rect">
            <a:avLst/>
          </a:prstGeom>
        </p:spPr>
        <p:txBody>
          <a:bodyPr anchorCtr="0" anchor="t" bIns="81475" lIns="81475" spcFirstLastPara="1" rIns="81475" wrap="square" tIns="81475">
            <a:noAutofit/>
          </a:bodyPr>
          <a:lstStyle/>
          <a:p>
            <a:pPr indent="0" lvl="0" marL="0" rtl="0" algn="l">
              <a:spcBef>
                <a:spcPts val="0"/>
              </a:spcBef>
              <a:spcAft>
                <a:spcPts val="0"/>
              </a:spcAft>
              <a:buNone/>
            </a:pPr>
            <a:r>
              <a:t/>
            </a:r>
            <a:endParaRPr/>
          </a:p>
        </p:txBody>
      </p:sp>
      <p:sp>
        <p:nvSpPr>
          <p:cNvPr id="370" name="Google Shape;370;g5c99dffc55_0_964:notes"/>
          <p:cNvSpPr/>
          <p:nvPr>
            <p:ph idx="2" type="sldImg"/>
          </p:nvPr>
        </p:nvSpPr>
        <p:spPr>
          <a:xfrm>
            <a:off x="1143221" y="685795"/>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8" name="Shape 378"/>
        <p:cNvGrpSpPr/>
        <p:nvPr/>
      </p:nvGrpSpPr>
      <p:grpSpPr>
        <a:xfrm>
          <a:off x="0" y="0"/>
          <a:ext cx="0" cy="0"/>
          <a:chOff x="0" y="0"/>
          <a:chExt cx="0" cy="0"/>
        </a:xfrm>
      </p:grpSpPr>
      <p:sp>
        <p:nvSpPr>
          <p:cNvPr id="379" name="Google Shape;379;g6dcd4c07b3_0_0:notes"/>
          <p:cNvSpPr txBox="1"/>
          <p:nvPr>
            <p:ph idx="1" type="body"/>
          </p:nvPr>
        </p:nvSpPr>
        <p:spPr>
          <a:xfrm>
            <a:off x="685787" y="4343386"/>
            <a:ext cx="5486400" cy="4114800"/>
          </a:xfrm>
          <a:prstGeom prst="rect">
            <a:avLst/>
          </a:prstGeom>
        </p:spPr>
        <p:txBody>
          <a:bodyPr anchorCtr="0" anchor="t" bIns="81475" lIns="81475" spcFirstLastPara="1" rIns="81475" wrap="square" tIns="81475">
            <a:noAutofit/>
          </a:bodyPr>
          <a:lstStyle/>
          <a:p>
            <a:pPr indent="0" lvl="0" marL="0" rtl="0" algn="l">
              <a:spcBef>
                <a:spcPts val="0"/>
              </a:spcBef>
              <a:spcAft>
                <a:spcPts val="0"/>
              </a:spcAft>
              <a:buNone/>
            </a:pPr>
            <a:r>
              <a:t/>
            </a:r>
            <a:endParaRPr/>
          </a:p>
        </p:txBody>
      </p:sp>
      <p:sp>
        <p:nvSpPr>
          <p:cNvPr id="380" name="Google Shape;380;g6dcd4c07b3_0_0:notes"/>
          <p:cNvSpPr/>
          <p:nvPr>
            <p:ph idx="2" type="sldImg"/>
          </p:nvPr>
        </p:nvSpPr>
        <p:spPr>
          <a:xfrm>
            <a:off x="1143221" y="685795"/>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4" name="Shape 394"/>
        <p:cNvGrpSpPr/>
        <p:nvPr/>
      </p:nvGrpSpPr>
      <p:grpSpPr>
        <a:xfrm>
          <a:off x="0" y="0"/>
          <a:ext cx="0" cy="0"/>
          <a:chOff x="0" y="0"/>
          <a:chExt cx="0" cy="0"/>
        </a:xfrm>
      </p:grpSpPr>
      <p:sp>
        <p:nvSpPr>
          <p:cNvPr id="395" name="Google Shape;395;g6dcd4c07b3_0_51:notes"/>
          <p:cNvSpPr txBox="1"/>
          <p:nvPr>
            <p:ph idx="1" type="body"/>
          </p:nvPr>
        </p:nvSpPr>
        <p:spPr>
          <a:xfrm>
            <a:off x="685787" y="4343386"/>
            <a:ext cx="5486400" cy="4114800"/>
          </a:xfrm>
          <a:prstGeom prst="rect">
            <a:avLst/>
          </a:prstGeom>
        </p:spPr>
        <p:txBody>
          <a:bodyPr anchorCtr="0" anchor="t" bIns="81475" lIns="81475" spcFirstLastPara="1" rIns="81475" wrap="square" tIns="81475">
            <a:noAutofit/>
          </a:bodyPr>
          <a:lstStyle/>
          <a:p>
            <a:pPr indent="0" lvl="0" marL="0" rtl="0" algn="l">
              <a:spcBef>
                <a:spcPts val="0"/>
              </a:spcBef>
              <a:spcAft>
                <a:spcPts val="0"/>
              </a:spcAft>
              <a:buNone/>
            </a:pPr>
            <a:r>
              <a:t/>
            </a:r>
            <a:endParaRPr/>
          </a:p>
        </p:txBody>
      </p:sp>
      <p:sp>
        <p:nvSpPr>
          <p:cNvPr id="396" name="Google Shape;396;g6dcd4c07b3_0_51:notes"/>
          <p:cNvSpPr/>
          <p:nvPr>
            <p:ph idx="2" type="sldImg"/>
          </p:nvPr>
        </p:nvSpPr>
        <p:spPr>
          <a:xfrm>
            <a:off x="1143221" y="685795"/>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0" name="Shape 410"/>
        <p:cNvGrpSpPr/>
        <p:nvPr/>
      </p:nvGrpSpPr>
      <p:grpSpPr>
        <a:xfrm>
          <a:off x="0" y="0"/>
          <a:ext cx="0" cy="0"/>
          <a:chOff x="0" y="0"/>
          <a:chExt cx="0" cy="0"/>
        </a:xfrm>
      </p:grpSpPr>
      <p:sp>
        <p:nvSpPr>
          <p:cNvPr id="411" name="Google Shape;411;g6dcd4c07b3_0_147:notes"/>
          <p:cNvSpPr txBox="1"/>
          <p:nvPr>
            <p:ph idx="1" type="body"/>
          </p:nvPr>
        </p:nvSpPr>
        <p:spPr>
          <a:xfrm>
            <a:off x="685787" y="4343386"/>
            <a:ext cx="5486400" cy="4114800"/>
          </a:xfrm>
          <a:prstGeom prst="rect">
            <a:avLst/>
          </a:prstGeom>
        </p:spPr>
        <p:txBody>
          <a:bodyPr anchorCtr="0" anchor="t" bIns="81475" lIns="81475" spcFirstLastPara="1" rIns="81475" wrap="square" tIns="81475">
            <a:noAutofit/>
          </a:bodyPr>
          <a:lstStyle/>
          <a:p>
            <a:pPr indent="0" lvl="0" marL="0" rtl="0" algn="l">
              <a:spcBef>
                <a:spcPts val="0"/>
              </a:spcBef>
              <a:spcAft>
                <a:spcPts val="0"/>
              </a:spcAft>
              <a:buNone/>
            </a:pPr>
            <a:r>
              <a:t/>
            </a:r>
            <a:endParaRPr/>
          </a:p>
        </p:txBody>
      </p:sp>
      <p:sp>
        <p:nvSpPr>
          <p:cNvPr id="412" name="Google Shape;412;g6dcd4c07b3_0_147:notes"/>
          <p:cNvSpPr/>
          <p:nvPr>
            <p:ph idx="2" type="sldImg"/>
          </p:nvPr>
        </p:nvSpPr>
        <p:spPr>
          <a:xfrm>
            <a:off x="1143221" y="685795"/>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6" name="Shape 426"/>
        <p:cNvGrpSpPr/>
        <p:nvPr/>
      </p:nvGrpSpPr>
      <p:grpSpPr>
        <a:xfrm>
          <a:off x="0" y="0"/>
          <a:ext cx="0" cy="0"/>
          <a:chOff x="0" y="0"/>
          <a:chExt cx="0" cy="0"/>
        </a:xfrm>
      </p:grpSpPr>
      <p:sp>
        <p:nvSpPr>
          <p:cNvPr id="427" name="Google Shape;427;g6dcd4c07b3_0_195:notes"/>
          <p:cNvSpPr txBox="1"/>
          <p:nvPr>
            <p:ph idx="1" type="body"/>
          </p:nvPr>
        </p:nvSpPr>
        <p:spPr>
          <a:xfrm>
            <a:off x="685787" y="4343386"/>
            <a:ext cx="5486400" cy="4114800"/>
          </a:xfrm>
          <a:prstGeom prst="rect">
            <a:avLst/>
          </a:prstGeom>
        </p:spPr>
        <p:txBody>
          <a:bodyPr anchorCtr="0" anchor="t" bIns="81475" lIns="81475" spcFirstLastPara="1" rIns="81475" wrap="square" tIns="8147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428" name="Google Shape;428;g6dcd4c07b3_0_195:notes"/>
          <p:cNvSpPr/>
          <p:nvPr>
            <p:ph idx="2" type="sldImg"/>
          </p:nvPr>
        </p:nvSpPr>
        <p:spPr>
          <a:xfrm>
            <a:off x="1143221" y="685795"/>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4" name="Shape 444"/>
        <p:cNvGrpSpPr/>
        <p:nvPr/>
      </p:nvGrpSpPr>
      <p:grpSpPr>
        <a:xfrm>
          <a:off x="0" y="0"/>
          <a:ext cx="0" cy="0"/>
          <a:chOff x="0" y="0"/>
          <a:chExt cx="0" cy="0"/>
        </a:xfrm>
      </p:grpSpPr>
      <p:sp>
        <p:nvSpPr>
          <p:cNvPr id="445" name="Google Shape;445;g5c99dffc55_0_1058:notes"/>
          <p:cNvSpPr txBox="1"/>
          <p:nvPr>
            <p:ph idx="1" type="body"/>
          </p:nvPr>
        </p:nvSpPr>
        <p:spPr>
          <a:xfrm>
            <a:off x="685787" y="4343386"/>
            <a:ext cx="5486400" cy="4114800"/>
          </a:xfrm>
          <a:prstGeom prst="rect">
            <a:avLst/>
          </a:prstGeom>
        </p:spPr>
        <p:txBody>
          <a:bodyPr anchorCtr="0" anchor="t" bIns="81475" lIns="81475" spcFirstLastPara="1" rIns="81475" wrap="square" tIns="81475">
            <a:noAutofit/>
          </a:bodyPr>
          <a:lstStyle/>
          <a:p>
            <a:pPr indent="0" lvl="0" marL="0" rtl="0" algn="l">
              <a:spcBef>
                <a:spcPts val="0"/>
              </a:spcBef>
              <a:spcAft>
                <a:spcPts val="0"/>
              </a:spcAft>
              <a:buNone/>
            </a:pPr>
            <a:r>
              <a:t/>
            </a:r>
            <a:endParaRPr/>
          </a:p>
        </p:txBody>
      </p:sp>
      <p:sp>
        <p:nvSpPr>
          <p:cNvPr id="446" name="Google Shape;446;g5c99dffc55_0_1058:notes"/>
          <p:cNvSpPr/>
          <p:nvPr>
            <p:ph idx="2" type="sldImg"/>
          </p:nvPr>
        </p:nvSpPr>
        <p:spPr>
          <a:xfrm>
            <a:off x="1143221" y="685795"/>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4" name="Shape 454"/>
        <p:cNvGrpSpPr/>
        <p:nvPr/>
      </p:nvGrpSpPr>
      <p:grpSpPr>
        <a:xfrm>
          <a:off x="0" y="0"/>
          <a:ext cx="0" cy="0"/>
          <a:chOff x="0" y="0"/>
          <a:chExt cx="0" cy="0"/>
        </a:xfrm>
      </p:grpSpPr>
      <p:sp>
        <p:nvSpPr>
          <p:cNvPr id="455" name="Google Shape;455;g5c99dffc55_0_1102:notes"/>
          <p:cNvSpPr txBox="1"/>
          <p:nvPr>
            <p:ph idx="1" type="body"/>
          </p:nvPr>
        </p:nvSpPr>
        <p:spPr>
          <a:xfrm>
            <a:off x="685787" y="4343386"/>
            <a:ext cx="5486400" cy="4114800"/>
          </a:xfrm>
          <a:prstGeom prst="rect">
            <a:avLst/>
          </a:prstGeom>
        </p:spPr>
        <p:txBody>
          <a:bodyPr anchorCtr="0" anchor="t" bIns="81475" lIns="81475" spcFirstLastPara="1" rIns="81475" wrap="square" tIns="81475">
            <a:noAutofit/>
          </a:bodyPr>
          <a:lstStyle/>
          <a:p>
            <a:pPr indent="0" lvl="0" marL="0" rtl="0" algn="l">
              <a:spcBef>
                <a:spcPts val="0"/>
              </a:spcBef>
              <a:spcAft>
                <a:spcPts val="0"/>
              </a:spcAft>
              <a:buNone/>
            </a:pPr>
            <a:r>
              <a:t/>
            </a:r>
            <a:endParaRPr/>
          </a:p>
        </p:txBody>
      </p:sp>
      <p:sp>
        <p:nvSpPr>
          <p:cNvPr id="456" name="Google Shape;456;g5c99dffc55_0_1102:notes"/>
          <p:cNvSpPr/>
          <p:nvPr>
            <p:ph idx="2" type="sldImg"/>
          </p:nvPr>
        </p:nvSpPr>
        <p:spPr>
          <a:xfrm>
            <a:off x="1143221" y="685795"/>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g5c99dffc55_0_161:notes"/>
          <p:cNvSpPr txBox="1"/>
          <p:nvPr>
            <p:ph idx="1" type="body"/>
          </p:nvPr>
        </p:nvSpPr>
        <p:spPr>
          <a:xfrm>
            <a:off x="685787" y="4343386"/>
            <a:ext cx="5486400" cy="4114800"/>
          </a:xfrm>
          <a:prstGeom prst="rect">
            <a:avLst/>
          </a:prstGeom>
        </p:spPr>
        <p:txBody>
          <a:bodyPr anchorCtr="0" anchor="t" bIns="81475" lIns="81475" spcFirstLastPara="1" rIns="81475" wrap="square" tIns="81475">
            <a:noAutofit/>
          </a:bodyPr>
          <a:lstStyle/>
          <a:p>
            <a:pPr indent="0" lvl="0" marL="0" rtl="0" algn="l">
              <a:spcBef>
                <a:spcPts val="0"/>
              </a:spcBef>
              <a:spcAft>
                <a:spcPts val="0"/>
              </a:spcAft>
              <a:buNone/>
            </a:pPr>
            <a:r>
              <a:t/>
            </a:r>
            <a:endParaRPr/>
          </a:p>
        </p:txBody>
      </p:sp>
      <p:sp>
        <p:nvSpPr>
          <p:cNvPr id="121" name="Google Shape;121;g5c99dffc55_0_161:notes"/>
          <p:cNvSpPr/>
          <p:nvPr>
            <p:ph idx="2" type="sldImg"/>
          </p:nvPr>
        </p:nvSpPr>
        <p:spPr>
          <a:xfrm>
            <a:off x="1143221" y="685795"/>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7" name="Shape 467"/>
        <p:cNvGrpSpPr/>
        <p:nvPr/>
      </p:nvGrpSpPr>
      <p:grpSpPr>
        <a:xfrm>
          <a:off x="0" y="0"/>
          <a:ext cx="0" cy="0"/>
          <a:chOff x="0" y="0"/>
          <a:chExt cx="0" cy="0"/>
        </a:xfrm>
      </p:grpSpPr>
      <p:sp>
        <p:nvSpPr>
          <p:cNvPr id="468" name="Google Shape;468;g7defcf7fdd_0_0:notes"/>
          <p:cNvSpPr txBox="1"/>
          <p:nvPr>
            <p:ph idx="1" type="body"/>
          </p:nvPr>
        </p:nvSpPr>
        <p:spPr>
          <a:xfrm>
            <a:off x="685787" y="4343386"/>
            <a:ext cx="5486400" cy="4114800"/>
          </a:xfrm>
          <a:prstGeom prst="rect">
            <a:avLst/>
          </a:prstGeom>
        </p:spPr>
        <p:txBody>
          <a:bodyPr anchorCtr="0" anchor="t" bIns="81475" lIns="81475" spcFirstLastPara="1" rIns="81475" wrap="square" tIns="81475">
            <a:noAutofit/>
          </a:bodyPr>
          <a:lstStyle/>
          <a:p>
            <a:pPr indent="0" lvl="0" marL="0" rtl="0" algn="l">
              <a:lnSpc>
                <a:spcPct val="115000"/>
              </a:lnSpc>
              <a:spcBef>
                <a:spcPts val="0"/>
              </a:spcBef>
              <a:spcAft>
                <a:spcPts val="0"/>
              </a:spcAft>
              <a:buClr>
                <a:schemeClr val="dk1"/>
              </a:buClr>
              <a:buSzPts val="1100"/>
              <a:buFont typeface="Arial"/>
              <a:buNone/>
            </a:pPr>
            <a:r>
              <a:rPr lang="en" sz="1200">
                <a:solidFill>
                  <a:srgbClr val="7A665C"/>
                </a:solidFill>
                <a:highlight>
                  <a:srgbClr val="FFFFFF"/>
                </a:highlight>
              </a:rPr>
              <a:t>The therapists at </a:t>
            </a:r>
            <a:r>
              <a:rPr i="1" lang="en" sz="1200">
                <a:solidFill>
                  <a:srgbClr val="7A665C"/>
                </a:solidFill>
                <a:highlight>
                  <a:srgbClr val="FFFFFF"/>
                </a:highlight>
              </a:rPr>
              <a:t>Body Harmony Physical Therapy</a:t>
            </a:r>
            <a:r>
              <a:rPr lang="en" sz="1200">
                <a:solidFill>
                  <a:srgbClr val="7A665C"/>
                </a:solidFill>
                <a:highlight>
                  <a:srgbClr val="FFFFFF"/>
                </a:highlight>
              </a:rPr>
              <a:t> evaluate, assess, and treat a variety of musculoskeletal, neurological, geriatric, women’s health, and pelvic floor (men and women) conditions. We welcome you to bring a spouse, trusted friend, or therapist with you to any of your sessions.</a:t>
            </a:r>
            <a:endParaRPr sz="1200">
              <a:solidFill>
                <a:srgbClr val="7A665C"/>
              </a:solidFill>
              <a:highlight>
                <a:srgbClr val="FFFFFF"/>
              </a:highlight>
            </a:endParaRPr>
          </a:p>
          <a:p>
            <a:pPr indent="0" lvl="0" marL="0" rtl="0" algn="l">
              <a:lnSpc>
                <a:spcPct val="115000"/>
              </a:lnSpc>
              <a:spcBef>
                <a:spcPts val="1000"/>
              </a:spcBef>
              <a:spcAft>
                <a:spcPts val="0"/>
              </a:spcAft>
              <a:buClr>
                <a:schemeClr val="dk1"/>
              </a:buClr>
              <a:buSzPts val="1100"/>
              <a:buFont typeface="Arial"/>
              <a:buNone/>
            </a:pPr>
            <a:r>
              <a:rPr b="1" lang="en" sz="1200">
                <a:solidFill>
                  <a:srgbClr val="7A665C"/>
                </a:solidFill>
                <a:highlight>
                  <a:srgbClr val="FFFFFF"/>
                </a:highlight>
              </a:rPr>
              <a:t>Treatment Sessions – 2-3 times per week:</a:t>
            </a:r>
            <a:r>
              <a:rPr lang="en" sz="1200">
                <a:solidFill>
                  <a:srgbClr val="7A665C"/>
                </a:solidFill>
                <a:highlight>
                  <a:srgbClr val="FFFFFF"/>
                </a:highlight>
              </a:rPr>
              <a:t> The therapist will review your condition with you and address any questions you have. Your individualized session will include physical therapy treatments that are beneficial to your specific condition. You will be taught a home exercise program which will progress over the course of treatment. The therapist will re-evaluate every 5-6 weeks and communicate your progress and treatment with your other health care providers. A session may include:</a:t>
            </a:r>
            <a:endParaRPr sz="1200">
              <a:solidFill>
                <a:srgbClr val="7A665C"/>
              </a:solidFill>
              <a:highlight>
                <a:srgbClr val="FFFFFF"/>
              </a:highlight>
            </a:endParaRPr>
          </a:p>
          <a:p>
            <a:pPr indent="0" lvl="0" marL="0" rtl="0" algn="l">
              <a:lnSpc>
                <a:spcPct val="115000"/>
              </a:lnSpc>
              <a:spcBef>
                <a:spcPts val="1000"/>
              </a:spcBef>
              <a:spcAft>
                <a:spcPts val="0"/>
              </a:spcAft>
              <a:buClr>
                <a:schemeClr val="dk1"/>
              </a:buClr>
              <a:buSzPts val="1100"/>
              <a:buFont typeface="Arial"/>
              <a:buNone/>
            </a:pPr>
            <a:r>
              <a:rPr b="1" lang="en" sz="1200">
                <a:solidFill>
                  <a:srgbClr val="7A665C"/>
                </a:solidFill>
                <a:highlight>
                  <a:srgbClr val="FFFFFF"/>
                </a:highlight>
              </a:rPr>
              <a:t>Pelvic Floor</a:t>
            </a:r>
            <a:r>
              <a:rPr lang="en" sz="1200">
                <a:solidFill>
                  <a:srgbClr val="7A665C"/>
                </a:solidFill>
                <a:highlight>
                  <a:srgbClr val="FFFFFF"/>
                </a:highlight>
              </a:rPr>
              <a:t> dysfunction may be evaluated, assessed and treated, with informed consent, internally via the vagina and/or rectum. The </a:t>
            </a:r>
            <a:r>
              <a:rPr lang="en" sz="1200">
                <a:solidFill>
                  <a:srgbClr val="F0834F"/>
                </a:solidFill>
                <a:highlight>
                  <a:srgbClr val="FFFFFF"/>
                </a:highlight>
                <a:uFill>
                  <a:noFill/>
                </a:uFill>
                <a:hlinkClick r:id="rId2">
                  <a:extLst>
                    <a:ext uri="{A12FA001-AC4F-418D-AE19-62706E023703}">
                      <ahyp:hlinkClr val="tx"/>
                    </a:ext>
                  </a:extLst>
                </a:hlinkClick>
              </a:rPr>
              <a:t>Section on Women’s Health</a:t>
            </a:r>
            <a:r>
              <a:rPr lang="en" sz="1200">
                <a:solidFill>
                  <a:srgbClr val="7A665C"/>
                </a:solidFill>
                <a:highlight>
                  <a:srgbClr val="FFFFFF"/>
                </a:highlight>
              </a:rPr>
              <a:t> of the American Physical Therapy Association recommends that</a:t>
            </a:r>
            <a:endParaRPr sz="1200">
              <a:solidFill>
                <a:srgbClr val="7A665C"/>
              </a:solidFill>
              <a:highlight>
                <a:srgbClr val="FFFFFF"/>
              </a:highlight>
            </a:endParaRPr>
          </a:p>
          <a:p>
            <a:pPr indent="-304800" lvl="0" marL="838200" rtl="0" algn="l">
              <a:lnSpc>
                <a:spcPct val="115000"/>
              </a:lnSpc>
              <a:spcBef>
                <a:spcPts val="1000"/>
              </a:spcBef>
              <a:spcAft>
                <a:spcPts val="0"/>
              </a:spcAft>
              <a:buClr>
                <a:srgbClr val="7A665C"/>
              </a:buClr>
              <a:buSzPts val="1200"/>
              <a:buChar char="●"/>
            </a:pPr>
            <a:r>
              <a:rPr lang="en" sz="1200">
                <a:solidFill>
                  <a:srgbClr val="7A665C"/>
                </a:solidFill>
                <a:highlight>
                  <a:srgbClr val="FFFFFF"/>
                </a:highlight>
              </a:rPr>
              <a:t>Any internal pelvic (vaginal or rectal) myofascial release or soft tissue mobilization techniques that would require a continuous ongoing re-evaluation and reassessment should be performed by the physical therapist.</a:t>
            </a:r>
            <a:endParaRPr sz="1200">
              <a:solidFill>
                <a:srgbClr val="7A665C"/>
              </a:solidFill>
              <a:highlight>
                <a:srgbClr val="FFFFFF"/>
              </a:highlight>
            </a:endParaRPr>
          </a:p>
          <a:p>
            <a:pPr indent="0" lvl="0" marL="0" rtl="0" algn="l">
              <a:lnSpc>
                <a:spcPct val="115000"/>
              </a:lnSpc>
              <a:spcBef>
                <a:spcPts val="2000"/>
              </a:spcBef>
              <a:spcAft>
                <a:spcPts val="0"/>
              </a:spcAft>
              <a:buClr>
                <a:schemeClr val="dk1"/>
              </a:buClr>
              <a:buSzPts val="1100"/>
              <a:buFont typeface="Arial"/>
              <a:buNone/>
            </a:pPr>
            <a:r>
              <a:rPr lang="en" sz="1200">
                <a:solidFill>
                  <a:srgbClr val="7A665C"/>
                </a:solidFill>
                <a:highlight>
                  <a:srgbClr val="FFFFFF"/>
                </a:highlight>
              </a:rPr>
              <a:t>This requires advanced intensive training by a physical therapist. Internal pelvic floor exams performed by a physical therapist are different than those done by other clinicians. Physical therapists do not use speculums and in general spend more time evaluating the pelvic floor muscles including their tone, strength and ability to relax. Pelvic floor physical therapists are also sensitive to areas of spasm or pain as well as any other issues you may have.</a:t>
            </a:r>
            <a:endParaRPr sz="1200">
              <a:solidFill>
                <a:srgbClr val="7A665C"/>
              </a:solidFill>
              <a:highlight>
                <a:srgbClr val="FFFFFF"/>
              </a:highlight>
            </a:endParaRPr>
          </a:p>
          <a:p>
            <a:pPr indent="0" lvl="0" marL="0" rtl="0" algn="l">
              <a:lnSpc>
                <a:spcPct val="115000"/>
              </a:lnSpc>
              <a:spcBef>
                <a:spcPts val="1000"/>
              </a:spcBef>
              <a:spcAft>
                <a:spcPts val="0"/>
              </a:spcAft>
              <a:buClr>
                <a:schemeClr val="dk1"/>
              </a:buClr>
              <a:buSzPts val="1100"/>
              <a:buFont typeface="Arial"/>
              <a:buNone/>
            </a:pPr>
            <a:r>
              <a:rPr b="1" lang="en" sz="1200">
                <a:solidFill>
                  <a:srgbClr val="7A665C"/>
                </a:solidFill>
                <a:highlight>
                  <a:srgbClr val="FFFFFF"/>
                </a:highlight>
              </a:rPr>
              <a:t>Patient education for relaxation and stress reduction techniques to break the pain cycle</a:t>
            </a:r>
            <a:endParaRPr b="1" sz="1200">
              <a:solidFill>
                <a:srgbClr val="7A665C"/>
              </a:solidFill>
              <a:highlight>
                <a:srgbClr val="FFFFFF"/>
              </a:highlight>
            </a:endParaRPr>
          </a:p>
          <a:p>
            <a:pPr indent="-304800" lvl="0" marL="838200" rtl="0" algn="l">
              <a:lnSpc>
                <a:spcPct val="115000"/>
              </a:lnSpc>
              <a:spcBef>
                <a:spcPts val="1000"/>
              </a:spcBef>
              <a:spcAft>
                <a:spcPts val="0"/>
              </a:spcAft>
              <a:buClr>
                <a:srgbClr val="7A665C"/>
              </a:buClr>
              <a:buSzPts val="1200"/>
              <a:buChar char="●"/>
            </a:pPr>
            <a:r>
              <a:rPr lang="en" sz="1200">
                <a:solidFill>
                  <a:srgbClr val="7A665C"/>
                </a:solidFill>
                <a:highlight>
                  <a:srgbClr val="FFFFFF"/>
                </a:highlight>
              </a:rPr>
              <a:t>Manual therapy: Myofascial release, connective tissue manipulation, myofascial trigger point release, joint mobilization</a:t>
            </a:r>
            <a:endParaRPr sz="1200">
              <a:solidFill>
                <a:srgbClr val="7A665C"/>
              </a:solidFill>
              <a:highlight>
                <a:srgbClr val="FFFFFF"/>
              </a:highlight>
            </a:endParaRPr>
          </a:p>
          <a:p>
            <a:pPr indent="-304800" lvl="0" marL="838200" rtl="0" algn="l">
              <a:lnSpc>
                <a:spcPct val="115000"/>
              </a:lnSpc>
              <a:spcBef>
                <a:spcPts val="0"/>
              </a:spcBef>
              <a:spcAft>
                <a:spcPts val="0"/>
              </a:spcAft>
              <a:buClr>
                <a:srgbClr val="7A665C"/>
              </a:buClr>
              <a:buSzPts val="1200"/>
              <a:buChar char="●"/>
            </a:pPr>
            <a:r>
              <a:rPr lang="en" sz="1200">
                <a:solidFill>
                  <a:srgbClr val="7A665C"/>
                </a:solidFill>
                <a:highlight>
                  <a:srgbClr val="FFFFFF"/>
                </a:highlight>
              </a:rPr>
              <a:t>Neuromuscular re-education</a:t>
            </a:r>
            <a:endParaRPr sz="1200">
              <a:solidFill>
                <a:srgbClr val="7A665C"/>
              </a:solidFill>
              <a:highlight>
                <a:srgbClr val="FFFFFF"/>
              </a:highlight>
            </a:endParaRPr>
          </a:p>
          <a:p>
            <a:pPr indent="-304800" lvl="0" marL="838200" rtl="0" algn="l">
              <a:lnSpc>
                <a:spcPct val="115000"/>
              </a:lnSpc>
              <a:spcBef>
                <a:spcPts val="0"/>
              </a:spcBef>
              <a:spcAft>
                <a:spcPts val="0"/>
              </a:spcAft>
              <a:buClr>
                <a:srgbClr val="7A665C"/>
              </a:buClr>
              <a:buSzPts val="1200"/>
              <a:buChar char="●"/>
            </a:pPr>
            <a:r>
              <a:rPr lang="en" sz="1200">
                <a:solidFill>
                  <a:srgbClr val="7A665C"/>
                </a:solidFill>
                <a:highlight>
                  <a:srgbClr val="FFFFFF"/>
                </a:highlight>
              </a:rPr>
              <a:t>Postural re-education (including treatment and self-correction)</a:t>
            </a:r>
            <a:endParaRPr sz="1200">
              <a:solidFill>
                <a:srgbClr val="7A665C"/>
              </a:solidFill>
              <a:highlight>
                <a:srgbClr val="FFFFFF"/>
              </a:highlight>
            </a:endParaRPr>
          </a:p>
          <a:p>
            <a:pPr indent="-304800" lvl="0" marL="838200" rtl="0" algn="l">
              <a:lnSpc>
                <a:spcPct val="115000"/>
              </a:lnSpc>
              <a:spcBef>
                <a:spcPts val="0"/>
              </a:spcBef>
              <a:spcAft>
                <a:spcPts val="0"/>
              </a:spcAft>
              <a:buClr>
                <a:srgbClr val="7A665C"/>
              </a:buClr>
              <a:buSzPts val="1200"/>
              <a:buChar char="●"/>
            </a:pPr>
            <a:r>
              <a:rPr lang="en" sz="1200">
                <a:solidFill>
                  <a:srgbClr val="7A665C"/>
                </a:solidFill>
                <a:highlight>
                  <a:srgbClr val="FFFFFF"/>
                </a:highlight>
              </a:rPr>
              <a:t>Progression of stretches and exercises to enhance core stabilization, function, and activities of daily living</a:t>
            </a:r>
            <a:endParaRPr sz="1200">
              <a:solidFill>
                <a:srgbClr val="7A665C"/>
              </a:solidFill>
              <a:highlight>
                <a:srgbClr val="FFFFFF"/>
              </a:highlight>
            </a:endParaRPr>
          </a:p>
          <a:p>
            <a:pPr indent="-304800" lvl="0" marL="838200" rtl="0" algn="l">
              <a:lnSpc>
                <a:spcPct val="115000"/>
              </a:lnSpc>
              <a:spcBef>
                <a:spcPts val="0"/>
              </a:spcBef>
              <a:spcAft>
                <a:spcPts val="0"/>
              </a:spcAft>
              <a:buClr>
                <a:srgbClr val="7A665C"/>
              </a:buClr>
              <a:buSzPts val="1200"/>
              <a:buChar char="●"/>
            </a:pPr>
            <a:r>
              <a:rPr lang="en" sz="1200">
                <a:solidFill>
                  <a:srgbClr val="7A665C"/>
                </a:solidFill>
                <a:highlight>
                  <a:srgbClr val="FFFFFF"/>
                </a:highlight>
              </a:rPr>
              <a:t>Home exercise program</a:t>
            </a:r>
            <a:endParaRPr sz="1200">
              <a:solidFill>
                <a:srgbClr val="7A665C"/>
              </a:solidFill>
              <a:highlight>
                <a:srgbClr val="FFFFFF"/>
              </a:highlight>
            </a:endParaRPr>
          </a:p>
          <a:p>
            <a:pPr indent="0" lvl="0" marL="0" rtl="0" algn="l">
              <a:lnSpc>
                <a:spcPct val="115000"/>
              </a:lnSpc>
              <a:spcBef>
                <a:spcPts val="2000"/>
              </a:spcBef>
              <a:spcAft>
                <a:spcPts val="0"/>
              </a:spcAft>
              <a:buClr>
                <a:schemeClr val="dk1"/>
              </a:buClr>
              <a:buSzPts val="1100"/>
              <a:buFont typeface="Arial"/>
              <a:buNone/>
            </a:pPr>
            <a:r>
              <a:rPr b="1" lang="en" sz="1200">
                <a:solidFill>
                  <a:srgbClr val="7A665C"/>
                </a:solidFill>
                <a:highlight>
                  <a:srgbClr val="FFFFFF"/>
                </a:highlight>
              </a:rPr>
              <a:t>A typical home exercise program will include</a:t>
            </a:r>
            <a:endParaRPr b="1" sz="1200">
              <a:solidFill>
                <a:srgbClr val="7A665C"/>
              </a:solidFill>
              <a:highlight>
                <a:srgbClr val="FFFFFF"/>
              </a:highlight>
            </a:endParaRPr>
          </a:p>
          <a:p>
            <a:pPr indent="-304800" lvl="0" marL="838200" rtl="0" algn="l">
              <a:lnSpc>
                <a:spcPct val="115000"/>
              </a:lnSpc>
              <a:spcBef>
                <a:spcPts val="1000"/>
              </a:spcBef>
              <a:spcAft>
                <a:spcPts val="0"/>
              </a:spcAft>
              <a:buClr>
                <a:srgbClr val="7A665C"/>
              </a:buClr>
              <a:buSzPts val="1200"/>
              <a:buChar char="●"/>
            </a:pPr>
            <a:r>
              <a:rPr lang="en" sz="1200">
                <a:solidFill>
                  <a:srgbClr val="7A665C"/>
                </a:solidFill>
                <a:highlight>
                  <a:srgbClr val="FFFFFF"/>
                </a:highlight>
              </a:rPr>
              <a:t>Relaxation and stress reduction techniques</a:t>
            </a:r>
            <a:endParaRPr sz="1200">
              <a:solidFill>
                <a:srgbClr val="7A665C"/>
              </a:solidFill>
              <a:highlight>
                <a:srgbClr val="FFFFFF"/>
              </a:highlight>
            </a:endParaRPr>
          </a:p>
          <a:p>
            <a:pPr indent="-304800" lvl="0" marL="838200" rtl="0" algn="l">
              <a:lnSpc>
                <a:spcPct val="115000"/>
              </a:lnSpc>
              <a:spcBef>
                <a:spcPts val="0"/>
              </a:spcBef>
              <a:spcAft>
                <a:spcPts val="0"/>
              </a:spcAft>
              <a:buClr>
                <a:srgbClr val="7A665C"/>
              </a:buClr>
              <a:buSzPts val="1200"/>
              <a:buChar char="●"/>
            </a:pPr>
            <a:r>
              <a:rPr lang="en" sz="1200">
                <a:solidFill>
                  <a:srgbClr val="7A665C"/>
                </a:solidFill>
                <a:highlight>
                  <a:srgbClr val="FFFFFF"/>
                </a:highlight>
              </a:rPr>
              <a:t>Stretching and exercise protocol</a:t>
            </a:r>
            <a:endParaRPr sz="1200">
              <a:solidFill>
                <a:srgbClr val="7A665C"/>
              </a:solidFill>
              <a:highlight>
                <a:srgbClr val="FFFFFF"/>
              </a:highlight>
            </a:endParaRPr>
          </a:p>
          <a:p>
            <a:pPr indent="-304800" lvl="0" marL="838200" rtl="0" algn="l">
              <a:lnSpc>
                <a:spcPct val="115000"/>
              </a:lnSpc>
              <a:spcBef>
                <a:spcPts val="0"/>
              </a:spcBef>
              <a:spcAft>
                <a:spcPts val="0"/>
              </a:spcAft>
              <a:buClr>
                <a:srgbClr val="7A665C"/>
              </a:buClr>
              <a:buSzPts val="1200"/>
              <a:buChar char="●"/>
            </a:pPr>
            <a:r>
              <a:rPr lang="en" sz="1200">
                <a:solidFill>
                  <a:srgbClr val="7A665C"/>
                </a:solidFill>
                <a:highlight>
                  <a:srgbClr val="FFFFFF"/>
                </a:highlight>
              </a:rPr>
              <a:t>Self myofascial trigger point release</a:t>
            </a:r>
            <a:endParaRPr sz="1200">
              <a:solidFill>
                <a:srgbClr val="7A665C"/>
              </a:solidFill>
              <a:highlight>
                <a:srgbClr val="FFFFFF"/>
              </a:highlight>
            </a:endParaRPr>
          </a:p>
          <a:p>
            <a:pPr indent="-304800" lvl="0" marL="838200" rtl="0" algn="l">
              <a:lnSpc>
                <a:spcPct val="115000"/>
              </a:lnSpc>
              <a:spcBef>
                <a:spcPts val="0"/>
              </a:spcBef>
              <a:spcAft>
                <a:spcPts val="0"/>
              </a:spcAft>
              <a:buClr>
                <a:srgbClr val="7A665C"/>
              </a:buClr>
              <a:buSzPts val="1200"/>
              <a:buChar char="●"/>
            </a:pPr>
            <a:r>
              <a:rPr lang="en" sz="1200">
                <a:solidFill>
                  <a:srgbClr val="7A665C"/>
                </a:solidFill>
                <a:highlight>
                  <a:srgbClr val="FFFFFF"/>
                </a:highlight>
              </a:rPr>
              <a:t>Pain relief modalities or biofeedback when indicated</a:t>
            </a:r>
            <a:endParaRPr sz="1200">
              <a:solidFill>
                <a:srgbClr val="7A665C"/>
              </a:solidFill>
              <a:highlight>
                <a:srgbClr val="FFFFFF"/>
              </a:highlight>
            </a:endParaRPr>
          </a:p>
          <a:p>
            <a:pPr indent="-304800" lvl="0" marL="838200" rtl="0" algn="l">
              <a:lnSpc>
                <a:spcPct val="115000"/>
              </a:lnSpc>
              <a:spcBef>
                <a:spcPts val="0"/>
              </a:spcBef>
              <a:spcAft>
                <a:spcPts val="0"/>
              </a:spcAft>
              <a:buClr>
                <a:srgbClr val="7A665C"/>
              </a:buClr>
              <a:buSzPts val="1200"/>
              <a:buChar char="●"/>
            </a:pPr>
            <a:r>
              <a:rPr lang="en" sz="1200">
                <a:solidFill>
                  <a:srgbClr val="7A665C"/>
                </a:solidFill>
                <a:highlight>
                  <a:srgbClr val="FFFFFF"/>
                </a:highlight>
              </a:rPr>
              <a:t>Resources for your education such as books and CDs</a:t>
            </a:r>
            <a:endParaRPr sz="1200">
              <a:solidFill>
                <a:srgbClr val="7A665C"/>
              </a:solidFill>
              <a:highlight>
                <a:srgbClr val="FFFFFF"/>
              </a:highlight>
            </a:endParaRPr>
          </a:p>
          <a:p>
            <a:pPr indent="0" lvl="0" marL="0" rtl="0" algn="l">
              <a:lnSpc>
                <a:spcPct val="115000"/>
              </a:lnSpc>
              <a:spcBef>
                <a:spcPts val="2000"/>
              </a:spcBef>
              <a:spcAft>
                <a:spcPts val="0"/>
              </a:spcAft>
              <a:buClr>
                <a:schemeClr val="dk1"/>
              </a:buClr>
              <a:buSzPts val="1100"/>
              <a:buFont typeface="Arial"/>
              <a:buNone/>
            </a:pPr>
            <a:r>
              <a:rPr b="1" lang="en" sz="1200">
                <a:solidFill>
                  <a:srgbClr val="7A665C"/>
                </a:solidFill>
                <a:highlight>
                  <a:srgbClr val="FFFFFF"/>
                </a:highlight>
              </a:rPr>
              <a:t>We also offer week-long intensive treatment sessions for out-of-towners. Please call our office to learn more about this program.</a:t>
            </a:r>
            <a:endParaRPr b="1" sz="1200">
              <a:solidFill>
                <a:srgbClr val="7A665C"/>
              </a:solidFill>
              <a:highlight>
                <a:srgbClr val="FFFFFF"/>
              </a:highlight>
            </a:endParaRPr>
          </a:p>
          <a:p>
            <a:pPr indent="0" lvl="0" marL="0" rtl="0" algn="l">
              <a:spcBef>
                <a:spcPts val="1000"/>
              </a:spcBef>
              <a:spcAft>
                <a:spcPts val="0"/>
              </a:spcAft>
              <a:buNone/>
            </a:pPr>
            <a:r>
              <a:t/>
            </a:r>
            <a:endParaRPr/>
          </a:p>
        </p:txBody>
      </p:sp>
      <p:sp>
        <p:nvSpPr>
          <p:cNvPr id="469" name="Google Shape;469;g7defcf7fdd_0_0:notes"/>
          <p:cNvSpPr/>
          <p:nvPr>
            <p:ph idx="2" type="sldImg"/>
          </p:nvPr>
        </p:nvSpPr>
        <p:spPr>
          <a:xfrm>
            <a:off x="1143221" y="685795"/>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9" name="Shape 479"/>
        <p:cNvGrpSpPr/>
        <p:nvPr/>
      </p:nvGrpSpPr>
      <p:grpSpPr>
        <a:xfrm>
          <a:off x="0" y="0"/>
          <a:ext cx="0" cy="0"/>
          <a:chOff x="0" y="0"/>
          <a:chExt cx="0" cy="0"/>
        </a:xfrm>
      </p:grpSpPr>
      <p:sp>
        <p:nvSpPr>
          <p:cNvPr id="480" name="Google Shape;480;g7defcf7fdd_0_48:notes"/>
          <p:cNvSpPr txBox="1"/>
          <p:nvPr>
            <p:ph idx="1" type="body"/>
          </p:nvPr>
        </p:nvSpPr>
        <p:spPr>
          <a:xfrm>
            <a:off x="685787" y="4343386"/>
            <a:ext cx="5486400" cy="4114800"/>
          </a:xfrm>
          <a:prstGeom prst="rect">
            <a:avLst/>
          </a:prstGeom>
        </p:spPr>
        <p:txBody>
          <a:bodyPr anchorCtr="0" anchor="t" bIns="81475" lIns="81475" spcFirstLastPara="1" rIns="81475" wrap="square" tIns="81475">
            <a:noAutofit/>
          </a:bodyPr>
          <a:lstStyle/>
          <a:p>
            <a:pPr indent="0" lvl="0" marL="0" rtl="0" algn="l">
              <a:lnSpc>
                <a:spcPct val="115000"/>
              </a:lnSpc>
              <a:spcBef>
                <a:spcPts val="0"/>
              </a:spcBef>
              <a:spcAft>
                <a:spcPts val="0"/>
              </a:spcAft>
              <a:buClr>
                <a:schemeClr val="dk1"/>
              </a:buClr>
              <a:buSzPts val="1100"/>
              <a:buFont typeface="Arial"/>
              <a:buNone/>
            </a:pPr>
            <a:r>
              <a:rPr lang="en" sz="1200">
                <a:solidFill>
                  <a:srgbClr val="7A665C"/>
                </a:solidFill>
                <a:highlight>
                  <a:srgbClr val="FFFFFF"/>
                </a:highlight>
              </a:rPr>
              <a:t>The therapists at </a:t>
            </a:r>
            <a:r>
              <a:rPr i="1" lang="en" sz="1200">
                <a:solidFill>
                  <a:srgbClr val="7A665C"/>
                </a:solidFill>
                <a:highlight>
                  <a:srgbClr val="FFFFFF"/>
                </a:highlight>
              </a:rPr>
              <a:t>Body Harmony Physical Therapy</a:t>
            </a:r>
            <a:r>
              <a:rPr lang="en" sz="1200">
                <a:solidFill>
                  <a:srgbClr val="7A665C"/>
                </a:solidFill>
                <a:highlight>
                  <a:srgbClr val="FFFFFF"/>
                </a:highlight>
              </a:rPr>
              <a:t> evaluate, assess, and treat a variety of musculoskeletal, neurological, geriatric, women’s health, and pelvic floor (men and women) conditions. We welcome you to bring a spouse, trusted friend, or therapist with you to any of your sessions.</a:t>
            </a:r>
            <a:endParaRPr sz="1200">
              <a:solidFill>
                <a:srgbClr val="7A665C"/>
              </a:solidFill>
              <a:highlight>
                <a:srgbClr val="FFFFFF"/>
              </a:highlight>
            </a:endParaRPr>
          </a:p>
          <a:p>
            <a:pPr indent="0" lvl="0" marL="0" rtl="0" algn="l">
              <a:lnSpc>
                <a:spcPct val="115000"/>
              </a:lnSpc>
              <a:spcBef>
                <a:spcPts val="1000"/>
              </a:spcBef>
              <a:spcAft>
                <a:spcPts val="0"/>
              </a:spcAft>
              <a:buClr>
                <a:schemeClr val="dk1"/>
              </a:buClr>
              <a:buSzPts val="1100"/>
              <a:buFont typeface="Arial"/>
              <a:buNone/>
            </a:pPr>
            <a:r>
              <a:rPr b="1" lang="en" sz="1200">
                <a:solidFill>
                  <a:srgbClr val="7A665C"/>
                </a:solidFill>
                <a:highlight>
                  <a:srgbClr val="FFFFFF"/>
                </a:highlight>
              </a:rPr>
              <a:t>Your initial session will include:</a:t>
            </a:r>
            <a:endParaRPr b="1" sz="1200">
              <a:solidFill>
                <a:srgbClr val="7A665C"/>
              </a:solidFill>
              <a:highlight>
                <a:srgbClr val="FFFFFF"/>
              </a:highlight>
            </a:endParaRPr>
          </a:p>
          <a:p>
            <a:pPr indent="-304800" lvl="0" marL="838200" rtl="0" algn="l">
              <a:lnSpc>
                <a:spcPct val="115000"/>
              </a:lnSpc>
              <a:spcBef>
                <a:spcPts val="1000"/>
              </a:spcBef>
              <a:spcAft>
                <a:spcPts val="0"/>
              </a:spcAft>
              <a:buClr>
                <a:srgbClr val="7A665C"/>
              </a:buClr>
              <a:buSzPts val="1200"/>
              <a:buChar char="●"/>
            </a:pPr>
            <a:r>
              <a:rPr lang="en" sz="1200">
                <a:solidFill>
                  <a:srgbClr val="7A665C"/>
                </a:solidFill>
                <a:highlight>
                  <a:srgbClr val="FFFFFF"/>
                </a:highlight>
              </a:rPr>
              <a:t>A complete health history and review</a:t>
            </a:r>
            <a:endParaRPr sz="1200">
              <a:solidFill>
                <a:srgbClr val="7A665C"/>
              </a:solidFill>
              <a:highlight>
                <a:srgbClr val="FFFFFF"/>
              </a:highlight>
            </a:endParaRPr>
          </a:p>
          <a:p>
            <a:pPr indent="-304800" lvl="0" marL="838200" rtl="0" algn="l">
              <a:lnSpc>
                <a:spcPct val="115000"/>
              </a:lnSpc>
              <a:spcBef>
                <a:spcPts val="0"/>
              </a:spcBef>
              <a:spcAft>
                <a:spcPts val="0"/>
              </a:spcAft>
              <a:buClr>
                <a:srgbClr val="7A665C"/>
              </a:buClr>
              <a:buSzPts val="1200"/>
              <a:buChar char="●"/>
            </a:pPr>
            <a:r>
              <a:rPr lang="en" sz="1200">
                <a:solidFill>
                  <a:srgbClr val="7A665C"/>
                </a:solidFill>
                <a:highlight>
                  <a:srgbClr val="FFFFFF"/>
                </a:highlight>
              </a:rPr>
              <a:t>General musculoskeletal and neurological examination (internal and/or external) and evaluation of fascial and visceral restrictions</a:t>
            </a:r>
            <a:endParaRPr sz="1200">
              <a:solidFill>
                <a:srgbClr val="7A665C"/>
              </a:solidFill>
              <a:highlight>
                <a:srgbClr val="FFFFFF"/>
              </a:highlight>
            </a:endParaRPr>
          </a:p>
          <a:p>
            <a:pPr indent="-304800" lvl="0" marL="838200" rtl="0" algn="l">
              <a:lnSpc>
                <a:spcPct val="115000"/>
              </a:lnSpc>
              <a:spcBef>
                <a:spcPts val="0"/>
              </a:spcBef>
              <a:spcAft>
                <a:spcPts val="0"/>
              </a:spcAft>
              <a:buClr>
                <a:srgbClr val="7A665C"/>
              </a:buClr>
              <a:buSzPts val="1200"/>
              <a:buChar char="●"/>
            </a:pPr>
            <a:r>
              <a:rPr lang="en" sz="1200">
                <a:solidFill>
                  <a:srgbClr val="7A665C"/>
                </a:solidFill>
                <a:highlight>
                  <a:srgbClr val="FFFFFF"/>
                </a:highlight>
              </a:rPr>
              <a:t>Postural evaluation</a:t>
            </a:r>
            <a:endParaRPr sz="1200">
              <a:solidFill>
                <a:srgbClr val="7A665C"/>
              </a:solidFill>
              <a:highlight>
                <a:srgbClr val="FFFFFF"/>
              </a:highlight>
            </a:endParaRPr>
          </a:p>
          <a:p>
            <a:pPr indent="-304800" lvl="0" marL="838200" rtl="0" algn="l">
              <a:lnSpc>
                <a:spcPct val="115000"/>
              </a:lnSpc>
              <a:spcBef>
                <a:spcPts val="0"/>
              </a:spcBef>
              <a:spcAft>
                <a:spcPts val="0"/>
              </a:spcAft>
              <a:buClr>
                <a:srgbClr val="7A665C"/>
              </a:buClr>
              <a:buSzPts val="1200"/>
              <a:buChar char="●"/>
            </a:pPr>
            <a:r>
              <a:rPr lang="en" sz="1200">
                <a:solidFill>
                  <a:srgbClr val="7A665C"/>
                </a:solidFill>
                <a:highlight>
                  <a:srgbClr val="FFFFFF"/>
                </a:highlight>
              </a:rPr>
              <a:t>Patient education about the condition (including anatomy and physiology)</a:t>
            </a:r>
            <a:endParaRPr sz="1200">
              <a:solidFill>
                <a:srgbClr val="7A665C"/>
              </a:solidFill>
              <a:highlight>
                <a:srgbClr val="FFFFFF"/>
              </a:highlight>
            </a:endParaRPr>
          </a:p>
          <a:p>
            <a:pPr indent="-304800" lvl="0" marL="838200" rtl="0" algn="l">
              <a:lnSpc>
                <a:spcPct val="115000"/>
              </a:lnSpc>
              <a:spcBef>
                <a:spcPts val="0"/>
              </a:spcBef>
              <a:spcAft>
                <a:spcPts val="0"/>
              </a:spcAft>
              <a:buClr>
                <a:srgbClr val="7A665C"/>
              </a:buClr>
              <a:buSzPts val="1200"/>
              <a:buChar char="●"/>
            </a:pPr>
            <a:r>
              <a:rPr lang="en" sz="1200">
                <a:solidFill>
                  <a:srgbClr val="7A665C"/>
                </a:solidFill>
                <a:highlight>
                  <a:srgbClr val="FFFFFF"/>
                </a:highlight>
              </a:rPr>
              <a:t>Development of an individualized treatment plan including home exercise program</a:t>
            </a:r>
            <a:endParaRPr sz="1200">
              <a:solidFill>
                <a:srgbClr val="7A665C"/>
              </a:solidFill>
              <a:highlight>
                <a:srgbClr val="FFFFFF"/>
              </a:highlight>
            </a:endParaRPr>
          </a:p>
          <a:p>
            <a:pPr indent="0" lvl="0" marL="0" rtl="0" algn="l">
              <a:lnSpc>
                <a:spcPct val="115000"/>
              </a:lnSpc>
              <a:spcBef>
                <a:spcPts val="2000"/>
              </a:spcBef>
              <a:spcAft>
                <a:spcPts val="0"/>
              </a:spcAft>
              <a:buClr>
                <a:schemeClr val="dk1"/>
              </a:buClr>
              <a:buSzPts val="1100"/>
              <a:buFont typeface="Arial"/>
              <a:buNone/>
            </a:pPr>
            <a:r>
              <a:rPr b="1" lang="en" sz="1200">
                <a:solidFill>
                  <a:srgbClr val="7A665C"/>
                </a:solidFill>
                <a:highlight>
                  <a:srgbClr val="FFFFFF"/>
                </a:highlight>
              </a:rPr>
              <a:t>Treatment Sessions – 2-3 times per week:</a:t>
            </a:r>
            <a:r>
              <a:rPr lang="en" sz="1200">
                <a:solidFill>
                  <a:srgbClr val="7A665C"/>
                </a:solidFill>
                <a:highlight>
                  <a:srgbClr val="FFFFFF"/>
                </a:highlight>
              </a:rPr>
              <a:t> The therapist will review your condition with you and address any questions you have. Your individualized session will include physical therapy treatments that are beneficial to your specific condition. You will be taught a home exercise program which will progress over the course of treatment. The therapist will re-evaluate every 5-6 weeks and communicate your progress and treatment with your other health care providers. A session may include:</a:t>
            </a:r>
            <a:endParaRPr sz="1200">
              <a:solidFill>
                <a:srgbClr val="7A665C"/>
              </a:solidFill>
              <a:highlight>
                <a:srgbClr val="FFFFFF"/>
              </a:highlight>
            </a:endParaRPr>
          </a:p>
          <a:p>
            <a:pPr indent="0" lvl="0" marL="0" rtl="0" algn="l">
              <a:lnSpc>
                <a:spcPct val="115000"/>
              </a:lnSpc>
              <a:spcBef>
                <a:spcPts val="1000"/>
              </a:spcBef>
              <a:spcAft>
                <a:spcPts val="0"/>
              </a:spcAft>
              <a:buClr>
                <a:schemeClr val="dk1"/>
              </a:buClr>
              <a:buSzPts val="1100"/>
              <a:buFont typeface="Arial"/>
              <a:buNone/>
            </a:pPr>
            <a:r>
              <a:rPr b="1" lang="en" sz="1200">
                <a:solidFill>
                  <a:srgbClr val="7A665C"/>
                </a:solidFill>
                <a:highlight>
                  <a:srgbClr val="FFFFFF"/>
                </a:highlight>
              </a:rPr>
              <a:t>Pelvic Floor</a:t>
            </a:r>
            <a:r>
              <a:rPr lang="en" sz="1200">
                <a:solidFill>
                  <a:srgbClr val="7A665C"/>
                </a:solidFill>
                <a:highlight>
                  <a:srgbClr val="FFFFFF"/>
                </a:highlight>
              </a:rPr>
              <a:t> dysfunction may be evaluated, assessed and treated, with informed consent, internally via the vagina and/or rectum. The </a:t>
            </a:r>
            <a:r>
              <a:rPr lang="en" sz="1200">
                <a:solidFill>
                  <a:srgbClr val="F0834F"/>
                </a:solidFill>
                <a:highlight>
                  <a:srgbClr val="FFFFFF"/>
                </a:highlight>
                <a:uFill>
                  <a:noFill/>
                </a:uFill>
                <a:hlinkClick r:id="rId2">
                  <a:extLst>
                    <a:ext uri="{A12FA001-AC4F-418D-AE19-62706E023703}">
                      <ahyp:hlinkClr val="tx"/>
                    </a:ext>
                  </a:extLst>
                </a:hlinkClick>
              </a:rPr>
              <a:t>Section on Women’s Health</a:t>
            </a:r>
            <a:r>
              <a:rPr lang="en" sz="1200">
                <a:solidFill>
                  <a:srgbClr val="7A665C"/>
                </a:solidFill>
                <a:highlight>
                  <a:srgbClr val="FFFFFF"/>
                </a:highlight>
              </a:rPr>
              <a:t> of the American Physical Therapy Association recommends that</a:t>
            </a:r>
            <a:endParaRPr sz="1200">
              <a:solidFill>
                <a:srgbClr val="7A665C"/>
              </a:solidFill>
              <a:highlight>
                <a:srgbClr val="FFFFFF"/>
              </a:highlight>
            </a:endParaRPr>
          </a:p>
          <a:p>
            <a:pPr indent="-304800" lvl="0" marL="838200" rtl="0" algn="l">
              <a:lnSpc>
                <a:spcPct val="115000"/>
              </a:lnSpc>
              <a:spcBef>
                <a:spcPts val="1000"/>
              </a:spcBef>
              <a:spcAft>
                <a:spcPts val="0"/>
              </a:spcAft>
              <a:buClr>
                <a:srgbClr val="7A665C"/>
              </a:buClr>
              <a:buSzPts val="1200"/>
              <a:buChar char="●"/>
            </a:pPr>
            <a:r>
              <a:rPr lang="en" sz="1200">
                <a:solidFill>
                  <a:srgbClr val="7A665C"/>
                </a:solidFill>
                <a:highlight>
                  <a:srgbClr val="FFFFFF"/>
                </a:highlight>
              </a:rPr>
              <a:t>Any internal pelvic (vaginal or rectal) myofascial release or soft tissue mobilization techniques that would require a continuous ongoing re-evaluation and reassessment should be performed by the physical therapist.</a:t>
            </a:r>
            <a:endParaRPr sz="1200">
              <a:solidFill>
                <a:srgbClr val="7A665C"/>
              </a:solidFill>
              <a:highlight>
                <a:srgbClr val="FFFFFF"/>
              </a:highlight>
            </a:endParaRPr>
          </a:p>
          <a:p>
            <a:pPr indent="0" lvl="0" marL="0" rtl="0" algn="l">
              <a:lnSpc>
                <a:spcPct val="115000"/>
              </a:lnSpc>
              <a:spcBef>
                <a:spcPts val="2000"/>
              </a:spcBef>
              <a:spcAft>
                <a:spcPts val="0"/>
              </a:spcAft>
              <a:buClr>
                <a:schemeClr val="dk1"/>
              </a:buClr>
              <a:buSzPts val="1100"/>
              <a:buFont typeface="Arial"/>
              <a:buNone/>
            </a:pPr>
            <a:r>
              <a:rPr lang="en" sz="1200">
                <a:solidFill>
                  <a:srgbClr val="7A665C"/>
                </a:solidFill>
                <a:highlight>
                  <a:srgbClr val="FFFFFF"/>
                </a:highlight>
              </a:rPr>
              <a:t>This requires advanced intensive training by a physical therapist. Internal pelvic floor exams performed by a physical therapist are different than those done by other clinicians. Physical therapists do not use speculums and in general spend more time evaluating the pelvic floor muscles including their tone, strength and ability to relax. Pelvic floor physical therapists are also sensitive to areas of spasm or pain as well as any other issues you may have.</a:t>
            </a:r>
            <a:endParaRPr sz="1200">
              <a:solidFill>
                <a:srgbClr val="7A665C"/>
              </a:solidFill>
              <a:highlight>
                <a:srgbClr val="FFFFFF"/>
              </a:highlight>
            </a:endParaRPr>
          </a:p>
          <a:p>
            <a:pPr indent="0" lvl="0" marL="0" rtl="0" algn="l">
              <a:lnSpc>
                <a:spcPct val="115000"/>
              </a:lnSpc>
              <a:spcBef>
                <a:spcPts val="1000"/>
              </a:spcBef>
              <a:spcAft>
                <a:spcPts val="0"/>
              </a:spcAft>
              <a:buClr>
                <a:schemeClr val="dk1"/>
              </a:buClr>
              <a:buSzPts val="1100"/>
              <a:buFont typeface="Arial"/>
              <a:buNone/>
            </a:pPr>
            <a:r>
              <a:rPr b="1" lang="en" sz="1200">
                <a:solidFill>
                  <a:srgbClr val="7A665C"/>
                </a:solidFill>
                <a:highlight>
                  <a:srgbClr val="FFFFFF"/>
                </a:highlight>
              </a:rPr>
              <a:t>Patient education for relaxation and stress reduction techniques to break the pain cycle</a:t>
            </a:r>
            <a:endParaRPr b="1" sz="1200">
              <a:solidFill>
                <a:srgbClr val="7A665C"/>
              </a:solidFill>
              <a:highlight>
                <a:srgbClr val="FFFFFF"/>
              </a:highlight>
            </a:endParaRPr>
          </a:p>
          <a:p>
            <a:pPr indent="-304800" lvl="0" marL="838200" rtl="0" algn="l">
              <a:lnSpc>
                <a:spcPct val="115000"/>
              </a:lnSpc>
              <a:spcBef>
                <a:spcPts val="1000"/>
              </a:spcBef>
              <a:spcAft>
                <a:spcPts val="0"/>
              </a:spcAft>
              <a:buClr>
                <a:srgbClr val="7A665C"/>
              </a:buClr>
              <a:buSzPts val="1200"/>
              <a:buChar char="●"/>
            </a:pPr>
            <a:r>
              <a:rPr lang="en" sz="1200">
                <a:solidFill>
                  <a:srgbClr val="7A665C"/>
                </a:solidFill>
                <a:highlight>
                  <a:srgbClr val="FFFFFF"/>
                </a:highlight>
              </a:rPr>
              <a:t>Manual therapy: Myofascial release, connective tissue manipulation, myofascial trigger point release, joint mobilization</a:t>
            </a:r>
            <a:endParaRPr sz="1200">
              <a:solidFill>
                <a:srgbClr val="7A665C"/>
              </a:solidFill>
              <a:highlight>
                <a:srgbClr val="FFFFFF"/>
              </a:highlight>
            </a:endParaRPr>
          </a:p>
          <a:p>
            <a:pPr indent="-304800" lvl="0" marL="838200" rtl="0" algn="l">
              <a:lnSpc>
                <a:spcPct val="115000"/>
              </a:lnSpc>
              <a:spcBef>
                <a:spcPts val="0"/>
              </a:spcBef>
              <a:spcAft>
                <a:spcPts val="0"/>
              </a:spcAft>
              <a:buClr>
                <a:srgbClr val="7A665C"/>
              </a:buClr>
              <a:buSzPts val="1200"/>
              <a:buChar char="●"/>
            </a:pPr>
            <a:r>
              <a:rPr lang="en" sz="1200">
                <a:solidFill>
                  <a:srgbClr val="7A665C"/>
                </a:solidFill>
                <a:highlight>
                  <a:srgbClr val="FFFFFF"/>
                </a:highlight>
              </a:rPr>
              <a:t>Neuromuscular re-education</a:t>
            </a:r>
            <a:endParaRPr sz="1200">
              <a:solidFill>
                <a:srgbClr val="7A665C"/>
              </a:solidFill>
              <a:highlight>
                <a:srgbClr val="FFFFFF"/>
              </a:highlight>
            </a:endParaRPr>
          </a:p>
          <a:p>
            <a:pPr indent="-304800" lvl="0" marL="838200" rtl="0" algn="l">
              <a:lnSpc>
                <a:spcPct val="115000"/>
              </a:lnSpc>
              <a:spcBef>
                <a:spcPts val="0"/>
              </a:spcBef>
              <a:spcAft>
                <a:spcPts val="0"/>
              </a:spcAft>
              <a:buClr>
                <a:srgbClr val="7A665C"/>
              </a:buClr>
              <a:buSzPts val="1200"/>
              <a:buChar char="●"/>
            </a:pPr>
            <a:r>
              <a:rPr lang="en" sz="1200">
                <a:solidFill>
                  <a:srgbClr val="7A665C"/>
                </a:solidFill>
                <a:highlight>
                  <a:srgbClr val="FFFFFF"/>
                </a:highlight>
              </a:rPr>
              <a:t>Postural re-education (including treatment and self-correction)</a:t>
            </a:r>
            <a:endParaRPr sz="1200">
              <a:solidFill>
                <a:srgbClr val="7A665C"/>
              </a:solidFill>
              <a:highlight>
                <a:srgbClr val="FFFFFF"/>
              </a:highlight>
            </a:endParaRPr>
          </a:p>
          <a:p>
            <a:pPr indent="-304800" lvl="0" marL="838200" rtl="0" algn="l">
              <a:lnSpc>
                <a:spcPct val="115000"/>
              </a:lnSpc>
              <a:spcBef>
                <a:spcPts val="0"/>
              </a:spcBef>
              <a:spcAft>
                <a:spcPts val="0"/>
              </a:spcAft>
              <a:buClr>
                <a:srgbClr val="7A665C"/>
              </a:buClr>
              <a:buSzPts val="1200"/>
              <a:buChar char="●"/>
            </a:pPr>
            <a:r>
              <a:rPr lang="en" sz="1200">
                <a:solidFill>
                  <a:srgbClr val="7A665C"/>
                </a:solidFill>
                <a:highlight>
                  <a:srgbClr val="FFFFFF"/>
                </a:highlight>
              </a:rPr>
              <a:t>Progression of stretches and exercises to enhance core stabilization, function, and activities of daily living</a:t>
            </a:r>
            <a:endParaRPr sz="1200">
              <a:solidFill>
                <a:srgbClr val="7A665C"/>
              </a:solidFill>
              <a:highlight>
                <a:srgbClr val="FFFFFF"/>
              </a:highlight>
            </a:endParaRPr>
          </a:p>
          <a:p>
            <a:pPr indent="-304800" lvl="0" marL="838200" rtl="0" algn="l">
              <a:lnSpc>
                <a:spcPct val="115000"/>
              </a:lnSpc>
              <a:spcBef>
                <a:spcPts val="0"/>
              </a:spcBef>
              <a:spcAft>
                <a:spcPts val="0"/>
              </a:spcAft>
              <a:buClr>
                <a:srgbClr val="7A665C"/>
              </a:buClr>
              <a:buSzPts val="1200"/>
              <a:buChar char="●"/>
            </a:pPr>
            <a:r>
              <a:rPr lang="en" sz="1200">
                <a:solidFill>
                  <a:srgbClr val="7A665C"/>
                </a:solidFill>
                <a:highlight>
                  <a:srgbClr val="FFFFFF"/>
                </a:highlight>
              </a:rPr>
              <a:t>Home exercise program</a:t>
            </a:r>
            <a:endParaRPr sz="1200">
              <a:solidFill>
                <a:srgbClr val="7A665C"/>
              </a:solidFill>
              <a:highlight>
                <a:srgbClr val="FFFFFF"/>
              </a:highlight>
            </a:endParaRPr>
          </a:p>
          <a:p>
            <a:pPr indent="0" lvl="0" marL="0" rtl="0" algn="l">
              <a:lnSpc>
                <a:spcPct val="115000"/>
              </a:lnSpc>
              <a:spcBef>
                <a:spcPts val="2000"/>
              </a:spcBef>
              <a:spcAft>
                <a:spcPts val="0"/>
              </a:spcAft>
              <a:buClr>
                <a:schemeClr val="dk1"/>
              </a:buClr>
              <a:buSzPts val="1100"/>
              <a:buFont typeface="Arial"/>
              <a:buNone/>
            </a:pPr>
            <a:r>
              <a:rPr b="1" lang="en" sz="1200">
                <a:solidFill>
                  <a:srgbClr val="7A665C"/>
                </a:solidFill>
                <a:highlight>
                  <a:srgbClr val="FFFFFF"/>
                </a:highlight>
              </a:rPr>
              <a:t>A typical home exercise program will include</a:t>
            </a:r>
            <a:endParaRPr b="1" sz="1200">
              <a:solidFill>
                <a:srgbClr val="7A665C"/>
              </a:solidFill>
              <a:highlight>
                <a:srgbClr val="FFFFFF"/>
              </a:highlight>
            </a:endParaRPr>
          </a:p>
          <a:p>
            <a:pPr indent="-304800" lvl="0" marL="838200" rtl="0" algn="l">
              <a:lnSpc>
                <a:spcPct val="115000"/>
              </a:lnSpc>
              <a:spcBef>
                <a:spcPts val="1000"/>
              </a:spcBef>
              <a:spcAft>
                <a:spcPts val="0"/>
              </a:spcAft>
              <a:buClr>
                <a:srgbClr val="7A665C"/>
              </a:buClr>
              <a:buSzPts val="1200"/>
              <a:buChar char="●"/>
            </a:pPr>
            <a:r>
              <a:rPr lang="en" sz="1200">
                <a:solidFill>
                  <a:srgbClr val="7A665C"/>
                </a:solidFill>
                <a:highlight>
                  <a:srgbClr val="FFFFFF"/>
                </a:highlight>
              </a:rPr>
              <a:t>Relaxation and stress reduction techniques</a:t>
            </a:r>
            <a:endParaRPr sz="1200">
              <a:solidFill>
                <a:srgbClr val="7A665C"/>
              </a:solidFill>
              <a:highlight>
                <a:srgbClr val="FFFFFF"/>
              </a:highlight>
            </a:endParaRPr>
          </a:p>
          <a:p>
            <a:pPr indent="-304800" lvl="0" marL="838200" rtl="0" algn="l">
              <a:lnSpc>
                <a:spcPct val="115000"/>
              </a:lnSpc>
              <a:spcBef>
                <a:spcPts val="0"/>
              </a:spcBef>
              <a:spcAft>
                <a:spcPts val="0"/>
              </a:spcAft>
              <a:buClr>
                <a:srgbClr val="7A665C"/>
              </a:buClr>
              <a:buSzPts val="1200"/>
              <a:buChar char="●"/>
            </a:pPr>
            <a:r>
              <a:rPr lang="en" sz="1200">
                <a:solidFill>
                  <a:srgbClr val="7A665C"/>
                </a:solidFill>
                <a:highlight>
                  <a:srgbClr val="FFFFFF"/>
                </a:highlight>
              </a:rPr>
              <a:t>Stretching and exercise protocol</a:t>
            </a:r>
            <a:endParaRPr sz="1200">
              <a:solidFill>
                <a:srgbClr val="7A665C"/>
              </a:solidFill>
              <a:highlight>
                <a:srgbClr val="FFFFFF"/>
              </a:highlight>
            </a:endParaRPr>
          </a:p>
          <a:p>
            <a:pPr indent="-304800" lvl="0" marL="838200" rtl="0" algn="l">
              <a:lnSpc>
                <a:spcPct val="115000"/>
              </a:lnSpc>
              <a:spcBef>
                <a:spcPts val="0"/>
              </a:spcBef>
              <a:spcAft>
                <a:spcPts val="0"/>
              </a:spcAft>
              <a:buClr>
                <a:srgbClr val="7A665C"/>
              </a:buClr>
              <a:buSzPts val="1200"/>
              <a:buChar char="●"/>
            </a:pPr>
            <a:r>
              <a:rPr lang="en" sz="1200">
                <a:solidFill>
                  <a:srgbClr val="7A665C"/>
                </a:solidFill>
                <a:highlight>
                  <a:srgbClr val="FFFFFF"/>
                </a:highlight>
              </a:rPr>
              <a:t>Self myofascial trigger point release</a:t>
            </a:r>
            <a:endParaRPr sz="1200">
              <a:solidFill>
                <a:srgbClr val="7A665C"/>
              </a:solidFill>
              <a:highlight>
                <a:srgbClr val="FFFFFF"/>
              </a:highlight>
            </a:endParaRPr>
          </a:p>
          <a:p>
            <a:pPr indent="-304800" lvl="0" marL="838200" rtl="0" algn="l">
              <a:lnSpc>
                <a:spcPct val="115000"/>
              </a:lnSpc>
              <a:spcBef>
                <a:spcPts val="0"/>
              </a:spcBef>
              <a:spcAft>
                <a:spcPts val="0"/>
              </a:spcAft>
              <a:buClr>
                <a:srgbClr val="7A665C"/>
              </a:buClr>
              <a:buSzPts val="1200"/>
              <a:buChar char="●"/>
            </a:pPr>
            <a:r>
              <a:rPr lang="en" sz="1200">
                <a:solidFill>
                  <a:srgbClr val="7A665C"/>
                </a:solidFill>
                <a:highlight>
                  <a:srgbClr val="FFFFFF"/>
                </a:highlight>
              </a:rPr>
              <a:t>Pain relief modalities or biofeedback when indicated</a:t>
            </a:r>
            <a:endParaRPr sz="1200">
              <a:solidFill>
                <a:srgbClr val="7A665C"/>
              </a:solidFill>
              <a:highlight>
                <a:srgbClr val="FFFFFF"/>
              </a:highlight>
            </a:endParaRPr>
          </a:p>
          <a:p>
            <a:pPr indent="-304800" lvl="0" marL="838200" rtl="0" algn="l">
              <a:lnSpc>
                <a:spcPct val="115000"/>
              </a:lnSpc>
              <a:spcBef>
                <a:spcPts val="0"/>
              </a:spcBef>
              <a:spcAft>
                <a:spcPts val="0"/>
              </a:spcAft>
              <a:buClr>
                <a:srgbClr val="7A665C"/>
              </a:buClr>
              <a:buSzPts val="1200"/>
              <a:buChar char="●"/>
            </a:pPr>
            <a:r>
              <a:rPr lang="en" sz="1200">
                <a:solidFill>
                  <a:srgbClr val="7A665C"/>
                </a:solidFill>
                <a:highlight>
                  <a:srgbClr val="FFFFFF"/>
                </a:highlight>
              </a:rPr>
              <a:t>Resources for your education such as books and CDs</a:t>
            </a:r>
            <a:endParaRPr sz="1200">
              <a:solidFill>
                <a:srgbClr val="7A665C"/>
              </a:solidFill>
              <a:highlight>
                <a:srgbClr val="FFFFFF"/>
              </a:highlight>
            </a:endParaRPr>
          </a:p>
          <a:p>
            <a:pPr indent="0" lvl="0" marL="0" rtl="0" algn="l">
              <a:lnSpc>
                <a:spcPct val="115000"/>
              </a:lnSpc>
              <a:spcBef>
                <a:spcPts val="2000"/>
              </a:spcBef>
              <a:spcAft>
                <a:spcPts val="0"/>
              </a:spcAft>
              <a:buClr>
                <a:schemeClr val="dk1"/>
              </a:buClr>
              <a:buSzPts val="1100"/>
              <a:buFont typeface="Arial"/>
              <a:buNone/>
            </a:pPr>
            <a:r>
              <a:rPr b="1" lang="en" sz="1200">
                <a:solidFill>
                  <a:srgbClr val="7A665C"/>
                </a:solidFill>
                <a:highlight>
                  <a:srgbClr val="FFFFFF"/>
                </a:highlight>
              </a:rPr>
              <a:t>We also offer week-long intensive treatment sessions for out-of-towners. Please call our office to learn more about this program.</a:t>
            </a:r>
            <a:endParaRPr b="1" sz="1200">
              <a:solidFill>
                <a:srgbClr val="7A665C"/>
              </a:solidFill>
              <a:highlight>
                <a:srgbClr val="FFFFFF"/>
              </a:highlight>
            </a:endParaRPr>
          </a:p>
          <a:p>
            <a:pPr indent="0" lvl="0" marL="0" rtl="0" algn="l">
              <a:spcBef>
                <a:spcPts val="1000"/>
              </a:spcBef>
              <a:spcAft>
                <a:spcPts val="0"/>
              </a:spcAft>
              <a:buNone/>
            </a:pPr>
            <a:r>
              <a:t/>
            </a:r>
            <a:endParaRPr/>
          </a:p>
        </p:txBody>
      </p:sp>
      <p:sp>
        <p:nvSpPr>
          <p:cNvPr id="481" name="Google Shape;481;g7defcf7fdd_0_48:notes"/>
          <p:cNvSpPr/>
          <p:nvPr>
            <p:ph idx="2" type="sldImg"/>
          </p:nvPr>
        </p:nvSpPr>
        <p:spPr>
          <a:xfrm>
            <a:off x="1143221" y="685795"/>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6" name="Shape 496"/>
        <p:cNvGrpSpPr/>
        <p:nvPr/>
      </p:nvGrpSpPr>
      <p:grpSpPr>
        <a:xfrm>
          <a:off x="0" y="0"/>
          <a:ext cx="0" cy="0"/>
          <a:chOff x="0" y="0"/>
          <a:chExt cx="0" cy="0"/>
        </a:xfrm>
      </p:grpSpPr>
      <p:sp>
        <p:nvSpPr>
          <p:cNvPr id="497" name="Google Shape;497;g5c99dffc55_0_1152:notes"/>
          <p:cNvSpPr txBox="1"/>
          <p:nvPr>
            <p:ph idx="1" type="body"/>
          </p:nvPr>
        </p:nvSpPr>
        <p:spPr>
          <a:xfrm>
            <a:off x="685787" y="4343386"/>
            <a:ext cx="5486400" cy="4114800"/>
          </a:xfrm>
          <a:prstGeom prst="rect">
            <a:avLst/>
          </a:prstGeom>
        </p:spPr>
        <p:txBody>
          <a:bodyPr anchorCtr="0" anchor="t" bIns="81475" lIns="81475" spcFirstLastPara="1" rIns="81475" wrap="square" tIns="81475">
            <a:noAutofit/>
          </a:bodyPr>
          <a:lstStyle/>
          <a:p>
            <a:pPr indent="0" lvl="0" marL="0" rtl="0" algn="l">
              <a:spcBef>
                <a:spcPts val="0"/>
              </a:spcBef>
              <a:spcAft>
                <a:spcPts val="0"/>
              </a:spcAft>
              <a:buNone/>
            </a:pPr>
            <a:r>
              <a:t/>
            </a:r>
            <a:endParaRPr/>
          </a:p>
        </p:txBody>
      </p:sp>
      <p:sp>
        <p:nvSpPr>
          <p:cNvPr id="498" name="Google Shape;498;g5c99dffc55_0_1152:notes"/>
          <p:cNvSpPr/>
          <p:nvPr>
            <p:ph idx="2" type="sldImg"/>
          </p:nvPr>
        </p:nvSpPr>
        <p:spPr>
          <a:xfrm>
            <a:off x="1143221" y="685795"/>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7" name="Shape 507"/>
        <p:cNvGrpSpPr/>
        <p:nvPr/>
      </p:nvGrpSpPr>
      <p:grpSpPr>
        <a:xfrm>
          <a:off x="0" y="0"/>
          <a:ext cx="0" cy="0"/>
          <a:chOff x="0" y="0"/>
          <a:chExt cx="0" cy="0"/>
        </a:xfrm>
      </p:grpSpPr>
      <p:sp>
        <p:nvSpPr>
          <p:cNvPr id="508" name="Google Shape;508;g5c99dffc55_0_1197:notes"/>
          <p:cNvSpPr txBox="1"/>
          <p:nvPr>
            <p:ph idx="1" type="body"/>
          </p:nvPr>
        </p:nvSpPr>
        <p:spPr>
          <a:xfrm>
            <a:off x="685787" y="4343386"/>
            <a:ext cx="5486400" cy="4114800"/>
          </a:xfrm>
          <a:prstGeom prst="rect">
            <a:avLst/>
          </a:prstGeom>
        </p:spPr>
        <p:txBody>
          <a:bodyPr anchorCtr="0" anchor="t" bIns="81475" lIns="81475" spcFirstLastPara="1" rIns="81475" wrap="square" tIns="81475">
            <a:noAutofit/>
          </a:bodyPr>
          <a:lstStyle/>
          <a:p>
            <a:pPr indent="0" lvl="0" marL="0" rtl="0" algn="l">
              <a:spcBef>
                <a:spcPts val="0"/>
              </a:spcBef>
              <a:spcAft>
                <a:spcPts val="0"/>
              </a:spcAft>
              <a:buNone/>
            </a:pPr>
            <a:r>
              <a:t/>
            </a:r>
            <a:endParaRPr/>
          </a:p>
        </p:txBody>
      </p:sp>
      <p:sp>
        <p:nvSpPr>
          <p:cNvPr id="509" name="Google Shape;509;g5c99dffc55_0_1197:notes"/>
          <p:cNvSpPr/>
          <p:nvPr>
            <p:ph idx="2" type="sldImg"/>
          </p:nvPr>
        </p:nvSpPr>
        <p:spPr>
          <a:xfrm>
            <a:off x="1143221" y="685795"/>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7" name="Shape 517"/>
        <p:cNvGrpSpPr/>
        <p:nvPr/>
      </p:nvGrpSpPr>
      <p:grpSpPr>
        <a:xfrm>
          <a:off x="0" y="0"/>
          <a:ext cx="0" cy="0"/>
          <a:chOff x="0" y="0"/>
          <a:chExt cx="0" cy="0"/>
        </a:xfrm>
      </p:grpSpPr>
      <p:sp>
        <p:nvSpPr>
          <p:cNvPr id="518" name="Google Shape;518;g6dcd4c07b3_0_300:notes"/>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519" name="Google Shape;519;g6dcd4c07b3_0_3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5" name="Shape 525"/>
        <p:cNvGrpSpPr/>
        <p:nvPr/>
      </p:nvGrpSpPr>
      <p:grpSpPr>
        <a:xfrm>
          <a:off x="0" y="0"/>
          <a:ext cx="0" cy="0"/>
          <a:chOff x="0" y="0"/>
          <a:chExt cx="0" cy="0"/>
        </a:xfrm>
      </p:grpSpPr>
      <p:sp>
        <p:nvSpPr>
          <p:cNvPr id="526" name="Google Shape;526;g5c99dffc55_0_1241:notes"/>
          <p:cNvSpPr txBox="1"/>
          <p:nvPr>
            <p:ph idx="1" type="body"/>
          </p:nvPr>
        </p:nvSpPr>
        <p:spPr>
          <a:xfrm>
            <a:off x="685787" y="4343386"/>
            <a:ext cx="5486400" cy="4114800"/>
          </a:xfrm>
          <a:prstGeom prst="rect">
            <a:avLst/>
          </a:prstGeom>
        </p:spPr>
        <p:txBody>
          <a:bodyPr anchorCtr="0" anchor="t" bIns="81475" lIns="81475" spcFirstLastPara="1" rIns="81475" wrap="square" tIns="81475">
            <a:noAutofit/>
          </a:bodyPr>
          <a:lstStyle/>
          <a:p>
            <a:pPr indent="0" lvl="0" marL="0" rtl="0" algn="l">
              <a:spcBef>
                <a:spcPts val="0"/>
              </a:spcBef>
              <a:spcAft>
                <a:spcPts val="0"/>
              </a:spcAft>
              <a:buNone/>
            </a:pPr>
            <a:r>
              <a:t/>
            </a:r>
            <a:endParaRPr/>
          </a:p>
        </p:txBody>
      </p:sp>
      <p:sp>
        <p:nvSpPr>
          <p:cNvPr id="527" name="Google Shape;527;g5c99dffc55_0_1241:notes"/>
          <p:cNvSpPr/>
          <p:nvPr>
            <p:ph idx="2" type="sldImg"/>
          </p:nvPr>
        </p:nvSpPr>
        <p:spPr>
          <a:xfrm>
            <a:off x="1143221" y="685795"/>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 name="Shape 131"/>
        <p:cNvGrpSpPr/>
        <p:nvPr/>
      </p:nvGrpSpPr>
      <p:grpSpPr>
        <a:xfrm>
          <a:off x="0" y="0"/>
          <a:ext cx="0" cy="0"/>
          <a:chOff x="0" y="0"/>
          <a:chExt cx="0" cy="0"/>
        </a:xfrm>
      </p:grpSpPr>
      <p:sp>
        <p:nvSpPr>
          <p:cNvPr id="132" name="Google Shape;132;g5c99dffc55_0_207:notes"/>
          <p:cNvSpPr txBox="1"/>
          <p:nvPr>
            <p:ph idx="1" type="body"/>
          </p:nvPr>
        </p:nvSpPr>
        <p:spPr>
          <a:xfrm>
            <a:off x="685787" y="4343386"/>
            <a:ext cx="5486400" cy="4114800"/>
          </a:xfrm>
          <a:prstGeom prst="rect">
            <a:avLst/>
          </a:prstGeom>
        </p:spPr>
        <p:txBody>
          <a:bodyPr anchorCtr="0" anchor="t" bIns="81475" lIns="81475" spcFirstLastPara="1" rIns="81475" wrap="square" tIns="81475">
            <a:noAutofit/>
          </a:bodyPr>
          <a:lstStyle/>
          <a:p>
            <a:pPr indent="0" lvl="0" marL="0" rtl="0" algn="l">
              <a:spcBef>
                <a:spcPts val="0"/>
              </a:spcBef>
              <a:spcAft>
                <a:spcPts val="0"/>
              </a:spcAft>
              <a:buNone/>
            </a:pPr>
            <a:r>
              <a:t/>
            </a:r>
            <a:endParaRPr/>
          </a:p>
        </p:txBody>
      </p:sp>
      <p:sp>
        <p:nvSpPr>
          <p:cNvPr id="133" name="Google Shape;133;g5c99dffc55_0_207:notes"/>
          <p:cNvSpPr/>
          <p:nvPr>
            <p:ph idx="2" type="sldImg"/>
          </p:nvPr>
        </p:nvSpPr>
        <p:spPr>
          <a:xfrm>
            <a:off x="1143221" y="685795"/>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g5c99dffc55_0_251:notes"/>
          <p:cNvSpPr txBox="1"/>
          <p:nvPr>
            <p:ph idx="1" type="body"/>
          </p:nvPr>
        </p:nvSpPr>
        <p:spPr>
          <a:xfrm>
            <a:off x="685787" y="4343386"/>
            <a:ext cx="5486400" cy="4114800"/>
          </a:xfrm>
          <a:prstGeom prst="rect">
            <a:avLst/>
          </a:prstGeom>
        </p:spPr>
        <p:txBody>
          <a:bodyPr anchorCtr="0" anchor="t" bIns="81475" lIns="81475" spcFirstLastPara="1" rIns="81475" wrap="square" tIns="81475">
            <a:noAutofit/>
          </a:bodyPr>
          <a:lstStyle/>
          <a:p>
            <a:pPr indent="0" lvl="0" marL="0" rtl="0" algn="l">
              <a:spcBef>
                <a:spcPts val="0"/>
              </a:spcBef>
              <a:spcAft>
                <a:spcPts val="0"/>
              </a:spcAft>
              <a:buNone/>
            </a:pPr>
            <a:r>
              <a:rPr lang="en" sz="1200">
                <a:solidFill>
                  <a:srgbClr val="7A665C"/>
                </a:solidFill>
                <a:highlight>
                  <a:srgbClr val="FFFFFF"/>
                </a:highlight>
              </a:rPr>
              <a:t>For men, sexual dysfunction may include pain during and after ejaculation or with intercourse in general. The inability to obtain or maintain an erection may also occur. There are multiple factors that influence pain including physical, psychological/emotional factors and relationship/social factors that can affect sexual appreciation.  Infection of the bladder, prostate or sexual organs can cause pain, intense itching or burning post ejaculation. Interstitial cystitis (also know as painful bladder syndrome) may experience pain at the moment of ejaculation.</a:t>
            </a:r>
            <a:endParaRPr/>
          </a:p>
        </p:txBody>
      </p:sp>
      <p:sp>
        <p:nvSpPr>
          <p:cNvPr id="143" name="Google Shape;143;g5c99dffc55_0_251:notes"/>
          <p:cNvSpPr/>
          <p:nvPr>
            <p:ph idx="2" type="sldImg"/>
          </p:nvPr>
        </p:nvSpPr>
        <p:spPr>
          <a:xfrm>
            <a:off x="1143221" y="685795"/>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g5c99dffc55_0_302:notes"/>
          <p:cNvSpPr txBox="1"/>
          <p:nvPr>
            <p:ph idx="1" type="body"/>
          </p:nvPr>
        </p:nvSpPr>
        <p:spPr>
          <a:xfrm>
            <a:off x="685787" y="4343386"/>
            <a:ext cx="5486400" cy="4114800"/>
          </a:xfrm>
          <a:prstGeom prst="rect">
            <a:avLst/>
          </a:prstGeom>
        </p:spPr>
        <p:txBody>
          <a:bodyPr anchorCtr="0" anchor="t" bIns="81475" lIns="81475" spcFirstLastPara="1" rIns="81475" wrap="square" tIns="81475">
            <a:noAutofit/>
          </a:bodyPr>
          <a:lstStyle/>
          <a:p>
            <a:pPr indent="0" lvl="0" marL="0" rtl="0" algn="l">
              <a:spcBef>
                <a:spcPts val="0"/>
              </a:spcBef>
              <a:spcAft>
                <a:spcPts val="0"/>
              </a:spcAft>
              <a:buNone/>
            </a:pPr>
            <a:r>
              <a:t/>
            </a:r>
            <a:endParaRPr/>
          </a:p>
        </p:txBody>
      </p:sp>
      <p:sp>
        <p:nvSpPr>
          <p:cNvPr id="159" name="Google Shape;159;g5c99dffc55_0_302:notes"/>
          <p:cNvSpPr/>
          <p:nvPr>
            <p:ph idx="2" type="sldImg"/>
          </p:nvPr>
        </p:nvSpPr>
        <p:spPr>
          <a:xfrm>
            <a:off x="1143221" y="685795"/>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g5c99dffc55_0_350:notes"/>
          <p:cNvSpPr txBox="1"/>
          <p:nvPr>
            <p:ph idx="1" type="body"/>
          </p:nvPr>
        </p:nvSpPr>
        <p:spPr>
          <a:xfrm>
            <a:off x="685787" y="4343386"/>
            <a:ext cx="5486400" cy="4114800"/>
          </a:xfrm>
          <a:prstGeom prst="rect">
            <a:avLst/>
          </a:prstGeom>
        </p:spPr>
        <p:txBody>
          <a:bodyPr anchorCtr="0" anchor="t" bIns="81475" lIns="81475" spcFirstLastPara="1" rIns="81475" wrap="square" tIns="81475">
            <a:noAutofit/>
          </a:bodyPr>
          <a:lstStyle/>
          <a:p>
            <a:pPr indent="0" lvl="0" marL="0" rtl="0" algn="l">
              <a:spcBef>
                <a:spcPts val="0"/>
              </a:spcBef>
              <a:spcAft>
                <a:spcPts val="0"/>
              </a:spcAft>
              <a:buNone/>
            </a:pPr>
            <a:r>
              <a:t/>
            </a:r>
            <a:endParaRPr/>
          </a:p>
        </p:txBody>
      </p:sp>
      <p:sp>
        <p:nvSpPr>
          <p:cNvPr id="171" name="Google Shape;171;g5c99dffc55_0_350:notes"/>
          <p:cNvSpPr/>
          <p:nvPr>
            <p:ph idx="2" type="sldImg"/>
          </p:nvPr>
        </p:nvSpPr>
        <p:spPr>
          <a:xfrm>
            <a:off x="1143221" y="685795"/>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g5c99dffc55_0_1578:notes"/>
          <p:cNvSpPr txBox="1"/>
          <p:nvPr>
            <p:ph idx="1" type="body"/>
          </p:nvPr>
        </p:nvSpPr>
        <p:spPr>
          <a:xfrm>
            <a:off x="685787" y="4343386"/>
            <a:ext cx="5486400" cy="4114800"/>
          </a:xfrm>
          <a:prstGeom prst="rect">
            <a:avLst/>
          </a:prstGeom>
        </p:spPr>
        <p:txBody>
          <a:bodyPr anchorCtr="0" anchor="t" bIns="81475" lIns="81475" spcFirstLastPara="1" rIns="81475" wrap="square" tIns="81475">
            <a:noAutofit/>
          </a:bodyPr>
          <a:lstStyle/>
          <a:p>
            <a:pPr indent="0" lvl="0" marL="0" rtl="0" algn="l">
              <a:spcBef>
                <a:spcPts val="0"/>
              </a:spcBef>
              <a:spcAft>
                <a:spcPts val="0"/>
              </a:spcAft>
              <a:buNone/>
            </a:pPr>
            <a:r>
              <a:t/>
            </a:r>
            <a:endParaRPr/>
          </a:p>
        </p:txBody>
      </p:sp>
      <p:sp>
        <p:nvSpPr>
          <p:cNvPr id="181" name="Google Shape;181;g5c99dffc55_0_1578:notes"/>
          <p:cNvSpPr/>
          <p:nvPr>
            <p:ph idx="2" type="sldImg"/>
          </p:nvPr>
        </p:nvSpPr>
        <p:spPr>
          <a:xfrm>
            <a:off x="1143221" y="685795"/>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g5c99dffc55_0_1627:notes"/>
          <p:cNvSpPr txBox="1"/>
          <p:nvPr>
            <p:ph idx="1" type="body"/>
          </p:nvPr>
        </p:nvSpPr>
        <p:spPr>
          <a:xfrm>
            <a:off x="685787" y="4343386"/>
            <a:ext cx="5486400" cy="4114800"/>
          </a:xfrm>
          <a:prstGeom prst="rect">
            <a:avLst/>
          </a:prstGeom>
        </p:spPr>
        <p:txBody>
          <a:bodyPr anchorCtr="0" anchor="t" bIns="81475" lIns="81475" spcFirstLastPara="1" rIns="81475" wrap="square" tIns="81475">
            <a:noAutofit/>
          </a:bodyPr>
          <a:lstStyle/>
          <a:p>
            <a:pPr indent="0" lvl="0" marL="0" rtl="0" algn="l">
              <a:spcBef>
                <a:spcPts val="0"/>
              </a:spcBef>
              <a:spcAft>
                <a:spcPts val="0"/>
              </a:spcAft>
              <a:buNone/>
            </a:pPr>
            <a:r>
              <a:t/>
            </a:r>
            <a:endParaRPr/>
          </a:p>
        </p:txBody>
      </p:sp>
      <p:sp>
        <p:nvSpPr>
          <p:cNvPr id="194" name="Google Shape;194;g5c99dffc55_0_1627:notes"/>
          <p:cNvSpPr/>
          <p:nvPr>
            <p:ph idx="2" type="sldImg"/>
          </p:nvPr>
        </p:nvSpPr>
        <p:spPr>
          <a:xfrm>
            <a:off x="1143221" y="685795"/>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264952" y="1456058"/>
            <a:ext cx="7242600" cy="40140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264945" y="5542289"/>
            <a:ext cx="7242600" cy="1550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264945" y="2163089"/>
            <a:ext cx="7242600" cy="38397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264945" y="6164351"/>
            <a:ext cx="7242600" cy="25437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obj">
  <p:cSld name="OBJECT">
    <p:spTree>
      <p:nvGrpSpPr>
        <p:cNvPr id="57" name="Shape 57"/>
        <p:cNvGrpSpPr/>
        <p:nvPr/>
      </p:nvGrpSpPr>
      <p:grpSpPr>
        <a:xfrm>
          <a:off x="0" y="0"/>
          <a:ext cx="0" cy="0"/>
          <a:chOff x="0" y="0"/>
          <a:chExt cx="0" cy="0"/>
        </a:xfrm>
      </p:grpSpPr>
      <p:sp>
        <p:nvSpPr>
          <p:cNvPr id="58" name="Google Shape;58;p14"/>
          <p:cNvSpPr txBox="1"/>
          <p:nvPr>
            <p:ph idx="11" type="ftr"/>
          </p:nvPr>
        </p:nvSpPr>
        <p:spPr>
          <a:xfrm>
            <a:off x="2642616" y="9354312"/>
            <a:ext cx="2487300" cy="502800"/>
          </a:xfrm>
          <a:prstGeom prst="rect">
            <a:avLst/>
          </a:prstGeom>
          <a:noFill/>
          <a:ln>
            <a:noFill/>
          </a:ln>
        </p:spPr>
        <p:txBody>
          <a:bodyPr anchorCtr="0" anchor="t" bIns="0" lIns="0" spcFirstLastPara="1" rIns="0" wrap="square" tIns="0">
            <a:noAutofit/>
          </a:bodyPr>
          <a:lstStyle>
            <a:lvl1pPr lvl="0" rtl="0" algn="ctr">
              <a:spcBef>
                <a:spcPts val="0"/>
              </a:spcBef>
              <a:spcAft>
                <a:spcPts val="0"/>
              </a:spcAft>
              <a:buSzPts val="1400"/>
              <a:buNone/>
              <a:defRPr>
                <a:solidFill>
                  <a:srgbClr val="888888"/>
                </a:solidFill>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59" name="Google Shape;59;p14"/>
          <p:cNvSpPr txBox="1"/>
          <p:nvPr>
            <p:ph idx="10" type="dt"/>
          </p:nvPr>
        </p:nvSpPr>
        <p:spPr>
          <a:xfrm>
            <a:off x="388620" y="9354312"/>
            <a:ext cx="1787700" cy="502800"/>
          </a:xfrm>
          <a:prstGeom prst="rect">
            <a:avLst/>
          </a:prstGeom>
          <a:noFill/>
          <a:ln>
            <a:noFill/>
          </a:ln>
        </p:spPr>
        <p:txBody>
          <a:bodyPr anchorCtr="0" anchor="t" bIns="0" lIns="0" spcFirstLastPara="1" rIns="0" wrap="square" tIns="0">
            <a:noAutofit/>
          </a:bodyPr>
          <a:lstStyle>
            <a:lvl1pPr lvl="0" rtl="0" algn="l">
              <a:spcBef>
                <a:spcPts val="0"/>
              </a:spcBef>
              <a:spcAft>
                <a:spcPts val="0"/>
              </a:spcAft>
              <a:buSzPts val="1400"/>
              <a:buNone/>
              <a:defRPr>
                <a:solidFill>
                  <a:srgbClr val="888888"/>
                </a:solidFill>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60" name="Google Shape;60;p14"/>
          <p:cNvSpPr txBox="1"/>
          <p:nvPr>
            <p:ph idx="12" type="sldNum"/>
          </p:nvPr>
        </p:nvSpPr>
        <p:spPr>
          <a:xfrm>
            <a:off x="5596128" y="9354312"/>
            <a:ext cx="1787700" cy="502800"/>
          </a:xfrm>
          <a:prstGeom prst="rect">
            <a:avLst/>
          </a:prstGeom>
          <a:noFill/>
          <a:ln>
            <a:noFill/>
          </a:ln>
        </p:spPr>
        <p:txBody>
          <a:bodyPr anchorCtr="0" anchor="t" bIns="0" lIns="0" spcFirstLastPara="1" rIns="0" wrap="square" tIns="0">
            <a:noAutofit/>
          </a:bodyPr>
          <a:lstStyle>
            <a:lvl1pPr indent="0" lvl="0" marL="0" rtl="0" algn="r">
              <a:spcBef>
                <a:spcPts val="0"/>
              </a:spcBef>
              <a:buNone/>
              <a:defRPr>
                <a:solidFill>
                  <a:srgbClr val="888888"/>
                </a:solidFill>
              </a:defRPr>
            </a:lvl1pPr>
            <a:lvl2pPr indent="0" lvl="1" marL="0" rtl="0" algn="r">
              <a:spcBef>
                <a:spcPts val="0"/>
              </a:spcBef>
              <a:buNone/>
              <a:defRPr>
                <a:solidFill>
                  <a:srgbClr val="888888"/>
                </a:solidFill>
              </a:defRPr>
            </a:lvl2pPr>
            <a:lvl3pPr indent="0" lvl="2" marL="0" rtl="0" algn="r">
              <a:spcBef>
                <a:spcPts val="0"/>
              </a:spcBef>
              <a:buNone/>
              <a:defRPr>
                <a:solidFill>
                  <a:srgbClr val="888888"/>
                </a:solidFill>
              </a:defRPr>
            </a:lvl3pPr>
            <a:lvl4pPr indent="0" lvl="3" marL="0" rtl="0" algn="r">
              <a:spcBef>
                <a:spcPts val="0"/>
              </a:spcBef>
              <a:buNone/>
              <a:defRPr>
                <a:solidFill>
                  <a:srgbClr val="888888"/>
                </a:solidFill>
              </a:defRPr>
            </a:lvl4pPr>
            <a:lvl5pPr indent="0" lvl="4" marL="0" rtl="0" algn="r">
              <a:spcBef>
                <a:spcPts val="0"/>
              </a:spcBef>
              <a:buNone/>
              <a:defRPr>
                <a:solidFill>
                  <a:srgbClr val="888888"/>
                </a:solidFill>
              </a:defRPr>
            </a:lvl5pPr>
            <a:lvl6pPr indent="0" lvl="5" marL="0" rtl="0" algn="r">
              <a:spcBef>
                <a:spcPts val="0"/>
              </a:spcBef>
              <a:buNone/>
              <a:defRPr>
                <a:solidFill>
                  <a:srgbClr val="888888"/>
                </a:solidFill>
              </a:defRPr>
            </a:lvl6pPr>
            <a:lvl7pPr indent="0" lvl="6" marL="0" rtl="0" algn="r">
              <a:spcBef>
                <a:spcPts val="0"/>
              </a:spcBef>
              <a:buNone/>
              <a:defRPr>
                <a:solidFill>
                  <a:srgbClr val="888888"/>
                </a:solidFill>
              </a:defRPr>
            </a:lvl7pPr>
            <a:lvl8pPr indent="0" lvl="7" marL="0" rtl="0" algn="r">
              <a:spcBef>
                <a:spcPts val="0"/>
              </a:spcBef>
              <a:buNone/>
              <a:defRPr>
                <a:solidFill>
                  <a:srgbClr val="888888"/>
                </a:solidFill>
              </a:defRPr>
            </a:lvl8pPr>
            <a:lvl9pPr indent="0" lvl="8" marL="0" rt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
              <a:t>‹#›</a:t>
            </a:fld>
            <a:endParaRPr sz="1800">
              <a:latin typeface="Calibri"/>
              <a:ea typeface="Calibri"/>
              <a:cs typeface="Calibri"/>
              <a:sym typeface="Calibri"/>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61" name="Shape 61"/>
        <p:cNvGrpSpPr/>
        <p:nvPr/>
      </p:nvGrpSpPr>
      <p:grpSpPr>
        <a:xfrm>
          <a:off x="0" y="0"/>
          <a:ext cx="0" cy="0"/>
          <a:chOff x="0" y="0"/>
          <a:chExt cx="0" cy="0"/>
        </a:xfrm>
      </p:grpSpPr>
      <p:sp>
        <p:nvSpPr>
          <p:cNvPr id="62" name="Google Shape;62;p15"/>
          <p:cNvSpPr txBox="1"/>
          <p:nvPr>
            <p:ph type="title"/>
          </p:nvPr>
        </p:nvSpPr>
        <p:spPr>
          <a:xfrm>
            <a:off x="673100" y="892137"/>
            <a:ext cx="3330600" cy="1427400"/>
          </a:xfrm>
          <a:prstGeom prst="rect">
            <a:avLst/>
          </a:prstGeom>
          <a:noFill/>
          <a:ln>
            <a:noFill/>
          </a:ln>
        </p:spPr>
        <p:txBody>
          <a:bodyPr anchorCtr="0" anchor="t" bIns="0" lIns="0" spcFirstLastPara="1" rIns="0" wrap="square" tIns="0">
            <a:noAutofit/>
          </a:bodyPr>
          <a:lstStyle>
            <a:lvl1pPr lvl="0" rtl="0" algn="l">
              <a:spcBef>
                <a:spcPts val="0"/>
              </a:spcBef>
              <a:spcAft>
                <a:spcPts val="0"/>
              </a:spcAft>
              <a:buSzPts val="1400"/>
              <a:buNone/>
              <a:defRPr b="1" i="0" sz="4600">
                <a:solidFill>
                  <a:srgbClr val="9B2269"/>
                </a:solidFill>
                <a:latin typeface="Arial"/>
                <a:ea typeface="Arial"/>
                <a:cs typeface="Arial"/>
                <a:sym typeface="Aria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63" name="Google Shape;63;p15"/>
          <p:cNvSpPr txBox="1"/>
          <p:nvPr>
            <p:ph idx="1" type="body"/>
          </p:nvPr>
        </p:nvSpPr>
        <p:spPr>
          <a:xfrm>
            <a:off x="1591153" y="1894839"/>
            <a:ext cx="4590000" cy="2159100"/>
          </a:xfrm>
          <a:prstGeom prst="rect">
            <a:avLst/>
          </a:prstGeom>
          <a:noFill/>
          <a:ln>
            <a:noFill/>
          </a:ln>
        </p:spPr>
        <p:txBody>
          <a:bodyPr anchorCtr="0" anchor="t" bIns="0" lIns="0" spcFirstLastPara="1" rIns="0" wrap="square" tIns="0">
            <a:noAutofit/>
          </a:bodyPr>
          <a:lstStyle>
            <a:lvl1pPr indent="-228600" lvl="0" marL="457200" rtl="0" algn="l">
              <a:spcBef>
                <a:spcPts val="0"/>
              </a:spcBef>
              <a:spcAft>
                <a:spcPts val="0"/>
              </a:spcAft>
              <a:buSzPts val="1400"/>
              <a:buNone/>
              <a:defRPr b="1" i="0" sz="1200">
                <a:solidFill>
                  <a:srgbClr val="232323"/>
                </a:solidFill>
                <a:latin typeface="Roboto"/>
                <a:ea typeface="Roboto"/>
                <a:cs typeface="Roboto"/>
                <a:sym typeface="Roboto"/>
              </a:defRPr>
            </a:lvl1pPr>
            <a:lvl2pPr indent="-228600" lvl="1" marL="914400" rtl="0" algn="l">
              <a:spcBef>
                <a:spcPts val="0"/>
              </a:spcBef>
              <a:spcAft>
                <a:spcPts val="0"/>
              </a:spcAft>
              <a:buSzPts val="1400"/>
              <a:buNone/>
              <a:defRPr/>
            </a:lvl2pPr>
            <a:lvl3pPr indent="-228600" lvl="2" marL="1371600" rtl="0" algn="l">
              <a:spcBef>
                <a:spcPts val="0"/>
              </a:spcBef>
              <a:spcAft>
                <a:spcPts val="0"/>
              </a:spcAft>
              <a:buSzPts val="1400"/>
              <a:buNone/>
              <a:defRPr/>
            </a:lvl3pPr>
            <a:lvl4pPr indent="-228600" lvl="3" marL="1828800" rtl="0" algn="l">
              <a:spcBef>
                <a:spcPts val="0"/>
              </a:spcBef>
              <a:spcAft>
                <a:spcPts val="0"/>
              </a:spcAft>
              <a:buSzPts val="1400"/>
              <a:buNone/>
              <a:defRPr/>
            </a:lvl4pPr>
            <a:lvl5pPr indent="-228600" lvl="4" marL="2286000" rtl="0" algn="l">
              <a:spcBef>
                <a:spcPts val="0"/>
              </a:spcBef>
              <a:spcAft>
                <a:spcPts val="0"/>
              </a:spcAft>
              <a:buSzPts val="1400"/>
              <a:buNone/>
              <a:defRPr/>
            </a:lvl5pPr>
            <a:lvl6pPr indent="-228600" lvl="5" marL="2743200" rtl="0" algn="l">
              <a:spcBef>
                <a:spcPts val="0"/>
              </a:spcBef>
              <a:spcAft>
                <a:spcPts val="0"/>
              </a:spcAft>
              <a:buSzPts val="1400"/>
              <a:buNone/>
              <a:defRPr/>
            </a:lvl6pPr>
            <a:lvl7pPr indent="-228600" lvl="6" marL="3200400" rtl="0" algn="l">
              <a:spcBef>
                <a:spcPts val="0"/>
              </a:spcBef>
              <a:spcAft>
                <a:spcPts val="0"/>
              </a:spcAft>
              <a:buSzPts val="1400"/>
              <a:buNone/>
              <a:defRPr/>
            </a:lvl7pPr>
            <a:lvl8pPr indent="-228600" lvl="7" marL="3657600" rtl="0" algn="l">
              <a:spcBef>
                <a:spcPts val="0"/>
              </a:spcBef>
              <a:spcAft>
                <a:spcPts val="0"/>
              </a:spcAft>
              <a:buSzPts val="1400"/>
              <a:buNone/>
              <a:defRPr/>
            </a:lvl8pPr>
            <a:lvl9pPr indent="-228600" lvl="8" marL="4114800" rtl="0" algn="l">
              <a:spcBef>
                <a:spcPts val="0"/>
              </a:spcBef>
              <a:spcAft>
                <a:spcPts val="0"/>
              </a:spcAft>
              <a:buSzPts val="1400"/>
              <a:buNone/>
              <a:defRPr/>
            </a:lvl9pPr>
          </a:lstStyle>
          <a:p/>
        </p:txBody>
      </p:sp>
      <p:sp>
        <p:nvSpPr>
          <p:cNvPr id="64" name="Google Shape;64;p15"/>
          <p:cNvSpPr txBox="1"/>
          <p:nvPr>
            <p:ph idx="11" type="ftr"/>
          </p:nvPr>
        </p:nvSpPr>
        <p:spPr>
          <a:xfrm>
            <a:off x="2642616" y="9354312"/>
            <a:ext cx="2487300" cy="502800"/>
          </a:xfrm>
          <a:prstGeom prst="rect">
            <a:avLst/>
          </a:prstGeom>
          <a:noFill/>
          <a:ln>
            <a:noFill/>
          </a:ln>
        </p:spPr>
        <p:txBody>
          <a:bodyPr anchorCtr="0" anchor="t" bIns="0" lIns="0" spcFirstLastPara="1" rIns="0" wrap="square" tIns="0">
            <a:noAutofit/>
          </a:bodyPr>
          <a:lstStyle>
            <a:lvl1pPr lvl="0" rtl="0" algn="ctr">
              <a:spcBef>
                <a:spcPts val="0"/>
              </a:spcBef>
              <a:spcAft>
                <a:spcPts val="0"/>
              </a:spcAft>
              <a:buSzPts val="1400"/>
              <a:buNone/>
              <a:defRPr>
                <a:solidFill>
                  <a:srgbClr val="888888"/>
                </a:solidFill>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65" name="Google Shape;65;p15"/>
          <p:cNvSpPr txBox="1"/>
          <p:nvPr>
            <p:ph idx="10" type="dt"/>
          </p:nvPr>
        </p:nvSpPr>
        <p:spPr>
          <a:xfrm>
            <a:off x="388620" y="9354312"/>
            <a:ext cx="1787700" cy="502800"/>
          </a:xfrm>
          <a:prstGeom prst="rect">
            <a:avLst/>
          </a:prstGeom>
          <a:noFill/>
          <a:ln>
            <a:noFill/>
          </a:ln>
        </p:spPr>
        <p:txBody>
          <a:bodyPr anchorCtr="0" anchor="t" bIns="0" lIns="0" spcFirstLastPara="1" rIns="0" wrap="square" tIns="0">
            <a:noAutofit/>
          </a:bodyPr>
          <a:lstStyle>
            <a:lvl1pPr lvl="0" rtl="0" algn="l">
              <a:spcBef>
                <a:spcPts val="0"/>
              </a:spcBef>
              <a:spcAft>
                <a:spcPts val="0"/>
              </a:spcAft>
              <a:buSzPts val="1400"/>
              <a:buNone/>
              <a:defRPr>
                <a:solidFill>
                  <a:srgbClr val="888888"/>
                </a:solidFill>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66" name="Google Shape;66;p15"/>
          <p:cNvSpPr txBox="1"/>
          <p:nvPr>
            <p:ph idx="12" type="sldNum"/>
          </p:nvPr>
        </p:nvSpPr>
        <p:spPr>
          <a:xfrm>
            <a:off x="5596128" y="9354312"/>
            <a:ext cx="1787700" cy="502800"/>
          </a:xfrm>
          <a:prstGeom prst="rect">
            <a:avLst/>
          </a:prstGeom>
          <a:noFill/>
          <a:ln>
            <a:noFill/>
          </a:ln>
        </p:spPr>
        <p:txBody>
          <a:bodyPr anchorCtr="0" anchor="t" bIns="0" lIns="0" spcFirstLastPara="1" rIns="0" wrap="square" tIns="0">
            <a:noAutofit/>
          </a:bodyPr>
          <a:lstStyle>
            <a:lvl1pPr indent="0" lvl="0" marL="0" rtl="0" algn="r">
              <a:spcBef>
                <a:spcPts val="0"/>
              </a:spcBef>
              <a:buNone/>
              <a:defRPr>
                <a:solidFill>
                  <a:srgbClr val="888888"/>
                </a:solidFill>
              </a:defRPr>
            </a:lvl1pPr>
            <a:lvl2pPr indent="0" lvl="1" marL="0" rtl="0" algn="r">
              <a:spcBef>
                <a:spcPts val="0"/>
              </a:spcBef>
              <a:buNone/>
              <a:defRPr>
                <a:solidFill>
                  <a:srgbClr val="888888"/>
                </a:solidFill>
              </a:defRPr>
            </a:lvl2pPr>
            <a:lvl3pPr indent="0" lvl="2" marL="0" rtl="0" algn="r">
              <a:spcBef>
                <a:spcPts val="0"/>
              </a:spcBef>
              <a:buNone/>
              <a:defRPr>
                <a:solidFill>
                  <a:srgbClr val="888888"/>
                </a:solidFill>
              </a:defRPr>
            </a:lvl3pPr>
            <a:lvl4pPr indent="0" lvl="3" marL="0" rtl="0" algn="r">
              <a:spcBef>
                <a:spcPts val="0"/>
              </a:spcBef>
              <a:buNone/>
              <a:defRPr>
                <a:solidFill>
                  <a:srgbClr val="888888"/>
                </a:solidFill>
              </a:defRPr>
            </a:lvl4pPr>
            <a:lvl5pPr indent="0" lvl="4" marL="0" rtl="0" algn="r">
              <a:spcBef>
                <a:spcPts val="0"/>
              </a:spcBef>
              <a:buNone/>
              <a:defRPr>
                <a:solidFill>
                  <a:srgbClr val="888888"/>
                </a:solidFill>
              </a:defRPr>
            </a:lvl5pPr>
            <a:lvl6pPr indent="0" lvl="5" marL="0" rtl="0" algn="r">
              <a:spcBef>
                <a:spcPts val="0"/>
              </a:spcBef>
              <a:buNone/>
              <a:defRPr>
                <a:solidFill>
                  <a:srgbClr val="888888"/>
                </a:solidFill>
              </a:defRPr>
            </a:lvl6pPr>
            <a:lvl7pPr indent="0" lvl="6" marL="0" rtl="0" algn="r">
              <a:spcBef>
                <a:spcPts val="0"/>
              </a:spcBef>
              <a:buNone/>
              <a:defRPr>
                <a:solidFill>
                  <a:srgbClr val="888888"/>
                </a:solidFill>
              </a:defRPr>
            </a:lvl7pPr>
            <a:lvl8pPr indent="0" lvl="7" marL="0" rtl="0" algn="r">
              <a:spcBef>
                <a:spcPts val="0"/>
              </a:spcBef>
              <a:buNone/>
              <a:defRPr>
                <a:solidFill>
                  <a:srgbClr val="888888"/>
                </a:solidFill>
              </a:defRPr>
            </a:lvl8pPr>
            <a:lvl9pPr indent="0" lvl="8" marL="0" rt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
              <a:t>‹#›</a:t>
            </a:fld>
            <a:endParaRPr sz="1800">
              <a:latin typeface="Calibri"/>
              <a:ea typeface="Calibri"/>
              <a:cs typeface="Calibri"/>
              <a:sym typeface="Calibri"/>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spTree>
      <p:nvGrpSpPr>
        <p:cNvPr id="67" name="Shape 67"/>
        <p:cNvGrpSpPr/>
        <p:nvPr/>
      </p:nvGrpSpPr>
      <p:grpSpPr>
        <a:xfrm>
          <a:off x="0" y="0"/>
          <a:ext cx="0" cy="0"/>
          <a:chOff x="0" y="0"/>
          <a:chExt cx="0" cy="0"/>
        </a:xfrm>
      </p:grpSpPr>
      <p:sp>
        <p:nvSpPr>
          <p:cNvPr id="68" name="Google Shape;68;p16"/>
          <p:cNvSpPr txBox="1"/>
          <p:nvPr>
            <p:ph type="title"/>
          </p:nvPr>
        </p:nvSpPr>
        <p:spPr>
          <a:xfrm>
            <a:off x="673100" y="892137"/>
            <a:ext cx="3330600" cy="1427400"/>
          </a:xfrm>
          <a:prstGeom prst="rect">
            <a:avLst/>
          </a:prstGeom>
          <a:noFill/>
          <a:ln>
            <a:noFill/>
          </a:ln>
        </p:spPr>
        <p:txBody>
          <a:bodyPr anchorCtr="0" anchor="t" bIns="0" lIns="0" spcFirstLastPara="1" rIns="0" wrap="square" tIns="0">
            <a:noAutofit/>
          </a:bodyPr>
          <a:lstStyle>
            <a:lvl1pPr lvl="0" rtl="0" algn="l">
              <a:spcBef>
                <a:spcPts val="0"/>
              </a:spcBef>
              <a:spcAft>
                <a:spcPts val="0"/>
              </a:spcAft>
              <a:buSzPts val="1400"/>
              <a:buNone/>
              <a:defRPr b="1" i="0" sz="4600">
                <a:solidFill>
                  <a:srgbClr val="9B2269"/>
                </a:solidFill>
                <a:latin typeface="Arial"/>
                <a:ea typeface="Arial"/>
                <a:cs typeface="Arial"/>
                <a:sym typeface="Aria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69" name="Google Shape;69;p16"/>
          <p:cNvSpPr txBox="1"/>
          <p:nvPr>
            <p:ph idx="1" type="body"/>
          </p:nvPr>
        </p:nvSpPr>
        <p:spPr>
          <a:xfrm>
            <a:off x="388620" y="2313432"/>
            <a:ext cx="3381000" cy="6638400"/>
          </a:xfrm>
          <a:prstGeom prst="rect">
            <a:avLst/>
          </a:prstGeom>
          <a:noFill/>
          <a:ln>
            <a:noFill/>
          </a:ln>
        </p:spPr>
        <p:txBody>
          <a:bodyPr anchorCtr="0" anchor="t" bIns="0" lIns="0" spcFirstLastPara="1" rIns="0" wrap="square" tIns="0">
            <a:noAutofit/>
          </a:bodyPr>
          <a:lstStyle>
            <a:lvl1pPr indent="-228600" lvl="0" marL="457200" rtl="0" algn="l">
              <a:spcBef>
                <a:spcPts val="0"/>
              </a:spcBef>
              <a:spcAft>
                <a:spcPts val="0"/>
              </a:spcAft>
              <a:buSzPts val="1400"/>
              <a:buNone/>
              <a:defRPr/>
            </a:lvl1pPr>
            <a:lvl2pPr indent="-228600" lvl="1" marL="914400" rtl="0" algn="l">
              <a:spcBef>
                <a:spcPts val="0"/>
              </a:spcBef>
              <a:spcAft>
                <a:spcPts val="0"/>
              </a:spcAft>
              <a:buSzPts val="1400"/>
              <a:buNone/>
              <a:defRPr/>
            </a:lvl2pPr>
            <a:lvl3pPr indent="-228600" lvl="2" marL="1371600" rtl="0" algn="l">
              <a:spcBef>
                <a:spcPts val="0"/>
              </a:spcBef>
              <a:spcAft>
                <a:spcPts val="0"/>
              </a:spcAft>
              <a:buSzPts val="1400"/>
              <a:buNone/>
              <a:defRPr/>
            </a:lvl3pPr>
            <a:lvl4pPr indent="-228600" lvl="3" marL="1828800" rtl="0" algn="l">
              <a:spcBef>
                <a:spcPts val="0"/>
              </a:spcBef>
              <a:spcAft>
                <a:spcPts val="0"/>
              </a:spcAft>
              <a:buSzPts val="1400"/>
              <a:buNone/>
              <a:defRPr/>
            </a:lvl4pPr>
            <a:lvl5pPr indent="-228600" lvl="4" marL="2286000" rtl="0" algn="l">
              <a:spcBef>
                <a:spcPts val="0"/>
              </a:spcBef>
              <a:spcAft>
                <a:spcPts val="0"/>
              </a:spcAft>
              <a:buSzPts val="1400"/>
              <a:buNone/>
              <a:defRPr/>
            </a:lvl5pPr>
            <a:lvl6pPr indent="-228600" lvl="5" marL="2743200" rtl="0" algn="l">
              <a:spcBef>
                <a:spcPts val="0"/>
              </a:spcBef>
              <a:spcAft>
                <a:spcPts val="0"/>
              </a:spcAft>
              <a:buSzPts val="1400"/>
              <a:buNone/>
              <a:defRPr/>
            </a:lvl6pPr>
            <a:lvl7pPr indent="-228600" lvl="6" marL="3200400" rtl="0" algn="l">
              <a:spcBef>
                <a:spcPts val="0"/>
              </a:spcBef>
              <a:spcAft>
                <a:spcPts val="0"/>
              </a:spcAft>
              <a:buSzPts val="1400"/>
              <a:buNone/>
              <a:defRPr/>
            </a:lvl7pPr>
            <a:lvl8pPr indent="-228600" lvl="7" marL="3657600" rtl="0" algn="l">
              <a:spcBef>
                <a:spcPts val="0"/>
              </a:spcBef>
              <a:spcAft>
                <a:spcPts val="0"/>
              </a:spcAft>
              <a:buSzPts val="1400"/>
              <a:buNone/>
              <a:defRPr/>
            </a:lvl8pPr>
            <a:lvl9pPr indent="-228600" lvl="8" marL="4114800" rtl="0" algn="l">
              <a:spcBef>
                <a:spcPts val="0"/>
              </a:spcBef>
              <a:spcAft>
                <a:spcPts val="0"/>
              </a:spcAft>
              <a:buSzPts val="1400"/>
              <a:buNone/>
              <a:defRPr/>
            </a:lvl9pPr>
          </a:lstStyle>
          <a:p/>
        </p:txBody>
      </p:sp>
      <p:sp>
        <p:nvSpPr>
          <p:cNvPr id="70" name="Google Shape;70;p16"/>
          <p:cNvSpPr txBox="1"/>
          <p:nvPr>
            <p:ph idx="2" type="body"/>
          </p:nvPr>
        </p:nvSpPr>
        <p:spPr>
          <a:xfrm>
            <a:off x="4002786" y="2313432"/>
            <a:ext cx="3381000" cy="6638400"/>
          </a:xfrm>
          <a:prstGeom prst="rect">
            <a:avLst/>
          </a:prstGeom>
          <a:noFill/>
          <a:ln>
            <a:noFill/>
          </a:ln>
        </p:spPr>
        <p:txBody>
          <a:bodyPr anchorCtr="0" anchor="t" bIns="0" lIns="0" spcFirstLastPara="1" rIns="0" wrap="square" tIns="0">
            <a:noAutofit/>
          </a:bodyPr>
          <a:lstStyle>
            <a:lvl1pPr indent="-228600" lvl="0" marL="457200" rtl="0" algn="l">
              <a:spcBef>
                <a:spcPts val="0"/>
              </a:spcBef>
              <a:spcAft>
                <a:spcPts val="0"/>
              </a:spcAft>
              <a:buSzPts val="1400"/>
              <a:buNone/>
              <a:defRPr/>
            </a:lvl1pPr>
            <a:lvl2pPr indent="-228600" lvl="1" marL="914400" rtl="0" algn="l">
              <a:spcBef>
                <a:spcPts val="0"/>
              </a:spcBef>
              <a:spcAft>
                <a:spcPts val="0"/>
              </a:spcAft>
              <a:buSzPts val="1400"/>
              <a:buNone/>
              <a:defRPr/>
            </a:lvl2pPr>
            <a:lvl3pPr indent="-228600" lvl="2" marL="1371600" rtl="0" algn="l">
              <a:spcBef>
                <a:spcPts val="0"/>
              </a:spcBef>
              <a:spcAft>
                <a:spcPts val="0"/>
              </a:spcAft>
              <a:buSzPts val="1400"/>
              <a:buNone/>
              <a:defRPr/>
            </a:lvl3pPr>
            <a:lvl4pPr indent="-228600" lvl="3" marL="1828800" rtl="0" algn="l">
              <a:spcBef>
                <a:spcPts val="0"/>
              </a:spcBef>
              <a:spcAft>
                <a:spcPts val="0"/>
              </a:spcAft>
              <a:buSzPts val="1400"/>
              <a:buNone/>
              <a:defRPr/>
            </a:lvl4pPr>
            <a:lvl5pPr indent="-228600" lvl="4" marL="2286000" rtl="0" algn="l">
              <a:spcBef>
                <a:spcPts val="0"/>
              </a:spcBef>
              <a:spcAft>
                <a:spcPts val="0"/>
              </a:spcAft>
              <a:buSzPts val="1400"/>
              <a:buNone/>
              <a:defRPr/>
            </a:lvl5pPr>
            <a:lvl6pPr indent="-228600" lvl="5" marL="2743200" rtl="0" algn="l">
              <a:spcBef>
                <a:spcPts val="0"/>
              </a:spcBef>
              <a:spcAft>
                <a:spcPts val="0"/>
              </a:spcAft>
              <a:buSzPts val="1400"/>
              <a:buNone/>
              <a:defRPr/>
            </a:lvl6pPr>
            <a:lvl7pPr indent="-228600" lvl="6" marL="3200400" rtl="0" algn="l">
              <a:spcBef>
                <a:spcPts val="0"/>
              </a:spcBef>
              <a:spcAft>
                <a:spcPts val="0"/>
              </a:spcAft>
              <a:buSzPts val="1400"/>
              <a:buNone/>
              <a:defRPr/>
            </a:lvl7pPr>
            <a:lvl8pPr indent="-228600" lvl="7" marL="3657600" rtl="0" algn="l">
              <a:spcBef>
                <a:spcPts val="0"/>
              </a:spcBef>
              <a:spcAft>
                <a:spcPts val="0"/>
              </a:spcAft>
              <a:buSzPts val="1400"/>
              <a:buNone/>
              <a:defRPr/>
            </a:lvl8pPr>
            <a:lvl9pPr indent="-228600" lvl="8" marL="4114800" rtl="0" algn="l">
              <a:spcBef>
                <a:spcPts val="0"/>
              </a:spcBef>
              <a:spcAft>
                <a:spcPts val="0"/>
              </a:spcAft>
              <a:buSzPts val="1400"/>
              <a:buNone/>
              <a:defRPr/>
            </a:lvl9pPr>
          </a:lstStyle>
          <a:p/>
        </p:txBody>
      </p:sp>
      <p:sp>
        <p:nvSpPr>
          <p:cNvPr id="71" name="Google Shape;71;p16"/>
          <p:cNvSpPr txBox="1"/>
          <p:nvPr>
            <p:ph idx="11" type="ftr"/>
          </p:nvPr>
        </p:nvSpPr>
        <p:spPr>
          <a:xfrm>
            <a:off x="2642616" y="9354312"/>
            <a:ext cx="2487300" cy="502800"/>
          </a:xfrm>
          <a:prstGeom prst="rect">
            <a:avLst/>
          </a:prstGeom>
          <a:noFill/>
          <a:ln>
            <a:noFill/>
          </a:ln>
        </p:spPr>
        <p:txBody>
          <a:bodyPr anchorCtr="0" anchor="t" bIns="0" lIns="0" spcFirstLastPara="1" rIns="0" wrap="square" tIns="0">
            <a:noAutofit/>
          </a:bodyPr>
          <a:lstStyle>
            <a:lvl1pPr lvl="0" rtl="0" algn="ctr">
              <a:spcBef>
                <a:spcPts val="0"/>
              </a:spcBef>
              <a:spcAft>
                <a:spcPts val="0"/>
              </a:spcAft>
              <a:buSzPts val="1400"/>
              <a:buNone/>
              <a:defRPr>
                <a:solidFill>
                  <a:srgbClr val="888888"/>
                </a:solidFill>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72" name="Google Shape;72;p16"/>
          <p:cNvSpPr txBox="1"/>
          <p:nvPr>
            <p:ph idx="10" type="dt"/>
          </p:nvPr>
        </p:nvSpPr>
        <p:spPr>
          <a:xfrm>
            <a:off x="388620" y="9354312"/>
            <a:ext cx="1787700" cy="502800"/>
          </a:xfrm>
          <a:prstGeom prst="rect">
            <a:avLst/>
          </a:prstGeom>
          <a:noFill/>
          <a:ln>
            <a:noFill/>
          </a:ln>
        </p:spPr>
        <p:txBody>
          <a:bodyPr anchorCtr="0" anchor="t" bIns="0" lIns="0" spcFirstLastPara="1" rIns="0" wrap="square" tIns="0">
            <a:noAutofit/>
          </a:bodyPr>
          <a:lstStyle>
            <a:lvl1pPr lvl="0" rtl="0" algn="l">
              <a:spcBef>
                <a:spcPts val="0"/>
              </a:spcBef>
              <a:spcAft>
                <a:spcPts val="0"/>
              </a:spcAft>
              <a:buSzPts val="1400"/>
              <a:buNone/>
              <a:defRPr>
                <a:solidFill>
                  <a:srgbClr val="888888"/>
                </a:solidFill>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73" name="Google Shape;73;p16"/>
          <p:cNvSpPr txBox="1"/>
          <p:nvPr>
            <p:ph idx="12" type="sldNum"/>
          </p:nvPr>
        </p:nvSpPr>
        <p:spPr>
          <a:xfrm>
            <a:off x="5596128" y="9354312"/>
            <a:ext cx="1787700" cy="502800"/>
          </a:xfrm>
          <a:prstGeom prst="rect">
            <a:avLst/>
          </a:prstGeom>
          <a:noFill/>
          <a:ln>
            <a:noFill/>
          </a:ln>
        </p:spPr>
        <p:txBody>
          <a:bodyPr anchorCtr="0" anchor="t" bIns="0" lIns="0" spcFirstLastPara="1" rIns="0" wrap="square" tIns="0">
            <a:noAutofit/>
          </a:bodyPr>
          <a:lstStyle>
            <a:lvl1pPr indent="0" lvl="0" marL="0" rtl="0" algn="r">
              <a:spcBef>
                <a:spcPts val="0"/>
              </a:spcBef>
              <a:buNone/>
              <a:defRPr>
                <a:solidFill>
                  <a:srgbClr val="888888"/>
                </a:solidFill>
              </a:defRPr>
            </a:lvl1pPr>
            <a:lvl2pPr indent="0" lvl="1" marL="0" rtl="0" algn="r">
              <a:spcBef>
                <a:spcPts val="0"/>
              </a:spcBef>
              <a:buNone/>
              <a:defRPr>
                <a:solidFill>
                  <a:srgbClr val="888888"/>
                </a:solidFill>
              </a:defRPr>
            </a:lvl2pPr>
            <a:lvl3pPr indent="0" lvl="2" marL="0" rtl="0" algn="r">
              <a:spcBef>
                <a:spcPts val="0"/>
              </a:spcBef>
              <a:buNone/>
              <a:defRPr>
                <a:solidFill>
                  <a:srgbClr val="888888"/>
                </a:solidFill>
              </a:defRPr>
            </a:lvl3pPr>
            <a:lvl4pPr indent="0" lvl="3" marL="0" rtl="0" algn="r">
              <a:spcBef>
                <a:spcPts val="0"/>
              </a:spcBef>
              <a:buNone/>
              <a:defRPr>
                <a:solidFill>
                  <a:srgbClr val="888888"/>
                </a:solidFill>
              </a:defRPr>
            </a:lvl4pPr>
            <a:lvl5pPr indent="0" lvl="4" marL="0" rtl="0" algn="r">
              <a:spcBef>
                <a:spcPts val="0"/>
              </a:spcBef>
              <a:buNone/>
              <a:defRPr>
                <a:solidFill>
                  <a:srgbClr val="888888"/>
                </a:solidFill>
              </a:defRPr>
            </a:lvl5pPr>
            <a:lvl6pPr indent="0" lvl="5" marL="0" rtl="0" algn="r">
              <a:spcBef>
                <a:spcPts val="0"/>
              </a:spcBef>
              <a:buNone/>
              <a:defRPr>
                <a:solidFill>
                  <a:srgbClr val="888888"/>
                </a:solidFill>
              </a:defRPr>
            </a:lvl6pPr>
            <a:lvl7pPr indent="0" lvl="6" marL="0" rtl="0" algn="r">
              <a:spcBef>
                <a:spcPts val="0"/>
              </a:spcBef>
              <a:buNone/>
              <a:defRPr>
                <a:solidFill>
                  <a:srgbClr val="888888"/>
                </a:solidFill>
              </a:defRPr>
            </a:lvl7pPr>
            <a:lvl8pPr indent="0" lvl="7" marL="0" rtl="0" algn="r">
              <a:spcBef>
                <a:spcPts val="0"/>
              </a:spcBef>
              <a:buNone/>
              <a:defRPr>
                <a:solidFill>
                  <a:srgbClr val="888888"/>
                </a:solidFill>
              </a:defRPr>
            </a:lvl8pPr>
            <a:lvl9pPr indent="0" lvl="8" marL="0" rt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
              <a:t>‹#›</a:t>
            </a:fld>
            <a:endParaRPr sz="1800">
              <a:latin typeface="Calibri"/>
              <a:ea typeface="Calibri"/>
              <a:cs typeface="Calibri"/>
              <a:sym typeface="Calibri"/>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74" name="Shape 74"/>
        <p:cNvGrpSpPr/>
        <p:nvPr/>
      </p:nvGrpSpPr>
      <p:grpSpPr>
        <a:xfrm>
          <a:off x="0" y="0"/>
          <a:ext cx="0" cy="0"/>
          <a:chOff x="0" y="0"/>
          <a:chExt cx="0" cy="0"/>
        </a:xfrm>
      </p:grpSpPr>
      <p:sp>
        <p:nvSpPr>
          <p:cNvPr id="75" name="Google Shape;75;p17"/>
          <p:cNvSpPr txBox="1"/>
          <p:nvPr>
            <p:ph type="ctrTitle"/>
          </p:nvPr>
        </p:nvSpPr>
        <p:spPr>
          <a:xfrm>
            <a:off x="582930" y="3118104"/>
            <a:ext cx="6606600" cy="2112300"/>
          </a:xfrm>
          <a:prstGeom prst="rect">
            <a:avLst/>
          </a:prstGeom>
          <a:noFill/>
          <a:ln>
            <a:noFill/>
          </a:ln>
        </p:spPr>
        <p:txBody>
          <a:bodyPr anchorCtr="0" anchor="t" bIns="0" lIns="0" spcFirstLastPara="1" rIns="0" wrap="square" tIns="0">
            <a:noAutofit/>
          </a:bodyPr>
          <a:lstStyle>
            <a:lvl1pPr lvl="0" rtl="0" algn="l">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76" name="Google Shape;76;p17"/>
          <p:cNvSpPr txBox="1"/>
          <p:nvPr>
            <p:ph idx="1" type="subTitle"/>
          </p:nvPr>
        </p:nvSpPr>
        <p:spPr>
          <a:xfrm>
            <a:off x="1165860" y="5632704"/>
            <a:ext cx="5440800" cy="2514600"/>
          </a:xfrm>
          <a:prstGeom prst="rect">
            <a:avLst/>
          </a:prstGeom>
          <a:noFill/>
          <a:ln>
            <a:noFill/>
          </a:ln>
        </p:spPr>
        <p:txBody>
          <a:bodyPr anchorCtr="0" anchor="t" bIns="0" lIns="0" spcFirstLastPara="1" rIns="0" wrap="square" tIns="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77" name="Google Shape;77;p17"/>
          <p:cNvSpPr txBox="1"/>
          <p:nvPr>
            <p:ph idx="11" type="ftr"/>
          </p:nvPr>
        </p:nvSpPr>
        <p:spPr>
          <a:xfrm>
            <a:off x="2642616" y="9354312"/>
            <a:ext cx="2487300" cy="502800"/>
          </a:xfrm>
          <a:prstGeom prst="rect">
            <a:avLst/>
          </a:prstGeom>
          <a:noFill/>
          <a:ln>
            <a:noFill/>
          </a:ln>
        </p:spPr>
        <p:txBody>
          <a:bodyPr anchorCtr="0" anchor="t" bIns="0" lIns="0" spcFirstLastPara="1" rIns="0" wrap="square" tIns="0">
            <a:noAutofit/>
          </a:bodyPr>
          <a:lstStyle>
            <a:lvl1pPr lvl="0" rtl="0" algn="ctr">
              <a:spcBef>
                <a:spcPts val="0"/>
              </a:spcBef>
              <a:spcAft>
                <a:spcPts val="0"/>
              </a:spcAft>
              <a:buSzPts val="1400"/>
              <a:buNone/>
              <a:defRPr>
                <a:solidFill>
                  <a:srgbClr val="888888"/>
                </a:solidFill>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78" name="Google Shape;78;p17"/>
          <p:cNvSpPr txBox="1"/>
          <p:nvPr>
            <p:ph idx="10" type="dt"/>
          </p:nvPr>
        </p:nvSpPr>
        <p:spPr>
          <a:xfrm>
            <a:off x="388620" y="9354312"/>
            <a:ext cx="1787700" cy="502800"/>
          </a:xfrm>
          <a:prstGeom prst="rect">
            <a:avLst/>
          </a:prstGeom>
          <a:noFill/>
          <a:ln>
            <a:noFill/>
          </a:ln>
        </p:spPr>
        <p:txBody>
          <a:bodyPr anchorCtr="0" anchor="t" bIns="0" lIns="0" spcFirstLastPara="1" rIns="0" wrap="square" tIns="0">
            <a:noAutofit/>
          </a:bodyPr>
          <a:lstStyle>
            <a:lvl1pPr lvl="0" rtl="0" algn="l">
              <a:spcBef>
                <a:spcPts val="0"/>
              </a:spcBef>
              <a:spcAft>
                <a:spcPts val="0"/>
              </a:spcAft>
              <a:buSzPts val="1400"/>
              <a:buNone/>
              <a:defRPr>
                <a:solidFill>
                  <a:srgbClr val="888888"/>
                </a:solidFill>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79" name="Google Shape;79;p17"/>
          <p:cNvSpPr txBox="1"/>
          <p:nvPr>
            <p:ph idx="12" type="sldNum"/>
          </p:nvPr>
        </p:nvSpPr>
        <p:spPr>
          <a:xfrm>
            <a:off x="5596128" y="9354312"/>
            <a:ext cx="1787700" cy="502800"/>
          </a:xfrm>
          <a:prstGeom prst="rect">
            <a:avLst/>
          </a:prstGeom>
          <a:noFill/>
          <a:ln>
            <a:noFill/>
          </a:ln>
        </p:spPr>
        <p:txBody>
          <a:bodyPr anchorCtr="0" anchor="t" bIns="0" lIns="0" spcFirstLastPara="1" rIns="0" wrap="square" tIns="0">
            <a:noAutofit/>
          </a:bodyPr>
          <a:lstStyle>
            <a:lvl1pPr indent="0" lvl="0" marL="0" rtl="0" algn="r">
              <a:spcBef>
                <a:spcPts val="0"/>
              </a:spcBef>
              <a:buNone/>
              <a:defRPr>
                <a:solidFill>
                  <a:srgbClr val="888888"/>
                </a:solidFill>
              </a:defRPr>
            </a:lvl1pPr>
            <a:lvl2pPr indent="0" lvl="1" marL="0" rtl="0" algn="r">
              <a:spcBef>
                <a:spcPts val="0"/>
              </a:spcBef>
              <a:buNone/>
              <a:defRPr>
                <a:solidFill>
                  <a:srgbClr val="888888"/>
                </a:solidFill>
              </a:defRPr>
            </a:lvl2pPr>
            <a:lvl3pPr indent="0" lvl="2" marL="0" rtl="0" algn="r">
              <a:spcBef>
                <a:spcPts val="0"/>
              </a:spcBef>
              <a:buNone/>
              <a:defRPr>
                <a:solidFill>
                  <a:srgbClr val="888888"/>
                </a:solidFill>
              </a:defRPr>
            </a:lvl3pPr>
            <a:lvl4pPr indent="0" lvl="3" marL="0" rtl="0" algn="r">
              <a:spcBef>
                <a:spcPts val="0"/>
              </a:spcBef>
              <a:buNone/>
              <a:defRPr>
                <a:solidFill>
                  <a:srgbClr val="888888"/>
                </a:solidFill>
              </a:defRPr>
            </a:lvl4pPr>
            <a:lvl5pPr indent="0" lvl="4" marL="0" rtl="0" algn="r">
              <a:spcBef>
                <a:spcPts val="0"/>
              </a:spcBef>
              <a:buNone/>
              <a:defRPr>
                <a:solidFill>
                  <a:srgbClr val="888888"/>
                </a:solidFill>
              </a:defRPr>
            </a:lvl5pPr>
            <a:lvl6pPr indent="0" lvl="5" marL="0" rtl="0" algn="r">
              <a:spcBef>
                <a:spcPts val="0"/>
              </a:spcBef>
              <a:buNone/>
              <a:defRPr>
                <a:solidFill>
                  <a:srgbClr val="888888"/>
                </a:solidFill>
              </a:defRPr>
            </a:lvl6pPr>
            <a:lvl7pPr indent="0" lvl="6" marL="0" rtl="0" algn="r">
              <a:spcBef>
                <a:spcPts val="0"/>
              </a:spcBef>
              <a:buNone/>
              <a:defRPr>
                <a:solidFill>
                  <a:srgbClr val="888888"/>
                </a:solidFill>
              </a:defRPr>
            </a:lvl7pPr>
            <a:lvl8pPr indent="0" lvl="7" marL="0" rtl="0" algn="r">
              <a:spcBef>
                <a:spcPts val="0"/>
              </a:spcBef>
              <a:buNone/>
              <a:defRPr>
                <a:solidFill>
                  <a:srgbClr val="888888"/>
                </a:solidFill>
              </a:defRPr>
            </a:lvl8pPr>
            <a:lvl9pPr indent="0" lvl="8" marL="0" rt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
              <a:t>‹#›</a:t>
            </a:fld>
            <a:endParaRPr sz="1800">
              <a:latin typeface="Calibri"/>
              <a:ea typeface="Calibri"/>
              <a:cs typeface="Calibri"/>
              <a:sym typeface="Calibri"/>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80" name="Shape 80"/>
        <p:cNvGrpSpPr/>
        <p:nvPr/>
      </p:nvGrpSpPr>
      <p:grpSpPr>
        <a:xfrm>
          <a:off x="0" y="0"/>
          <a:ext cx="0" cy="0"/>
          <a:chOff x="0" y="0"/>
          <a:chExt cx="0" cy="0"/>
        </a:xfrm>
      </p:grpSpPr>
      <p:sp>
        <p:nvSpPr>
          <p:cNvPr id="81" name="Google Shape;81;p18"/>
          <p:cNvSpPr txBox="1"/>
          <p:nvPr>
            <p:ph type="title"/>
          </p:nvPr>
        </p:nvSpPr>
        <p:spPr>
          <a:xfrm>
            <a:off x="673100" y="892137"/>
            <a:ext cx="3330600" cy="1427400"/>
          </a:xfrm>
          <a:prstGeom prst="rect">
            <a:avLst/>
          </a:prstGeom>
          <a:noFill/>
          <a:ln>
            <a:noFill/>
          </a:ln>
        </p:spPr>
        <p:txBody>
          <a:bodyPr anchorCtr="0" anchor="t" bIns="0" lIns="0" spcFirstLastPara="1" rIns="0" wrap="square" tIns="0">
            <a:noAutofit/>
          </a:bodyPr>
          <a:lstStyle>
            <a:lvl1pPr lvl="0" rtl="0" algn="l">
              <a:spcBef>
                <a:spcPts val="0"/>
              </a:spcBef>
              <a:spcAft>
                <a:spcPts val="0"/>
              </a:spcAft>
              <a:buSzPts val="1400"/>
              <a:buNone/>
              <a:defRPr b="1" i="0" sz="4600">
                <a:solidFill>
                  <a:srgbClr val="9B2269"/>
                </a:solidFill>
                <a:latin typeface="Arial"/>
                <a:ea typeface="Arial"/>
                <a:cs typeface="Arial"/>
                <a:sym typeface="Aria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82" name="Google Shape;82;p18"/>
          <p:cNvSpPr txBox="1"/>
          <p:nvPr>
            <p:ph idx="11" type="ftr"/>
          </p:nvPr>
        </p:nvSpPr>
        <p:spPr>
          <a:xfrm>
            <a:off x="2642616" y="9354312"/>
            <a:ext cx="2487300" cy="502800"/>
          </a:xfrm>
          <a:prstGeom prst="rect">
            <a:avLst/>
          </a:prstGeom>
          <a:noFill/>
          <a:ln>
            <a:noFill/>
          </a:ln>
        </p:spPr>
        <p:txBody>
          <a:bodyPr anchorCtr="0" anchor="t" bIns="0" lIns="0" spcFirstLastPara="1" rIns="0" wrap="square" tIns="0">
            <a:noAutofit/>
          </a:bodyPr>
          <a:lstStyle>
            <a:lvl1pPr lvl="0" rtl="0" algn="ctr">
              <a:spcBef>
                <a:spcPts val="0"/>
              </a:spcBef>
              <a:spcAft>
                <a:spcPts val="0"/>
              </a:spcAft>
              <a:buSzPts val="1400"/>
              <a:buNone/>
              <a:defRPr>
                <a:solidFill>
                  <a:srgbClr val="888888"/>
                </a:solidFill>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83" name="Google Shape;83;p18"/>
          <p:cNvSpPr txBox="1"/>
          <p:nvPr>
            <p:ph idx="10" type="dt"/>
          </p:nvPr>
        </p:nvSpPr>
        <p:spPr>
          <a:xfrm>
            <a:off x="388620" y="9354312"/>
            <a:ext cx="1787700" cy="502800"/>
          </a:xfrm>
          <a:prstGeom prst="rect">
            <a:avLst/>
          </a:prstGeom>
          <a:noFill/>
          <a:ln>
            <a:noFill/>
          </a:ln>
        </p:spPr>
        <p:txBody>
          <a:bodyPr anchorCtr="0" anchor="t" bIns="0" lIns="0" spcFirstLastPara="1" rIns="0" wrap="square" tIns="0">
            <a:noAutofit/>
          </a:bodyPr>
          <a:lstStyle>
            <a:lvl1pPr lvl="0" rtl="0" algn="l">
              <a:spcBef>
                <a:spcPts val="0"/>
              </a:spcBef>
              <a:spcAft>
                <a:spcPts val="0"/>
              </a:spcAft>
              <a:buSzPts val="1400"/>
              <a:buNone/>
              <a:defRPr>
                <a:solidFill>
                  <a:srgbClr val="888888"/>
                </a:solidFill>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84" name="Google Shape;84;p18"/>
          <p:cNvSpPr txBox="1"/>
          <p:nvPr>
            <p:ph idx="12" type="sldNum"/>
          </p:nvPr>
        </p:nvSpPr>
        <p:spPr>
          <a:xfrm>
            <a:off x="5596128" y="9354312"/>
            <a:ext cx="1787700" cy="502800"/>
          </a:xfrm>
          <a:prstGeom prst="rect">
            <a:avLst/>
          </a:prstGeom>
          <a:noFill/>
          <a:ln>
            <a:noFill/>
          </a:ln>
        </p:spPr>
        <p:txBody>
          <a:bodyPr anchorCtr="0" anchor="t" bIns="0" lIns="0" spcFirstLastPara="1" rIns="0" wrap="square" tIns="0">
            <a:noAutofit/>
          </a:bodyPr>
          <a:lstStyle>
            <a:lvl1pPr indent="0" lvl="0" marL="0" rtl="0" algn="r">
              <a:spcBef>
                <a:spcPts val="0"/>
              </a:spcBef>
              <a:buNone/>
              <a:defRPr>
                <a:solidFill>
                  <a:srgbClr val="888888"/>
                </a:solidFill>
              </a:defRPr>
            </a:lvl1pPr>
            <a:lvl2pPr indent="0" lvl="1" marL="0" rtl="0" algn="r">
              <a:spcBef>
                <a:spcPts val="0"/>
              </a:spcBef>
              <a:buNone/>
              <a:defRPr>
                <a:solidFill>
                  <a:srgbClr val="888888"/>
                </a:solidFill>
              </a:defRPr>
            </a:lvl2pPr>
            <a:lvl3pPr indent="0" lvl="2" marL="0" rtl="0" algn="r">
              <a:spcBef>
                <a:spcPts val="0"/>
              </a:spcBef>
              <a:buNone/>
              <a:defRPr>
                <a:solidFill>
                  <a:srgbClr val="888888"/>
                </a:solidFill>
              </a:defRPr>
            </a:lvl3pPr>
            <a:lvl4pPr indent="0" lvl="3" marL="0" rtl="0" algn="r">
              <a:spcBef>
                <a:spcPts val="0"/>
              </a:spcBef>
              <a:buNone/>
              <a:defRPr>
                <a:solidFill>
                  <a:srgbClr val="888888"/>
                </a:solidFill>
              </a:defRPr>
            </a:lvl4pPr>
            <a:lvl5pPr indent="0" lvl="4" marL="0" rtl="0" algn="r">
              <a:spcBef>
                <a:spcPts val="0"/>
              </a:spcBef>
              <a:buNone/>
              <a:defRPr>
                <a:solidFill>
                  <a:srgbClr val="888888"/>
                </a:solidFill>
              </a:defRPr>
            </a:lvl5pPr>
            <a:lvl6pPr indent="0" lvl="5" marL="0" rtl="0" algn="r">
              <a:spcBef>
                <a:spcPts val="0"/>
              </a:spcBef>
              <a:buNone/>
              <a:defRPr>
                <a:solidFill>
                  <a:srgbClr val="888888"/>
                </a:solidFill>
              </a:defRPr>
            </a:lvl6pPr>
            <a:lvl7pPr indent="0" lvl="6" marL="0" rtl="0" algn="r">
              <a:spcBef>
                <a:spcPts val="0"/>
              </a:spcBef>
              <a:buNone/>
              <a:defRPr>
                <a:solidFill>
                  <a:srgbClr val="888888"/>
                </a:solidFill>
              </a:defRPr>
            </a:lvl7pPr>
            <a:lvl8pPr indent="0" lvl="7" marL="0" rtl="0" algn="r">
              <a:spcBef>
                <a:spcPts val="0"/>
              </a:spcBef>
              <a:buNone/>
              <a:defRPr>
                <a:solidFill>
                  <a:srgbClr val="888888"/>
                </a:solidFill>
              </a:defRPr>
            </a:lvl8pPr>
            <a:lvl9pPr indent="0" lvl="8" marL="0" rt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
              <a:t>‹#›</a:t>
            </a:fld>
            <a:endParaRPr sz="1800">
              <a:latin typeface="Calibri"/>
              <a:ea typeface="Calibri"/>
              <a:cs typeface="Calibri"/>
              <a:sym typeface="Calibri"/>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264945" y="4206107"/>
            <a:ext cx="7242600" cy="16461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264945" y="870271"/>
            <a:ext cx="7242600" cy="11199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264945" y="2253729"/>
            <a:ext cx="7242600" cy="66810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264945" y="870271"/>
            <a:ext cx="7242600" cy="11199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264945" y="2253729"/>
            <a:ext cx="3399900" cy="66810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107540" y="2253729"/>
            <a:ext cx="3399900" cy="66810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264945" y="870271"/>
            <a:ext cx="7242600" cy="11199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264945" y="1086507"/>
            <a:ext cx="2386800" cy="14778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264945" y="2717440"/>
            <a:ext cx="2386800" cy="62175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16713" y="880293"/>
            <a:ext cx="5412600" cy="7999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3886200" y="-244"/>
            <a:ext cx="3886200" cy="100584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25675" y="2411542"/>
            <a:ext cx="3438300" cy="28986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25675" y="5481569"/>
            <a:ext cx="3438300" cy="24153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198575" y="1415969"/>
            <a:ext cx="3261300" cy="7226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264945" y="8273124"/>
            <a:ext cx="5099100" cy="11832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264945" y="870271"/>
            <a:ext cx="7242600" cy="11199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264945" y="2253729"/>
            <a:ext cx="7242600" cy="66810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7201589" y="9119180"/>
            <a:ext cx="466500" cy="7698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0" name="Shape 50"/>
        <p:cNvGrpSpPr/>
        <p:nvPr/>
      </p:nvGrpSpPr>
      <p:grpSpPr>
        <a:xfrm>
          <a:off x="0" y="0"/>
          <a:ext cx="0" cy="0"/>
          <a:chOff x="0" y="0"/>
          <a:chExt cx="0" cy="0"/>
        </a:xfrm>
      </p:grpSpPr>
      <p:sp>
        <p:nvSpPr>
          <p:cNvPr id="51" name="Google Shape;51;p13"/>
          <p:cNvSpPr/>
          <p:nvPr/>
        </p:nvSpPr>
        <p:spPr>
          <a:xfrm>
            <a:off x="410819" y="9556750"/>
            <a:ext cx="6965315" cy="0"/>
          </a:xfrm>
          <a:custGeom>
            <a:rect b="b" l="l" r="r" t="t"/>
            <a:pathLst>
              <a:path extrusionOk="0" h="120000" w="6965315">
                <a:moveTo>
                  <a:pt x="0" y="0"/>
                </a:moveTo>
                <a:lnTo>
                  <a:pt x="6964984" y="0"/>
                </a:lnTo>
              </a:path>
            </a:pathLst>
          </a:custGeom>
          <a:noFill/>
          <a:ln cap="flat" cmpd="sng" w="12700">
            <a:solidFill>
              <a:srgbClr val="EFEFE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2" name="Google Shape;52;p13"/>
          <p:cNvSpPr txBox="1"/>
          <p:nvPr>
            <p:ph type="title"/>
          </p:nvPr>
        </p:nvSpPr>
        <p:spPr>
          <a:xfrm>
            <a:off x="673100" y="892137"/>
            <a:ext cx="3330600" cy="1427400"/>
          </a:xfrm>
          <a:prstGeom prst="rect">
            <a:avLst/>
          </a:prstGeom>
          <a:noFill/>
          <a:ln>
            <a:noFill/>
          </a:ln>
        </p:spPr>
        <p:txBody>
          <a:bodyPr anchorCtr="0" anchor="t" bIns="0" lIns="0" spcFirstLastPara="1" rIns="0" wrap="square" tIns="0">
            <a:noAutofit/>
          </a:bodyPr>
          <a:lstStyle>
            <a:lvl1pPr lvl="0" marR="0" rtl="0" algn="l">
              <a:spcBef>
                <a:spcPts val="0"/>
              </a:spcBef>
              <a:spcAft>
                <a:spcPts val="0"/>
              </a:spcAft>
              <a:buSzPts val="1400"/>
              <a:buNone/>
              <a:defRPr b="1" i="0" sz="4600" u="none" cap="none" strike="noStrike">
                <a:solidFill>
                  <a:srgbClr val="9B2269"/>
                </a:solidFill>
                <a:latin typeface="Arial"/>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53" name="Google Shape;53;p13"/>
          <p:cNvSpPr txBox="1"/>
          <p:nvPr>
            <p:ph idx="1" type="body"/>
          </p:nvPr>
        </p:nvSpPr>
        <p:spPr>
          <a:xfrm>
            <a:off x="1591153" y="1894839"/>
            <a:ext cx="4590000" cy="2159100"/>
          </a:xfrm>
          <a:prstGeom prst="rect">
            <a:avLst/>
          </a:prstGeom>
          <a:noFill/>
          <a:ln>
            <a:noFill/>
          </a:ln>
        </p:spPr>
        <p:txBody>
          <a:bodyPr anchorCtr="0" anchor="t" bIns="0" lIns="0" spcFirstLastPara="1" rIns="0" wrap="square" tIns="0">
            <a:noAutofit/>
          </a:bodyPr>
          <a:lstStyle>
            <a:lvl1pPr indent="-228600" lvl="0" marL="457200" marR="0" rtl="0" algn="l">
              <a:spcBef>
                <a:spcPts val="0"/>
              </a:spcBef>
              <a:spcAft>
                <a:spcPts val="0"/>
              </a:spcAft>
              <a:buSzPts val="1400"/>
              <a:buNone/>
              <a:defRPr b="1" i="0" sz="1200" u="none" cap="none" strike="noStrike">
                <a:solidFill>
                  <a:srgbClr val="232323"/>
                </a:solidFill>
                <a:latin typeface="Roboto"/>
                <a:ea typeface="Roboto"/>
                <a:cs typeface="Roboto"/>
                <a:sym typeface="Roboto"/>
              </a:defRPr>
            </a:lvl1pPr>
            <a:lvl2pPr indent="-228600" lvl="1" marL="914400" marR="0" rtl="0" algn="l">
              <a:spcBef>
                <a:spcPts val="0"/>
              </a:spcBef>
              <a:spcAft>
                <a:spcPts val="0"/>
              </a:spcAft>
              <a:buSzPts val="1400"/>
              <a:buNone/>
              <a:defRPr b="0" i="0" sz="1800" u="none" cap="none" strike="noStrike">
                <a:latin typeface="Calibri"/>
                <a:ea typeface="Calibri"/>
                <a:cs typeface="Calibri"/>
                <a:sym typeface="Calibri"/>
              </a:defRPr>
            </a:lvl2pPr>
            <a:lvl3pPr indent="-228600" lvl="2" marL="1371600" marR="0" rtl="0" algn="l">
              <a:spcBef>
                <a:spcPts val="0"/>
              </a:spcBef>
              <a:spcAft>
                <a:spcPts val="0"/>
              </a:spcAft>
              <a:buSzPts val="1400"/>
              <a:buNone/>
              <a:defRPr b="0" i="0" sz="1800" u="none" cap="none" strike="noStrike">
                <a:latin typeface="Calibri"/>
                <a:ea typeface="Calibri"/>
                <a:cs typeface="Calibri"/>
                <a:sym typeface="Calibri"/>
              </a:defRPr>
            </a:lvl3pPr>
            <a:lvl4pPr indent="-228600" lvl="3" marL="1828800" marR="0" rtl="0" algn="l">
              <a:spcBef>
                <a:spcPts val="0"/>
              </a:spcBef>
              <a:spcAft>
                <a:spcPts val="0"/>
              </a:spcAft>
              <a:buSzPts val="1400"/>
              <a:buNone/>
              <a:defRPr b="0" i="0" sz="1800" u="none" cap="none" strike="noStrike">
                <a:latin typeface="Calibri"/>
                <a:ea typeface="Calibri"/>
                <a:cs typeface="Calibri"/>
                <a:sym typeface="Calibri"/>
              </a:defRPr>
            </a:lvl4pPr>
            <a:lvl5pPr indent="-228600" lvl="4" marL="2286000" marR="0" rtl="0" algn="l">
              <a:spcBef>
                <a:spcPts val="0"/>
              </a:spcBef>
              <a:spcAft>
                <a:spcPts val="0"/>
              </a:spcAft>
              <a:buSzPts val="1400"/>
              <a:buNone/>
              <a:defRPr b="0" i="0" sz="1800" u="none" cap="none" strike="noStrike">
                <a:latin typeface="Calibri"/>
                <a:ea typeface="Calibri"/>
                <a:cs typeface="Calibri"/>
                <a:sym typeface="Calibri"/>
              </a:defRPr>
            </a:lvl5pPr>
            <a:lvl6pPr indent="-228600" lvl="5" marL="2743200" marR="0" rtl="0" algn="l">
              <a:spcBef>
                <a:spcPts val="0"/>
              </a:spcBef>
              <a:spcAft>
                <a:spcPts val="0"/>
              </a:spcAft>
              <a:buSzPts val="1400"/>
              <a:buNone/>
              <a:defRPr b="0" i="0" sz="1800" u="none" cap="none" strike="noStrike">
                <a:latin typeface="Calibri"/>
                <a:ea typeface="Calibri"/>
                <a:cs typeface="Calibri"/>
                <a:sym typeface="Calibri"/>
              </a:defRPr>
            </a:lvl6pPr>
            <a:lvl7pPr indent="-228600" lvl="6" marL="3200400" marR="0" rtl="0" algn="l">
              <a:spcBef>
                <a:spcPts val="0"/>
              </a:spcBef>
              <a:spcAft>
                <a:spcPts val="0"/>
              </a:spcAft>
              <a:buSzPts val="1400"/>
              <a:buNone/>
              <a:defRPr b="0" i="0" sz="1800" u="none" cap="none" strike="noStrike">
                <a:latin typeface="Calibri"/>
                <a:ea typeface="Calibri"/>
                <a:cs typeface="Calibri"/>
                <a:sym typeface="Calibri"/>
              </a:defRPr>
            </a:lvl7pPr>
            <a:lvl8pPr indent="-228600" lvl="7" marL="3657600" marR="0" rtl="0" algn="l">
              <a:spcBef>
                <a:spcPts val="0"/>
              </a:spcBef>
              <a:spcAft>
                <a:spcPts val="0"/>
              </a:spcAft>
              <a:buSzPts val="1400"/>
              <a:buNone/>
              <a:defRPr b="0" i="0" sz="1800" u="none" cap="none" strike="noStrike">
                <a:latin typeface="Calibri"/>
                <a:ea typeface="Calibri"/>
                <a:cs typeface="Calibri"/>
                <a:sym typeface="Calibri"/>
              </a:defRPr>
            </a:lvl8pPr>
            <a:lvl9pPr indent="-228600" lvl="8" marL="4114800" marR="0" rtl="0" algn="l">
              <a:spcBef>
                <a:spcPts val="0"/>
              </a:spcBef>
              <a:spcAft>
                <a:spcPts val="0"/>
              </a:spcAft>
              <a:buSzPts val="1400"/>
              <a:buNone/>
              <a:defRPr b="0" i="0" sz="1800" u="none" cap="none" strike="noStrike">
                <a:latin typeface="Calibri"/>
                <a:ea typeface="Calibri"/>
                <a:cs typeface="Calibri"/>
                <a:sym typeface="Calibri"/>
              </a:defRPr>
            </a:lvl9pPr>
          </a:lstStyle>
          <a:p/>
        </p:txBody>
      </p:sp>
      <p:sp>
        <p:nvSpPr>
          <p:cNvPr id="54" name="Google Shape;54;p13"/>
          <p:cNvSpPr txBox="1"/>
          <p:nvPr>
            <p:ph idx="11" type="ftr"/>
          </p:nvPr>
        </p:nvSpPr>
        <p:spPr>
          <a:xfrm>
            <a:off x="2642616" y="9354312"/>
            <a:ext cx="2487300" cy="502800"/>
          </a:xfrm>
          <a:prstGeom prst="rect">
            <a:avLst/>
          </a:prstGeom>
          <a:noFill/>
          <a:ln>
            <a:noFill/>
          </a:ln>
        </p:spPr>
        <p:txBody>
          <a:bodyPr anchorCtr="0" anchor="t" bIns="0" lIns="0" spcFirstLastPara="1" rIns="0" wrap="square" tIns="0">
            <a:noAutofit/>
          </a:bodyPr>
          <a:lstStyle>
            <a:lvl1pPr lvl="0" marR="0" rtl="0" algn="ctr">
              <a:spcBef>
                <a:spcPts val="0"/>
              </a:spcBef>
              <a:spcAft>
                <a:spcPts val="0"/>
              </a:spcAft>
              <a:buSzPts val="1400"/>
              <a:buNone/>
              <a:defRPr sz="18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5" name="Google Shape;55;p13"/>
          <p:cNvSpPr txBox="1"/>
          <p:nvPr>
            <p:ph idx="10" type="dt"/>
          </p:nvPr>
        </p:nvSpPr>
        <p:spPr>
          <a:xfrm>
            <a:off x="388620" y="9354312"/>
            <a:ext cx="1787700" cy="502800"/>
          </a:xfrm>
          <a:prstGeom prst="rect">
            <a:avLst/>
          </a:prstGeom>
          <a:noFill/>
          <a:ln>
            <a:noFill/>
          </a:ln>
        </p:spPr>
        <p:txBody>
          <a:bodyPr anchorCtr="0" anchor="t" bIns="0" lIns="0" spcFirstLastPara="1" rIns="0" wrap="square" tIns="0">
            <a:noAutofit/>
          </a:bodyPr>
          <a:lstStyle>
            <a:lvl1pPr lvl="0" marR="0" rtl="0" algn="l">
              <a:spcBef>
                <a:spcPts val="0"/>
              </a:spcBef>
              <a:spcAft>
                <a:spcPts val="0"/>
              </a:spcAft>
              <a:buSzPts val="1400"/>
              <a:buNone/>
              <a:defRPr sz="18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6" name="Google Shape;56;p13"/>
          <p:cNvSpPr txBox="1"/>
          <p:nvPr>
            <p:ph idx="12" type="sldNum"/>
          </p:nvPr>
        </p:nvSpPr>
        <p:spPr>
          <a:xfrm>
            <a:off x="5596128" y="9354312"/>
            <a:ext cx="1787700" cy="502800"/>
          </a:xfrm>
          <a:prstGeom prst="rect">
            <a:avLst/>
          </a:prstGeom>
          <a:noFill/>
          <a:ln>
            <a:noFill/>
          </a:ln>
        </p:spPr>
        <p:txBody>
          <a:bodyPr anchorCtr="0" anchor="t" bIns="0" lIns="0" spcFirstLastPara="1" rIns="0" wrap="square" tIns="0">
            <a:noAutofit/>
          </a:bodyPr>
          <a:lstStyle>
            <a:lvl1pPr indent="0" lvl="0" marL="0" marR="0" rtl="0" algn="r">
              <a:spcBef>
                <a:spcPts val="0"/>
              </a:spcBef>
              <a:buNone/>
              <a:defRPr sz="1800">
                <a:solidFill>
                  <a:srgbClr val="888888"/>
                </a:solidFill>
                <a:latin typeface="Calibri"/>
                <a:ea typeface="Calibri"/>
                <a:cs typeface="Calibri"/>
                <a:sym typeface="Calibri"/>
              </a:defRPr>
            </a:lvl1pPr>
            <a:lvl2pPr indent="0" lvl="1" marL="0" marR="0" rtl="0" algn="r">
              <a:spcBef>
                <a:spcPts val="0"/>
              </a:spcBef>
              <a:buNone/>
              <a:defRPr sz="1800">
                <a:solidFill>
                  <a:srgbClr val="888888"/>
                </a:solidFill>
                <a:latin typeface="Calibri"/>
                <a:ea typeface="Calibri"/>
                <a:cs typeface="Calibri"/>
                <a:sym typeface="Calibri"/>
              </a:defRPr>
            </a:lvl2pPr>
            <a:lvl3pPr indent="0" lvl="2" marL="0" marR="0" rtl="0" algn="r">
              <a:spcBef>
                <a:spcPts val="0"/>
              </a:spcBef>
              <a:buNone/>
              <a:defRPr sz="1800">
                <a:solidFill>
                  <a:srgbClr val="888888"/>
                </a:solidFill>
                <a:latin typeface="Calibri"/>
                <a:ea typeface="Calibri"/>
                <a:cs typeface="Calibri"/>
                <a:sym typeface="Calibri"/>
              </a:defRPr>
            </a:lvl3pPr>
            <a:lvl4pPr indent="0" lvl="3" marL="0" marR="0" rtl="0" algn="r">
              <a:spcBef>
                <a:spcPts val="0"/>
              </a:spcBef>
              <a:buNone/>
              <a:defRPr sz="1800">
                <a:solidFill>
                  <a:srgbClr val="888888"/>
                </a:solidFill>
                <a:latin typeface="Calibri"/>
                <a:ea typeface="Calibri"/>
                <a:cs typeface="Calibri"/>
                <a:sym typeface="Calibri"/>
              </a:defRPr>
            </a:lvl4pPr>
            <a:lvl5pPr indent="0" lvl="4" marL="0" marR="0" rtl="0" algn="r">
              <a:spcBef>
                <a:spcPts val="0"/>
              </a:spcBef>
              <a:buNone/>
              <a:defRPr sz="1800">
                <a:solidFill>
                  <a:srgbClr val="888888"/>
                </a:solidFill>
                <a:latin typeface="Calibri"/>
                <a:ea typeface="Calibri"/>
                <a:cs typeface="Calibri"/>
                <a:sym typeface="Calibri"/>
              </a:defRPr>
            </a:lvl5pPr>
            <a:lvl6pPr indent="0" lvl="5" marL="0" marR="0" rtl="0" algn="r">
              <a:spcBef>
                <a:spcPts val="0"/>
              </a:spcBef>
              <a:buNone/>
              <a:defRPr sz="1800">
                <a:solidFill>
                  <a:srgbClr val="888888"/>
                </a:solidFill>
                <a:latin typeface="Calibri"/>
                <a:ea typeface="Calibri"/>
                <a:cs typeface="Calibri"/>
                <a:sym typeface="Calibri"/>
              </a:defRPr>
            </a:lvl6pPr>
            <a:lvl7pPr indent="0" lvl="6" marL="0" marR="0" rtl="0" algn="r">
              <a:spcBef>
                <a:spcPts val="0"/>
              </a:spcBef>
              <a:buNone/>
              <a:defRPr sz="1800">
                <a:solidFill>
                  <a:srgbClr val="888888"/>
                </a:solidFill>
                <a:latin typeface="Calibri"/>
                <a:ea typeface="Calibri"/>
                <a:cs typeface="Calibri"/>
                <a:sym typeface="Calibri"/>
              </a:defRPr>
            </a:lvl7pPr>
            <a:lvl8pPr indent="0" lvl="7" marL="0" marR="0" rtl="0" algn="r">
              <a:spcBef>
                <a:spcPts val="0"/>
              </a:spcBef>
              <a:buNone/>
              <a:defRPr sz="1800">
                <a:solidFill>
                  <a:srgbClr val="888888"/>
                </a:solidFill>
                <a:latin typeface="Calibri"/>
                <a:ea typeface="Calibri"/>
                <a:cs typeface="Calibri"/>
                <a:sym typeface="Calibri"/>
              </a:defRPr>
            </a:lvl8pPr>
            <a:lvl9pPr indent="0" lvl="8" marL="0" marR="0" rtl="0" algn="r">
              <a:spcBef>
                <a:spcPts val="0"/>
              </a:spcBef>
              <a:buNone/>
              <a:defRPr sz="18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b="0" u="none"/>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0.xml"/><Relationship Id="rId3" Type="http://schemas.openxmlformats.org/officeDocument/2006/relationships/image" Target="../media/image5.jpg"/><Relationship Id="rId4" Type="http://schemas.openxmlformats.org/officeDocument/2006/relationships/image" Target="../media/image24.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1.xml"/><Relationship Id="rId3" Type="http://schemas.openxmlformats.org/officeDocument/2006/relationships/image" Target="../media/image5.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2.xml"/><Relationship Id="rId3" Type="http://schemas.openxmlformats.org/officeDocument/2006/relationships/image" Target="../media/image22.jpg"/><Relationship Id="rId4" Type="http://schemas.openxmlformats.org/officeDocument/2006/relationships/image" Target="../media/image5.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3.xml"/><Relationship Id="rId3" Type="http://schemas.openxmlformats.org/officeDocument/2006/relationships/image" Target="../media/image28.jpg"/><Relationship Id="rId4" Type="http://schemas.openxmlformats.org/officeDocument/2006/relationships/image" Target="../media/image5.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4.xml"/><Relationship Id="rId3" Type="http://schemas.openxmlformats.org/officeDocument/2006/relationships/image" Target="../media/image5.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5.xml"/><Relationship Id="rId3" Type="http://schemas.openxmlformats.org/officeDocument/2006/relationships/image" Target="../media/image21.jpg"/><Relationship Id="rId4" Type="http://schemas.openxmlformats.org/officeDocument/2006/relationships/image" Target="../media/image5.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6.xml"/><Relationship Id="rId3" Type="http://schemas.openxmlformats.org/officeDocument/2006/relationships/image" Target="../media/image5.jpg"/><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7.xml"/><Relationship Id="rId3" Type="http://schemas.openxmlformats.org/officeDocument/2006/relationships/image" Target="../media/image5.jpg"/><Relationship Id="rId4" Type="http://schemas.openxmlformats.org/officeDocument/2006/relationships/image" Target="../media/image15.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8.xml"/><Relationship Id="rId3" Type="http://schemas.openxmlformats.org/officeDocument/2006/relationships/image" Target="../media/image5.jpg"/><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9.xml"/><Relationship Id="rId3" Type="http://schemas.openxmlformats.org/officeDocument/2006/relationships/image" Target="../media/image5.jpg"/><Relationship Id="rId4" Type="http://schemas.openxmlformats.org/officeDocument/2006/relationships/image" Target="../media/image26.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xml"/><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jpg"/><Relationship Id="rId6" Type="http://schemas.openxmlformats.org/officeDocument/2006/relationships/image" Target="../media/image16.jpg"/><Relationship Id="rId7" Type="http://schemas.openxmlformats.org/officeDocument/2006/relationships/image" Target="../media/image6.png"/><Relationship Id="rId8" Type="http://schemas.openxmlformats.org/officeDocument/2006/relationships/image" Target="../media/image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0.xml"/><Relationship Id="rId3" Type="http://schemas.openxmlformats.org/officeDocument/2006/relationships/image" Target="../media/image5.jpg"/><Relationship Id="rId4" Type="http://schemas.openxmlformats.org/officeDocument/2006/relationships/image" Target="../media/image29.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1.xml"/><Relationship Id="rId3" Type="http://schemas.openxmlformats.org/officeDocument/2006/relationships/image" Target="../media/image5.jpg"/><Relationship Id="rId4" Type="http://schemas.openxmlformats.org/officeDocument/2006/relationships/image" Target="../media/image18.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2.xml"/><Relationship Id="rId3" Type="http://schemas.openxmlformats.org/officeDocument/2006/relationships/image" Target="../media/image5.jpg"/><Relationship Id="rId4" Type="http://schemas.openxmlformats.org/officeDocument/2006/relationships/image" Target="../media/image27.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3.xml"/><Relationship Id="rId3" Type="http://schemas.openxmlformats.org/officeDocument/2006/relationships/image" Target="../media/image20.jpg"/><Relationship Id="rId4" Type="http://schemas.openxmlformats.org/officeDocument/2006/relationships/image" Target="../media/image5.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4.xml"/><Relationship Id="rId3" Type="http://schemas.openxmlformats.org/officeDocument/2006/relationships/image" Target="../media/image5.jpg"/><Relationship Id="rId4" Type="http://schemas.openxmlformats.org/officeDocument/2006/relationships/image" Target="../media/image34.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5.xml"/><Relationship Id="rId3" Type="http://schemas.openxmlformats.org/officeDocument/2006/relationships/image" Target="../media/image5.jpg"/><Relationship Id="rId4" Type="http://schemas.openxmlformats.org/officeDocument/2006/relationships/image" Target="../media/image35.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6.xml"/><Relationship Id="rId3" Type="http://schemas.openxmlformats.org/officeDocument/2006/relationships/image" Target="../media/image5.jpg"/><Relationship Id="rId4" Type="http://schemas.openxmlformats.org/officeDocument/2006/relationships/image" Target="../media/image30.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7.xml"/><Relationship Id="rId3" Type="http://schemas.openxmlformats.org/officeDocument/2006/relationships/hyperlink" Target="https://integrativewomenshealthinstitute.com/public-resources/" TargetMode="External"/><Relationship Id="rId4" Type="http://schemas.openxmlformats.org/officeDocument/2006/relationships/image" Target="../media/image5.jpg"/><Relationship Id="rId5" Type="http://schemas.openxmlformats.org/officeDocument/2006/relationships/image" Target="../media/image25.jpg"/><Relationship Id="rId6" Type="http://schemas.openxmlformats.org/officeDocument/2006/relationships/image" Target="../media/image31.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8.xml"/><Relationship Id="rId3" Type="http://schemas.openxmlformats.org/officeDocument/2006/relationships/image" Target="../media/image32.jpg"/><Relationship Id="rId4" Type="http://schemas.openxmlformats.org/officeDocument/2006/relationships/image" Target="../media/image5.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9.xml"/><Relationship Id="rId3" Type="http://schemas.openxmlformats.org/officeDocument/2006/relationships/image" Target="../media/image5.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xml"/><Relationship Id="rId3" Type="http://schemas.openxmlformats.org/officeDocument/2006/relationships/image" Target="../media/image13.jpg"/><Relationship Id="rId4" Type="http://schemas.openxmlformats.org/officeDocument/2006/relationships/image" Target="../media/image5.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0.xml"/><Relationship Id="rId3" Type="http://schemas.openxmlformats.org/officeDocument/2006/relationships/image" Target="../media/image5.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1.xml"/><Relationship Id="rId3" Type="http://schemas.openxmlformats.org/officeDocument/2006/relationships/image" Target="../media/image5.jpg"/><Relationship Id="rId4" Type="http://schemas.openxmlformats.org/officeDocument/2006/relationships/image" Target="../media/image2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2.xml"/><Relationship Id="rId3" Type="http://schemas.openxmlformats.org/officeDocument/2006/relationships/image" Target="../media/image19.jpg"/><Relationship Id="rId4" Type="http://schemas.openxmlformats.org/officeDocument/2006/relationships/image" Target="../media/image33.jpg"/></Relationships>
</file>

<file path=ppt/slides/_rels/slide33.xml.rels><?xml version="1.0" encoding="UTF-8" standalone="yes"?><Relationships xmlns="http://schemas.openxmlformats.org/package/2006/relationships"><Relationship Id="rId20" Type="http://schemas.openxmlformats.org/officeDocument/2006/relationships/hyperlink" Target="http://swhr.org/" TargetMode="External"/><Relationship Id="rId11" Type="http://schemas.openxmlformats.org/officeDocument/2006/relationships/hyperlink" Target="http://www.issvd.org/" TargetMode="External"/><Relationship Id="rId22" Type="http://schemas.openxmlformats.org/officeDocument/2006/relationships/image" Target="../media/image5.jpg"/><Relationship Id="rId10" Type="http://schemas.openxmlformats.org/officeDocument/2006/relationships/hyperlink" Target="http://www.pelvicpain.org/" TargetMode="External"/><Relationship Id="rId21" Type="http://schemas.openxmlformats.org/officeDocument/2006/relationships/hyperlink" Target="http://www.vulvalpainsociety.org/" TargetMode="External"/><Relationship Id="rId13" Type="http://schemas.openxmlformats.org/officeDocument/2006/relationships/hyperlink" Target="http://www.isswsh.org/" TargetMode="External"/><Relationship Id="rId12" Type="http://schemas.openxmlformats.org/officeDocument/2006/relationships/hyperlink" Target="http://www.painful-bladder.org/" TargetMode="External"/><Relationship Id="rId1" Type="http://schemas.openxmlformats.org/officeDocument/2006/relationships/slideLayout" Target="../slideLayouts/slideLayout14.xml"/><Relationship Id="rId2" Type="http://schemas.openxmlformats.org/officeDocument/2006/relationships/notesSlide" Target="../notesSlides/notesSlide33.xml"/><Relationship Id="rId3" Type="http://schemas.openxmlformats.org/officeDocument/2006/relationships/hyperlink" Target="https://www.pelvicpain.org/" TargetMode="External"/><Relationship Id="rId4" Type="http://schemas.openxmlformats.org/officeDocument/2006/relationships/hyperlink" Target="http://www.acog.com/" TargetMode="External"/><Relationship Id="rId9" Type="http://schemas.openxmlformats.org/officeDocument/2006/relationships/hyperlink" Target="http://www.ichelp.org/" TargetMode="External"/><Relationship Id="rId15" Type="http://schemas.openxmlformats.org/officeDocument/2006/relationships/hyperlink" Target="http://www.healthywomen.org/" TargetMode="External"/><Relationship Id="rId14" Type="http://schemas.openxmlformats.org/officeDocument/2006/relationships/hyperlink" Target="http://www.nafc.org/" TargetMode="External"/><Relationship Id="rId17" Type="http://schemas.openxmlformats.org/officeDocument/2006/relationships/hyperlink" Target="http://www.pudendalhope.info/" TargetMode="External"/><Relationship Id="rId16" Type="http://schemas.openxmlformats.org/officeDocument/2006/relationships/hyperlink" Target="http://www.thenationalpainfoundation.org/" TargetMode="External"/><Relationship Id="rId5" Type="http://schemas.openxmlformats.org/officeDocument/2006/relationships/hyperlink" Target="https://theacpa.org/" TargetMode="External"/><Relationship Id="rId19" Type="http://schemas.openxmlformats.org/officeDocument/2006/relationships/hyperlink" Target="http://www.sstarnet.org/" TargetMode="External"/><Relationship Id="rId6" Type="http://schemas.openxmlformats.org/officeDocument/2006/relationships/hyperlink" Target="https://www.nva.org/" TargetMode="External"/><Relationship Id="rId18" Type="http://schemas.openxmlformats.org/officeDocument/2006/relationships/hyperlink" Target="http://www.pudendalassociation.org/" TargetMode="External"/><Relationship Id="rId7" Type="http://schemas.openxmlformats.org/officeDocument/2006/relationships/hyperlink" Target="http://www.asccp.org/" TargetMode="External"/><Relationship Id="rId8" Type="http://schemas.openxmlformats.org/officeDocument/2006/relationships/hyperlink" Target="http://www.endometriosisassn.org/" TargetMode="Externa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4.xml"/><Relationship Id="rId3" Type="http://schemas.openxmlformats.org/officeDocument/2006/relationships/hyperlink" Target="https://pelvicguru.com/directory/" TargetMode="External"/><Relationship Id="rId4" Type="http://schemas.openxmlformats.org/officeDocument/2006/relationships/hyperlink" Target="https://ptl.womenshealthapta.org/" TargetMode="External"/><Relationship Id="rId5" Type="http://schemas.openxmlformats.org/officeDocument/2006/relationships/hyperlink" Target="https://pelvicrehab.com/" TargetMode="External"/><Relationship Id="rId6" Type="http://schemas.openxmlformats.org/officeDocument/2006/relationships/image" Target="../media/image5.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5.xml"/><Relationship Id="rId3" Type="http://schemas.openxmlformats.org/officeDocument/2006/relationships/image" Target="../media/image5.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xml"/><Relationship Id="rId3" Type="http://schemas.openxmlformats.org/officeDocument/2006/relationships/image" Target="../media/image14.jpg"/><Relationship Id="rId4" Type="http://schemas.openxmlformats.org/officeDocument/2006/relationships/image" Target="../media/image5.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xml"/><Relationship Id="rId3" Type="http://schemas.openxmlformats.org/officeDocument/2006/relationships/image" Target="../media/image11.jpg"/><Relationship Id="rId4" Type="http://schemas.openxmlformats.org/officeDocument/2006/relationships/image" Target="../media/image5.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xml"/><Relationship Id="rId3" Type="http://schemas.openxmlformats.org/officeDocument/2006/relationships/image" Target="../media/image10.jpg"/><Relationship Id="rId4" Type="http://schemas.openxmlformats.org/officeDocument/2006/relationships/image" Target="../media/image9.jpg"/><Relationship Id="rId5" Type="http://schemas.openxmlformats.org/officeDocument/2006/relationships/image" Target="../media/image5.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xml"/><Relationship Id="rId3" Type="http://schemas.openxmlformats.org/officeDocument/2006/relationships/image" Target="../media/image17.jpg"/><Relationship Id="rId4" Type="http://schemas.openxmlformats.org/officeDocument/2006/relationships/image" Target="../media/image5.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8.xml"/><Relationship Id="rId3" Type="http://schemas.openxmlformats.org/officeDocument/2006/relationships/image" Target="../media/image5.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9.xml"/><Relationship Id="rId3" Type="http://schemas.openxmlformats.org/officeDocument/2006/relationships/image" Target="../media/image36.jpg"/><Relationship Id="rId4" Type="http://schemas.openxmlformats.org/officeDocument/2006/relationships/image" Target="../media/image5.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88" name="Shape 88"/>
        <p:cNvGrpSpPr/>
        <p:nvPr/>
      </p:nvGrpSpPr>
      <p:grpSpPr>
        <a:xfrm>
          <a:off x="0" y="0"/>
          <a:ext cx="0" cy="0"/>
          <a:chOff x="0" y="0"/>
          <a:chExt cx="0" cy="0"/>
        </a:xfrm>
      </p:grpSpPr>
      <p:sp>
        <p:nvSpPr>
          <p:cNvPr id="89" name="Google Shape;89;p19"/>
          <p:cNvSpPr txBox="1"/>
          <p:nvPr/>
        </p:nvSpPr>
        <p:spPr>
          <a:xfrm>
            <a:off x="7320129" y="9634931"/>
            <a:ext cx="59100" cy="1392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None/>
            </a:pPr>
            <a:r>
              <a:rPr lang="en" sz="800">
                <a:solidFill>
                  <a:schemeClr val="dk1"/>
                </a:solidFill>
                <a:latin typeface="Avenir"/>
                <a:ea typeface="Avenir"/>
                <a:cs typeface="Avenir"/>
                <a:sym typeface="Avenir"/>
              </a:rPr>
              <a:t>1</a:t>
            </a:r>
            <a:endParaRPr sz="800">
              <a:solidFill>
                <a:schemeClr val="dk1"/>
              </a:solidFill>
              <a:latin typeface="Avenir"/>
              <a:ea typeface="Avenir"/>
              <a:cs typeface="Avenir"/>
              <a:sym typeface="Avenir"/>
            </a:endParaRPr>
          </a:p>
        </p:txBody>
      </p:sp>
      <p:sp>
        <p:nvSpPr>
          <p:cNvPr id="90" name="Google Shape;90;p19"/>
          <p:cNvSpPr/>
          <p:nvPr/>
        </p:nvSpPr>
        <p:spPr>
          <a:xfrm>
            <a:off x="345440" y="9611868"/>
            <a:ext cx="927600" cy="194700"/>
          </a:xfrm>
          <a:prstGeom prst="rect">
            <a:avLst/>
          </a:pr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1" name="Google Shape;91;p19"/>
          <p:cNvSpPr/>
          <p:nvPr/>
        </p:nvSpPr>
        <p:spPr>
          <a:xfrm>
            <a:off x="64007" y="9326880"/>
            <a:ext cx="7553325" cy="585470"/>
          </a:xfrm>
          <a:custGeom>
            <a:rect b="b" l="l" r="r" t="t"/>
            <a:pathLst>
              <a:path extrusionOk="0" h="585470" w="7553325">
                <a:moveTo>
                  <a:pt x="0" y="585216"/>
                </a:moveTo>
                <a:lnTo>
                  <a:pt x="7552944" y="585216"/>
                </a:lnTo>
                <a:lnTo>
                  <a:pt x="7552944" y="0"/>
                </a:lnTo>
                <a:lnTo>
                  <a:pt x="0" y="0"/>
                </a:lnTo>
                <a:lnTo>
                  <a:pt x="0" y="585216"/>
                </a:lnTo>
                <a:close/>
              </a:path>
            </a:pathLst>
          </a:custGeom>
          <a:solidFill>
            <a:srgbClr val="FFFFFF"/>
          </a:solid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92" name="Google Shape;92;p19"/>
          <p:cNvSpPr txBox="1"/>
          <p:nvPr/>
        </p:nvSpPr>
        <p:spPr>
          <a:xfrm>
            <a:off x="539175" y="7577338"/>
            <a:ext cx="6798300" cy="1422000"/>
          </a:xfrm>
          <a:prstGeom prst="rect">
            <a:avLst/>
          </a:prstGeom>
          <a:noFill/>
          <a:ln>
            <a:noFill/>
          </a:ln>
        </p:spPr>
        <p:txBody>
          <a:bodyPr anchorCtr="0" anchor="t" bIns="0" lIns="0" spcFirstLastPara="1" rIns="0" wrap="square" tIns="12700">
            <a:noAutofit/>
          </a:bodyPr>
          <a:lstStyle/>
          <a:p>
            <a:pPr indent="0" lvl="0" marL="12700" marR="0" rtl="0" algn="ctr">
              <a:lnSpc>
                <a:spcPct val="100000"/>
              </a:lnSpc>
              <a:spcBef>
                <a:spcPts val="0"/>
              </a:spcBef>
              <a:spcAft>
                <a:spcPts val="0"/>
              </a:spcAft>
              <a:buNone/>
            </a:pPr>
            <a:r>
              <a:rPr lang="en" sz="4800">
                <a:solidFill>
                  <a:srgbClr val="FF9900"/>
                </a:solidFill>
                <a:latin typeface="Roboto"/>
                <a:ea typeface="Roboto"/>
                <a:cs typeface="Roboto"/>
                <a:sym typeface="Roboto"/>
              </a:rPr>
              <a:t>Pain with Sex: </a:t>
            </a:r>
            <a:r>
              <a:rPr i="1" lang="en" sz="4800">
                <a:solidFill>
                  <a:srgbClr val="FF9900"/>
                </a:solidFill>
                <a:latin typeface="Roboto"/>
                <a:ea typeface="Roboto"/>
                <a:cs typeface="Roboto"/>
                <a:sym typeface="Roboto"/>
              </a:rPr>
              <a:t>Men</a:t>
            </a:r>
            <a:endParaRPr i="1" sz="4800">
              <a:solidFill>
                <a:srgbClr val="FF9900"/>
              </a:solidFill>
              <a:latin typeface="Roboto"/>
              <a:ea typeface="Roboto"/>
              <a:cs typeface="Roboto"/>
              <a:sym typeface="Roboto"/>
            </a:endParaRPr>
          </a:p>
        </p:txBody>
      </p:sp>
      <p:sp>
        <p:nvSpPr>
          <p:cNvPr id="93" name="Google Shape;93;p19"/>
          <p:cNvSpPr txBox="1"/>
          <p:nvPr/>
        </p:nvSpPr>
        <p:spPr>
          <a:xfrm>
            <a:off x="0" y="8174194"/>
            <a:ext cx="7772400" cy="228300"/>
          </a:xfrm>
          <a:prstGeom prst="rect">
            <a:avLst/>
          </a:prstGeom>
          <a:noFill/>
          <a:ln>
            <a:noFill/>
          </a:ln>
        </p:spPr>
        <p:txBody>
          <a:bodyPr anchorCtr="0" anchor="t" bIns="0" lIns="0" spcFirstLastPara="1" rIns="0" wrap="square" tIns="12700">
            <a:noAutofit/>
          </a:bodyPr>
          <a:lstStyle/>
          <a:p>
            <a:pPr indent="0" lvl="0" marL="0" marR="0" rtl="0" algn="ctr">
              <a:lnSpc>
                <a:spcPct val="100000"/>
              </a:lnSpc>
              <a:spcBef>
                <a:spcPts val="0"/>
              </a:spcBef>
              <a:spcAft>
                <a:spcPts val="0"/>
              </a:spcAft>
              <a:buNone/>
            </a:pPr>
            <a:r>
              <a:rPr b="1" lang="en" sz="3000">
                <a:solidFill>
                  <a:srgbClr val="FF9900"/>
                </a:solidFill>
                <a:latin typeface="Quicksand"/>
                <a:ea typeface="Quicksand"/>
                <a:cs typeface="Quicksand"/>
                <a:sym typeface="Quicksand"/>
              </a:rPr>
              <a:t>  </a:t>
            </a:r>
            <a:r>
              <a:rPr b="1" i="1" lang="en" sz="3000">
                <a:solidFill>
                  <a:srgbClr val="FF9900"/>
                </a:solidFill>
                <a:latin typeface="Quicksand"/>
                <a:ea typeface="Quicksand"/>
                <a:cs typeface="Quicksand"/>
                <a:sym typeface="Quicksand"/>
              </a:rPr>
              <a:t>Healing Through Awareness</a:t>
            </a:r>
            <a:br>
              <a:rPr b="1" i="1" lang="en" sz="3000">
                <a:solidFill>
                  <a:srgbClr val="FF9900"/>
                </a:solidFill>
                <a:latin typeface="Quicksand"/>
                <a:ea typeface="Quicksand"/>
                <a:cs typeface="Quicksand"/>
                <a:sym typeface="Quicksand"/>
              </a:rPr>
            </a:br>
            <a:endParaRPr b="1" i="1" sz="3000">
              <a:solidFill>
                <a:srgbClr val="FF9900"/>
              </a:solidFill>
              <a:latin typeface="Quicksand"/>
              <a:ea typeface="Quicksand"/>
              <a:cs typeface="Quicksand"/>
              <a:sym typeface="Quicksand"/>
            </a:endParaRPr>
          </a:p>
          <a:p>
            <a:pPr indent="0" lvl="0" marL="0" rtl="0" algn="ctr">
              <a:lnSpc>
                <a:spcPct val="125000"/>
              </a:lnSpc>
              <a:spcBef>
                <a:spcPts val="0"/>
              </a:spcBef>
              <a:spcAft>
                <a:spcPts val="0"/>
              </a:spcAft>
              <a:buClr>
                <a:schemeClr val="dk1"/>
              </a:buClr>
              <a:buFont typeface="Arial"/>
              <a:buNone/>
            </a:pPr>
            <a:r>
              <a:rPr b="1" i="1" lang="en" sz="1600">
                <a:solidFill>
                  <a:srgbClr val="B45F06"/>
                </a:solidFill>
                <a:latin typeface="Quicksand"/>
                <a:ea typeface="Quicksand"/>
                <a:cs typeface="Quicksand"/>
                <a:sym typeface="Quicksand"/>
              </a:rPr>
              <a:t>Written by:</a:t>
            </a:r>
            <a:r>
              <a:rPr b="1" lang="en" sz="1600">
                <a:solidFill>
                  <a:srgbClr val="B45F06"/>
                </a:solidFill>
                <a:latin typeface="Quicksand"/>
                <a:ea typeface="Quicksand"/>
                <a:cs typeface="Quicksand"/>
                <a:sym typeface="Quicksand"/>
              </a:rPr>
              <a:t> Serenity Serafini, PT, DPT and Keely Faridi, PT, DPT</a:t>
            </a:r>
            <a:endParaRPr b="1" sz="1600">
              <a:solidFill>
                <a:srgbClr val="B45F06"/>
              </a:solidFill>
              <a:latin typeface="Quicksand"/>
              <a:ea typeface="Quicksand"/>
              <a:cs typeface="Quicksand"/>
              <a:sym typeface="Quicksand"/>
            </a:endParaRPr>
          </a:p>
          <a:p>
            <a:pPr indent="0" lvl="0" marL="0" rtl="0" algn="ctr">
              <a:lnSpc>
                <a:spcPct val="125000"/>
              </a:lnSpc>
              <a:spcBef>
                <a:spcPts val="0"/>
              </a:spcBef>
              <a:spcAft>
                <a:spcPts val="0"/>
              </a:spcAft>
              <a:buClr>
                <a:schemeClr val="dk1"/>
              </a:buClr>
              <a:buFont typeface="Arial"/>
              <a:buNone/>
            </a:pPr>
            <a:r>
              <a:rPr b="1" i="1" lang="en" sz="1600">
                <a:solidFill>
                  <a:srgbClr val="B45F06"/>
                </a:solidFill>
                <a:latin typeface="Quicksand"/>
                <a:ea typeface="Quicksand"/>
                <a:cs typeface="Quicksand"/>
                <a:sym typeface="Quicksand"/>
              </a:rPr>
              <a:t>Edited by:</a:t>
            </a:r>
            <a:r>
              <a:rPr b="1" lang="en" sz="1600">
                <a:solidFill>
                  <a:srgbClr val="B45F06"/>
                </a:solidFill>
                <a:latin typeface="Quicksand"/>
                <a:ea typeface="Quicksand"/>
                <a:cs typeface="Quicksand"/>
                <a:sym typeface="Quicksand"/>
              </a:rPr>
              <a:t> Alyssa Hariprashad, PT, DPT and Nazneen Vasi, PT, DPT</a:t>
            </a:r>
            <a:endParaRPr b="1" i="1" sz="3000">
              <a:solidFill>
                <a:srgbClr val="FF9900"/>
              </a:solidFill>
              <a:latin typeface="Quicksand"/>
              <a:ea typeface="Quicksand"/>
              <a:cs typeface="Quicksand"/>
              <a:sym typeface="Quicksand"/>
            </a:endParaRPr>
          </a:p>
        </p:txBody>
      </p:sp>
      <p:pic>
        <p:nvPicPr>
          <p:cNvPr id="94" name="Google Shape;94;p19"/>
          <p:cNvPicPr preferRelativeResize="0"/>
          <p:nvPr/>
        </p:nvPicPr>
        <p:blipFill rotWithShape="1">
          <a:blip r:embed="rId3">
            <a:alphaModFix/>
          </a:blip>
          <a:srcRect b="0" l="0" r="0" t="0"/>
          <a:stretch/>
        </p:blipFill>
        <p:spPr>
          <a:xfrm>
            <a:off x="52125" y="3122255"/>
            <a:ext cx="7772400" cy="4127532"/>
          </a:xfrm>
          <a:prstGeom prst="rect">
            <a:avLst/>
          </a:prstGeom>
          <a:noFill/>
          <a:ln>
            <a:noFill/>
          </a:ln>
        </p:spPr>
      </p:pic>
      <p:sp>
        <p:nvSpPr>
          <p:cNvPr id="95" name="Google Shape;95;p19"/>
          <p:cNvSpPr txBox="1"/>
          <p:nvPr/>
        </p:nvSpPr>
        <p:spPr>
          <a:xfrm>
            <a:off x="2886450" y="326325"/>
            <a:ext cx="4814100" cy="2339700"/>
          </a:xfrm>
          <a:prstGeom prst="rect">
            <a:avLst/>
          </a:prstGeom>
          <a:noFill/>
          <a:ln>
            <a:noFill/>
          </a:ln>
        </p:spPr>
        <p:txBody>
          <a:bodyPr anchorCtr="0" anchor="t" bIns="91425" lIns="91425" spcFirstLastPara="1" rIns="91425" wrap="square" tIns="91425">
            <a:spAutoFit/>
          </a:bodyPr>
          <a:lstStyle/>
          <a:p>
            <a:pPr indent="0" lvl="0" marL="12700" rtl="0" algn="ctr">
              <a:spcBef>
                <a:spcPts val="0"/>
              </a:spcBef>
              <a:spcAft>
                <a:spcPts val="0"/>
              </a:spcAft>
              <a:buNone/>
            </a:pPr>
            <a:r>
              <a:rPr b="1" lang="en" sz="2000">
                <a:solidFill>
                  <a:srgbClr val="B45F06"/>
                </a:solidFill>
                <a:latin typeface="Roboto"/>
                <a:ea typeface="Roboto"/>
                <a:cs typeface="Roboto"/>
                <a:sym typeface="Roboto"/>
              </a:rPr>
              <a:t>Body Harmony Physical Therapy, PLLC</a:t>
            </a:r>
            <a:endParaRPr b="1" sz="2000">
              <a:solidFill>
                <a:srgbClr val="B45F06"/>
              </a:solidFill>
              <a:latin typeface="Roboto"/>
              <a:ea typeface="Roboto"/>
              <a:cs typeface="Roboto"/>
              <a:sym typeface="Roboto"/>
            </a:endParaRPr>
          </a:p>
          <a:p>
            <a:pPr indent="0" lvl="0" marL="12700" rtl="0" algn="ctr">
              <a:spcBef>
                <a:spcPts val="0"/>
              </a:spcBef>
              <a:spcAft>
                <a:spcPts val="0"/>
              </a:spcAft>
              <a:buNone/>
            </a:pPr>
            <a:r>
              <a:rPr b="1" lang="en" sz="2000">
                <a:solidFill>
                  <a:srgbClr val="B45F06"/>
                </a:solidFill>
                <a:latin typeface="Roboto"/>
                <a:ea typeface="Roboto"/>
                <a:cs typeface="Roboto"/>
                <a:sym typeface="Roboto"/>
              </a:rPr>
              <a:t>233 Broadway, Suite 1410</a:t>
            </a:r>
            <a:endParaRPr b="1" sz="2000">
              <a:solidFill>
                <a:srgbClr val="B45F06"/>
              </a:solidFill>
              <a:latin typeface="Roboto"/>
              <a:ea typeface="Roboto"/>
              <a:cs typeface="Roboto"/>
              <a:sym typeface="Roboto"/>
            </a:endParaRPr>
          </a:p>
          <a:p>
            <a:pPr indent="0" lvl="0" marL="12700" rtl="0" algn="ctr">
              <a:spcBef>
                <a:spcPts val="0"/>
              </a:spcBef>
              <a:spcAft>
                <a:spcPts val="0"/>
              </a:spcAft>
              <a:buNone/>
            </a:pPr>
            <a:r>
              <a:rPr b="1" lang="en" sz="2000">
                <a:solidFill>
                  <a:srgbClr val="B45F06"/>
                </a:solidFill>
                <a:latin typeface="Roboto"/>
                <a:ea typeface="Roboto"/>
                <a:cs typeface="Roboto"/>
                <a:sym typeface="Roboto"/>
              </a:rPr>
              <a:t>NY, NY 10279</a:t>
            </a:r>
            <a:endParaRPr b="1" sz="2000">
              <a:solidFill>
                <a:srgbClr val="B45F06"/>
              </a:solidFill>
              <a:latin typeface="Roboto"/>
              <a:ea typeface="Roboto"/>
              <a:cs typeface="Roboto"/>
              <a:sym typeface="Roboto"/>
            </a:endParaRPr>
          </a:p>
          <a:p>
            <a:pPr indent="0" lvl="0" marL="12700" rtl="0" algn="ctr">
              <a:spcBef>
                <a:spcPts val="0"/>
              </a:spcBef>
              <a:spcAft>
                <a:spcPts val="0"/>
              </a:spcAft>
              <a:buNone/>
            </a:pPr>
            <a:r>
              <a:t/>
            </a:r>
            <a:endParaRPr b="1" sz="2000">
              <a:solidFill>
                <a:srgbClr val="B45F06"/>
              </a:solidFill>
              <a:latin typeface="Roboto"/>
              <a:ea typeface="Roboto"/>
              <a:cs typeface="Roboto"/>
              <a:sym typeface="Roboto"/>
            </a:endParaRPr>
          </a:p>
          <a:p>
            <a:pPr indent="0" lvl="0" marL="12700" rtl="0" algn="ctr">
              <a:spcBef>
                <a:spcPts val="0"/>
              </a:spcBef>
              <a:spcAft>
                <a:spcPts val="0"/>
              </a:spcAft>
              <a:buNone/>
            </a:pPr>
            <a:r>
              <a:rPr b="1" lang="en" sz="2000">
                <a:solidFill>
                  <a:srgbClr val="B45F06"/>
                </a:solidFill>
                <a:latin typeface="Roboto"/>
                <a:ea typeface="Roboto"/>
                <a:cs typeface="Roboto"/>
                <a:sym typeface="Roboto"/>
              </a:rPr>
              <a:t>T: 212 233 9494</a:t>
            </a:r>
            <a:endParaRPr b="1" sz="2000">
              <a:solidFill>
                <a:srgbClr val="B45F06"/>
              </a:solidFill>
              <a:latin typeface="Roboto"/>
              <a:ea typeface="Roboto"/>
              <a:cs typeface="Roboto"/>
              <a:sym typeface="Roboto"/>
            </a:endParaRPr>
          </a:p>
          <a:p>
            <a:pPr indent="0" lvl="0" marL="12700" rtl="0" algn="ctr">
              <a:spcBef>
                <a:spcPts val="0"/>
              </a:spcBef>
              <a:spcAft>
                <a:spcPts val="0"/>
              </a:spcAft>
              <a:buNone/>
            </a:pPr>
            <a:r>
              <a:t/>
            </a:r>
            <a:endParaRPr b="1" sz="2000">
              <a:solidFill>
                <a:srgbClr val="B45F06"/>
              </a:solidFill>
              <a:latin typeface="Roboto"/>
              <a:ea typeface="Roboto"/>
              <a:cs typeface="Roboto"/>
              <a:sym typeface="Roboto"/>
            </a:endParaRPr>
          </a:p>
          <a:p>
            <a:pPr indent="0" lvl="0" marL="12700" rtl="0" algn="ctr">
              <a:spcBef>
                <a:spcPts val="0"/>
              </a:spcBef>
              <a:spcAft>
                <a:spcPts val="0"/>
              </a:spcAft>
              <a:buNone/>
            </a:pPr>
            <a:r>
              <a:rPr b="1" lang="en" sz="2000">
                <a:solidFill>
                  <a:srgbClr val="B45F06"/>
                </a:solidFill>
                <a:latin typeface="Roboto"/>
                <a:ea typeface="Roboto"/>
                <a:cs typeface="Roboto"/>
                <a:sym typeface="Roboto"/>
              </a:rPr>
              <a:t>www.bodyharmonypt.com</a:t>
            </a:r>
            <a:endParaRPr/>
          </a:p>
        </p:txBody>
      </p:sp>
      <p:pic>
        <p:nvPicPr>
          <p:cNvPr id="96" name="Google Shape;96;p19"/>
          <p:cNvPicPr preferRelativeResize="0"/>
          <p:nvPr/>
        </p:nvPicPr>
        <p:blipFill>
          <a:blip r:embed="rId4">
            <a:alphaModFix/>
          </a:blip>
          <a:stretch>
            <a:fillRect/>
          </a:stretch>
        </p:blipFill>
        <p:spPr>
          <a:xfrm>
            <a:off x="161650" y="115925"/>
            <a:ext cx="2724808" cy="2760504"/>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211" name="Shape 211"/>
        <p:cNvGrpSpPr/>
        <p:nvPr/>
      </p:nvGrpSpPr>
      <p:grpSpPr>
        <a:xfrm>
          <a:off x="0" y="0"/>
          <a:ext cx="0" cy="0"/>
          <a:chOff x="0" y="0"/>
          <a:chExt cx="0" cy="0"/>
        </a:xfrm>
      </p:grpSpPr>
      <p:sp>
        <p:nvSpPr>
          <p:cNvPr id="212" name="Google Shape;212;p28"/>
          <p:cNvSpPr/>
          <p:nvPr/>
        </p:nvSpPr>
        <p:spPr>
          <a:xfrm>
            <a:off x="0" y="-75"/>
            <a:ext cx="6462300" cy="1351800"/>
          </a:xfrm>
          <a:prstGeom prst="rect">
            <a:avLst/>
          </a:prstGeom>
          <a:solidFill>
            <a:srgbClr val="CFE2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 name="Google Shape;213;p28"/>
          <p:cNvSpPr/>
          <p:nvPr/>
        </p:nvSpPr>
        <p:spPr>
          <a:xfrm>
            <a:off x="410819" y="9556750"/>
            <a:ext cx="2358390" cy="0"/>
          </a:xfrm>
          <a:custGeom>
            <a:rect b="b" l="l" r="r" t="t"/>
            <a:pathLst>
              <a:path extrusionOk="0" h="120000" w="2358390">
                <a:moveTo>
                  <a:pt x="0" y="0"/>
                </a:moveTo>
                <a:lnTo>
                  <a:pt x="2357780" y="0"/>
                </a:lnTo>
              </a:path>
            </a:pathLst>
          </a:custGeom>
          <a:noFill/>
          <a:ln cap="flat" cmpd="sng" w="12700">
            <a:solidFill>
              <a:srgbClr val="EFEFE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14" name="Google Shape;214;p28"/>
          <p:cNvSpPr txBox="1"/>
          <p:nvPr/>
        </p:nvSpPr>
        <p:spPr>
          <a:xfrm>
            <a:off x="7238995" y="9634925"/>
            <a:ext cx="140100" cy="1392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None/>
            </a:pPr>
            <a:r>
              <a:rPr lang="en" sz="800">
                <a:solidFill>
                  <a:schemeClr val="dk1"/>
                </a:solidFill>
                <a:latin typeface="Avenir"/>
                <a:ea typeface="Avenir"/>
                <a:cs typeface="Avenir"/>
                <a:sym typeface="Avenir"/>
              </a:rPr>
              <a:t>10</a:t>
            </a:r>
            <a:endParaRPr sz="800">
              <a:solidFill>
                <a:schemeClr val="dk1"/>
              </a:solidFill>
              <a:latin typeface="Avenir"/>
              <a:ea typeface="Avenir"/>
              <a:cs typeface="Avenir"/>
              <a:sym typeface="Avenir"/>
            </a:endParaRPr>
          </a:p>
        </p:txBody>
      </p:sp>
      <p:sp>
        <p:nvSpPr>
          <p:cNvPr id="215" name="Google Shape;215;p28"/>
          <p:cNvSpPr txBox="1"/>
          <p:nvPr>
            <p:ph type="title"/>
          </p:nvPr>
        </p:nvSpPr>
        <p:spPr>
          <a:xfrm>
            <a:off x="175050" y="625425"/>
            <a:ext cx="6644700" cy="726300"/>
          </a:xfrm>
          <a:prstGeom prst="rect">
            <a:avLst/>
          </a:prstGeom>
          <a:noFill/>
          <a:ln>
            <a:noFill/>
          </a:ln>
        </p:spPr>
        <p:txBody>
          <a:bodyPr anchorCtr="0" anchor="t" bIns="0" lIns="0" spcFirstLastPara="1" rIns="0" wrap="square" tIns="12700">
            <a:noAutofit/>
          </a:bodyPr>
          <a:lstStyle/>
          <a:p>
            <a:pPr indent="0" lvl="0" marL="12700" rtl="0" algn="l">
              <a:lnSpc>
                <a:spcPct val="100000"/>
              </a:lnSpc>
              <a:spcBef>
                <a:spcPts val="0"/>
              </a:spcBef>
              <a:spcAft>
                <a:spcPts val="0"/>
              </a:spcAft>
              <a:buNone/>
            </a:pPr>
            <a:r>
              <a:rPr b="0" lang="en" sz="3600">
                <a:solidFill>
                  <a:srgbClr val="B45F06"/>
                </a:solidFill>
                <a:latin typeface="Quicksand"/>
                <a:ea typeface="Quicksand"/>
                <a:cs typeface="Quicksand"/>
                <a:sym typeface="Quicksand"/>
              </a:rPr>
              <a:t>Relaxation Techniques</a:t>
            </a:r>
            <a:endParaRPr b="0" sz="3600">
              <a:solidFill>
                <a:srgbClr val="B45F06"/>
              </a:solidFill>
              <a:latin typeface="Quicksand"/>
              <a:ea typeface="Quicksand"/>
              <a:cs typeface="Quicksand"/>
              <a:sym typeface="Quicksand"/>
            </a:endParaRPr>
          </a:p>
        </p:txBody>
      </p:sp>
      <p:sp>
        <p:nvSpPr>
          <p:cNvPr id="216" name="Google Shape;216;p28"/>
          <p:cNvSpPr txBox="1"/>
          <p:nvPr/>
        </p:nvSpPr>
        <p:spPr>
          <a:xfrm>
            <a:off x="359550" y="1693050"/>
            <a:ext cx="6275700" cy="5587500"/>
          </a:xfrm>
          <a:prstGeom prst="rect">
            <a:avLst/>
          </a:prstGeom>
          <a:noFill/>
          <a:ln>
            <a:noFill/>
          </a:ln>
        </p:spPr>
        <p:txBody>
          <a:bodyPr anchorCtr="0" anchor="t" bIns="0" lIns="0" spcFirstLastPara="1" rIns="0" wrap="square" tIns="12700">
            <a:noAutofit/>
          </a:bodyPr>
          <a:lstStyle/>
          <a:p>
            <a:pPr indent="-307975" lvl="0" marL="457200" rtl="0" algn="l">
              <a:spcBef>
                <a:spcPts val="0"/>
              </a:spcBef>
              <a:spcAft>
                <a:spcPts val="0"/>
              </a:spcAft>
              <a:buClr>
                <a:schemeClr val="dk1"/>
              </a:buClr>
              <a:buSzPts val="1250"/>
              <a:buFont typeface="Montserrat"/>
              <a:buChar char="●"/>
            </a:pPr>
            <a:r>
              <a:rPr b="1" lang="en" sz="1250">
                <a:solidFill>
                  <a:schemeClr val="dk1"/>
                </a:solidFill>
                <a:latin typeface="Montserrat"/>
                <a:ea typeface="Montserrat"/>
                <a:cs typeface="Montserrat"/>
                <a:sym typeface="Montserrat"/>
              </a:rPr>
              <a:t>Mindfulness</a:t>
            </a:r>
            <a:r>
              <a:rPr lang="en" sz="1250">
                <a:solidFill>
                  <a:schemeClr val="dk1"/>
                </a:solidFill>
                <a:latin typeface="Montserrat"/>
                <a:ea typeface="Montserrat"/>
                <a:cs typeface="Montserrat"/>
                <a:sym typeface="Montserrat"/>
              </a:rPr>
              <a:t>: Mindfulness is the conscious practice of being fully present in the moment and allowing ourselves to become aware of where we are, what we’re doing, what’s happening within our bodies, and not become overwhelmed by what’s happening around us. Body scanning is a helpful technique that allows us to practice mindfulness within the context of body awareness and encourages relaxation in a systematic way. First, lay in a comfortable position and focus on the sensations of your breathing or your heart beat- don’t try to change them, just become aware of them. Then, starting from your head, begin to notice the muscles of your face and jaw. How do they feel? Are they gripping or holding any tension? Slowly start to let go of each muscle by </a:t>
            </a:r>
            <a:r>
              <a:rPr b="1" lang="en" sz="1250">
                <a:solidFill>
                  <a:schemeClr val="dk1"/>
                </a:solidFill>
                <a:latin typeface="Montserrat"/>
                <a:ea typeface="Montserrat"/>
                <a:cs typeface="Montserrat"/>
                <a:sym typeface="Montserrat"/>
              </a:rPr>
              <a:t>picturing your body as w</a:t>
            </a:r>
            <a:r>
              <a:rPr b="1" i="1" lang="en" sz="1250">
                <a:solidFill>
                  <a:schemeClr val="dk1"/>
                </a:solidFill>
                <a:latin typeface="Montserrat"/>
                <a:ea typeface="Montserrat"/>
                <a:cs typeface="Montserrat"/>
                <a:sym typeface="Montserrat"/>
              </a:rPr>
              <a:t>arm, heavy, and relaxed</a:t>
            </a:r>
            <a:r>
              <a:rPr lang="en" sz="1250">
                <a:solidFill>
                  <a:schemeClr val="dk1"/>
                </a:solidFill>
                <a:latin typeface="Montserrat"/>
                <a:ea typeface="Montserrat"/>
                <a:cs typeface="Montserrat"/>
                <a:sym typeface="Montserrat"/>
              </a:rPr>
              <a:t>. Continue this body scanning process until you have relaxed each part of your body. Remain lying quietly for however long feels good to you. </a:t>
            </a:r>
            <a:endParaRPr sz="1250">
              <a:solidFill>
                <a:schemeClr val="dk1"/>
              </a:solidFill>
              <a:latin typeface="Montserrat"/>
              <a:ea typeface="Montserrat"/>
              <a:cs typeface="Montserrat"/>
              <a:sym typeface="Montserrat"/>
            </a:endParaRPr>
          </a:p>
          <a:p>
            <a:pPr indent="0" lvl="0" marL="457200" rtl="0" algn="l">
              <a:spcBef>
                <a:spcPts val="0"/>
              </a:spcBef>
              <a:spcAft>
                <a:spcPts val="0"/>
              </a:spcAft>
              <a:buNone/>
            </a:pPr>
            <a:r>
              <a:t/>
            </a:r>
            <a:endParaRPr sz="1250">
              <a:solidFill>
                <a:schemeClr val="dk1"/>
              </a:solidFill>
              <a:latin typeface="Montserrat"/>
              <a:ea typeface="Montserrat"/>
              <a:cs typeface="Montserrat"/>
              <a:sym typeface="Montserrat"/>
            </a:endParaRPr>
          </a:p>
          <a:p>
            <a:pPr indent="-307975" lvl="0" marL="457200" rtl="0" algn="l">
              <a:spcBef>
                <a:spcPts val="0"/>
              </a:spcBef>
              <a:spcAft>
                <a:spcPts val="0"/>
              </a:spcAft>
              <a:buClr>
                <a:schemeClr val="dk1"/>
              </a:buClr>
              <a:buSzPts val="1250"/>
              <a:buChar char="●"/>
            </a:pPr>
            <a:r>
              <a:rPr b="1" i="1" lang="en" sz="1250">
                <a:solidFill>
                  <a:schemeClr val="dk1"/>
                </a:solidFill>
                <a:latin typeface="Montserrat"/>
                <a:ea typeface="Montserrat"/>
                <a:cs typeface="Montserrat"/>
                <a:sym typeface="Montserrat"/>
              </a:rPr>
              <a:t>Warm baths</a:t>
            </a:r>
            <a:r>
              <a:rPr lang="en" sz="1250">
                <a:solidFill>
                  <a:schemeClr val="dk1"/>
                </a:solidFill>
                <a:latin typeface="Montserrat"/>
                <a:ea typeface="Montserrat"/>
                <a:cs typeface="Montserrat"/>
                <a:sym typeface="Montserrat"/>
              </a:rPr>
              <a:t>: Can you think of a more ultimate home indulgence than being able to sink deep into a calm, warm bath? Heat helps to relax tight, sore muscles and relieve pain. Try adding 1-2 cups of epsom salt for extra relief! A warm bath can also promote a mental state of relaxation and decrease feelings of stress and anxiety. </a:t>
            </a:r>
            <a:endParaRPr sz="125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sz="125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sz="1250">
              <a:solidFill>
                <a:schemeClr val="dk1"/>
              </a:solidFill>
              <a:latin typeface="Montserrat"/>
              <a:ea typeface="Montserrat"/>
              <a:cs typeface="Montserrat"/>
              <a:sym typeface="Montserrat"/>
            </a:endParaRPr>
          </a:p>
          <a:p>
            <a:pPr indent="0" lvl="0" marL="457200" rtl="0" algn="l">
              <a:spcBef>
                <a:spcPts val="0"/>
              </a:spcBef>
              <a:spcAft>
                <a:spcPts val="0"/>
              </a:spcAft>
              <a:buNone/>
            </a:pPr>
            <a:r>
              <a:t/>
            </a:r>
            <a:endParaRPr sz="1250">
              <a:solidFill>
                <a:schemeClr val="dk1"/>
              </a:solidFill>
              <a:latin typeface="Montserrat"/>
              <a:ea typeface="Montserrat"/>
              <a:cs typeface="Montserrat"/>
              <a:sym typeface="Montserrat"/>
            </a:endParaRPr>
          </a:p>
          <a:p>
            <a:pPr indent="0" lvl="0" marL="457200" rtl="0" algn="l">
              <a:spcBef>
                <a:spcPts val="0"/>
              </a:spcBef>
              <a:spcAft>
                <a:spcPts val="0"/>
              </a:spcAft>
              <a:buNone/>
            </a:pPr>
            <a:r>
              <a:t/>
            </a:r>
            <a:endParaRPr sz="1250">
              <a:solidFill>
                <a:schemeClr val="dk1"/>
              </a:solidFill>
              <a:latin typeface="Montserrat"/>
              <a:ea typeface="Montserrat"/>
              <a:cs typeface="Montserrat"/>
              <a:sym typeface="Montserrat"/>
            </a:endParaRPr>
          </a:p>
          <a:p>
            <a:pPr indent="0" lvl="0" marL="457200" rtl="0" algn="l">
              <a:spcBef>
                <a:spcPts val="0"/>
              </a:spcBef>
              <a:spcAft>
                <a:spcPts val="0"/>
              </a:spcAft>
              <a:buNone/>
            </a:pPr>
            <a:r>
              <a:t/>
            </a:r>
            <a:endParaRPr sz="1250">
              <a:solidFill>
                <a:schemeClr val="dk1"/>
              </a:solidFill>
              <a:latin typeface="Montserrat"/>
              <a:ea typeface="Montserrat"/>
              <a:cs typeface="Montserrat"/>
              <a:sym typeface="Montserrat"/>
            </a:endParaRPr>
          </a:p>
          <a:p>
            <a:pPr indent="0" lvl="0" marL="457200" rtl="0" algn="l">
              <a:spcBef>
                <a:spcPts val="0"/>
              </a:spcBef>
              <a:spcAft>
                <a:spcPts val="0"/>
              </a:spcAft>
              <a:buNone/>
            </a:pPr>
            <a:r>
              <a:t/>
            </a:r>
            <a:endParaRPr sz="1250">
              <a:solidFill>
                <a:schemeClr val="dk1"/>
              </a:solidFill>
              <a:latin typeface="Montserrat"/>
              <a:ea typeface="Montserrat"/>
              <a:cs typeface="Montserrat"/>
              <a:sym typeface="Montserrat"/>
            </a:endParaRPr>
          </a:p>
          <a:p>
            <a:pPr indent="0" lvl="0" marL="457200" rtl="0" algn="l">
              <a:spcBef>
                <a:spcPts val="0"/>
              </a:spcBef>
              <a:spcAft>
                <a:spcPts val="0"/>
              </a:spcAft>
              <a:buNone/>
            </a:pPr>
            <a:r>
              <a:t/>
            </a:r>
            <a:endParaRPr sz="1250">
              <a:solidFill>
                <a:schemeClr val="dk1"/>
              </a:solidFill>
              <a:latin typeface="Montserrat"/>
              <a:ea typeface="Montserrat"/>
              <a:cs typeface="Montserrat"/>
              <a:sym typeface="Montserrat"/>
            </a:endParaRPr>
          </a:p>
          <a:p>
            <a:pPr indent="0" lvl="0" marL="457200" rtl="0" algn="l">
              <a:spcBef>
                <a:spcPts val="0"/>
              </a:spcBef>
              <a:spcAft>
                <a:spcPts val="0"/>
              </a:spcAft>
              <a:buNone/>
            </a:pPr>
            <a:r>
              <a:t/>
            </a:r>
            <a:endParaRPr sz="1250">
              <a:solidFill>
                <a:schemeClr val="dk1"/>
              </a:solidFill>
              <a:latin typeface="Montserrat"/>
              <a:ea typeface="Montserrat"/>
              <a:cs typeface="Montserrat"/>
              <a:sym typeface="Montserrat"/>
            </a:endParaRPr>
          </a:p>
          <a:p>
            <a:pPr indent="0" lvl="0" marL="457200" rtl="0" algn="l">
              <a:spcBef>
                <a:spcPts val="0"/>
              </a:spcBef>
              <a:spcAft>
                <a:spcPts val="0"/>
              </a:spcAft>
              <a:buNone/>
            </a:pPr>
            <a:r>
              <a:t/>
            </a:r>
            <a:endParaRPr sz="1250">
              <a:solidFill>
                <a:schemeClr val="dk1"/>
              </a:solidFill>
              <a:latin typeface="Montserrat"/>
              <a:ea typeface="Montserrat"/>
              <a:cs typeface="Montserrat"/>
              <a:sym typeface="Montserrat"/>
            </a:endParaRPr>
          </a:p>
          <a:p>
            <a:pPr indent="0" lvl="0" marL="457200" rtl="0" algn="l">
              <a:spcBef>
                <a:spcPts val="0"/>
              </a:spcBef>
              <a:spcAft>
                <a:spcPts val="0"/>
              </a:spcAft>
              <a:buNone/>
            </a:pPr>
            <a:r>
              <a:t/>
            </a:r>
            <a:endParaRPr sz="1250">
              <a:solidFill>
                <a:schemeClr val="dk1"/>
              </a:solidFill>
              <a:latin typeface="Montserrat"/>
              <a:ea typeface="Montserrat"/>
              <a:cs typeface="Montserrat"/>
              <a:sym typeface="Montserrat"/>
            </a:endParaRPr>
          </a:p>
          <a:p>
            <a:pPr indent="0" lvl="0" marL="457200" rtl="0" algn="l">
              <a:spcBef>
                <a:spcPts val="0"/>
              </a:spcBef>
              <a:spcAft>
                <a:spcPts val="0"/>
              </a:spcAft>
              <a:buNone/>
            </a:pPr>
            <a:r>
              <a:t/>
            </a:r>
            <a:endParaRPr sz="1250">
              <a:solidFill>
                <a:schemeClr val="dk1"/>
              </a:solidFill>
              <a:latin typeface="Montserrat"/>
              <a:ea typeface="Montserrat"/>
              <a:cs typeface="Montserrat"/>
              <a:sym typeface="Montserrat"/>
            </a:endParaRPr>
          </a:p>
          <a:p>
            <a:pPr indent="0" lvl="0" marL="457200" rtl="0" algn="l">
              <a:spcBef>
                <a:spcPts val="0"/>
              </a:spcBef>
              <a:spcAft>
                <a:spcPts val="0"/>
              </a:spcAft>
              <a:buNone/>
            </a:pPr>
            <a:r>
              <a:t/>
            </a:r>
            <a:endParaRPr sz="125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sz="1250">
              <a:solidFill>
                <a:schemeClr val="dk1"/>
              </a:solidFill>
              <a:latin typeface="Montserrat"/>
              <a:ea typeface="Montserrat"/>
              <a:cs typeface="Montserrat"/>
              <a:sym typeface="Montserrat"/>
            </a:endParaRPr>
          </a:p>
          <a:p>
            <a:pPr indent="0" lvl="0" marL="457200" rtl="0" algn="l">
              <a:spcBef>
                <a:spcPts val="0"/>
              </a:spcBef>
              <a:spcAft>
                <a:spcPts val="0"/>
              </a:spcAft>
              <a:buNone/>
            </a:pPr>
            <a:r>
              <a:t/>
            </a:r>
            <a:endParaRPr sz="1250">
              <a:solidFill>
                <a:schemeClr val="dk1"/>
              </a:solidFill>
              <a:latin typeface="Montserrat"/>
              <a:ea typeface="Montserrat"/>
              <a:cs typeface="Montserrat"/>
              <a:sym typeface="Montserrat"/>
            </a:endParaRPr>
          </a:p>
          <a:p>
            <a:pPr indent="-307975" lvl="0" marL="457200" rtl="0" algn="l">
              <a:spcBef>
                <a:spcPts val="0"/>
              </a:spcBef>
              <a:spcAft>
                <a:spcPts val="0"/>
              </a:spcAft>
              <a:buClr>
                <a:schemeClr val="dk1"/>
              </a:buClr>
              <a:buSzPts val="1250"/>
              <a:buFont typeface="Montserrat"/>
              <a:buChar char="●"/>
            </a:pPr>
            <a:r>
              <a:rPr b="1" i="1" lang="en" sz="1250">
                <a:solidFill>
                  <a:schemeClr val="dk1"/>
                </a:solidFill>
                <a:latin typeface="Montserrat"/>
                <a:ea typeface="Montserrat"/>
                <a:cs typeface="Montserrat"/>
                <a:sym typeface="Montserrat"/>
              </a:rPr>
              <a:t>“Me Time”:</a:t>
            </a:r>
            <a:r>
              <a:rPr lang="en" sz="1250">
                <a:solidFill>
                  <a:schemeClr val="dk1"/>
                </a:solidFill>
                <a:latin typeface="Montserrat"/>
                <a:ea typeface="Montserrat"/>
                <a:cs typeface="Montserrat"/>
                <a:sym typeface="Montserrat"/>
              </a:rPr>
              <a:t> Make time for something that brings you joy. We have to prioritize our mental and physical well-being. Block a slot on your </a:t>
            </a:r>
            <a:r>
              <a:rPr lang="en" sz="1250">
                <a:solidFill>
                  <a:schemeClr val="dk1"/>
                </a:solidFill>
                <a:latin typeface="Montserrat"/>
                <a:ea typeface="Montserrat"/>
                <a:cs typeface="Montserrat"/>
                <a:sym typeface="Montserrat"/>
              </a:rPr>
              <a:t>calendar</a:t>
            </a:r>
            <a:r>
              <a:rPr lang="en" sz="1250">
                <a:solidFill>
                  <a:schemeClr val="dk1"/>
                </a:solidFill>
                <a:latin typeface="Montserrat"/>
                <a:ea typeface="Montserrat"/>
                <a:cs typeface="Montserrat"/>
                <a:sym typeface="Montserrat"/>
              </a:rPr>
              <a:t> like you would for any other meeting or task that HAS TO BE DONE and treat it as such. You are a priority. Your health and well-being is a priority. It is not only okay to put aside a little time for yourself, it is necessary. </a:t>
            </a:r>
            <a:endParaRPr sz="125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sz="1250">
              <a:solidFill>
                <a:schemeClr val="dk1"/>
              </a:solidFill>
              <a:latin typeface="Montserrat"/>
              <a:ea typeface="Montserrat"/>
              <a:cs typeface="Montserrat"/>
              <a:sym typeface="Montserrat"/>
            </a:endParaRPr>
          </a:p>
          <a:p>
            <a:pPr indent="0" lvl="0" marL="0" rtl="0" algn="l">
              <a:spcBef>
                <a:spcPts val="0"/>
              </a:spcBef>
              <a:spcAft>
                <a:spcPts val="0"/>
              </a:spcAft>
              <a:buSzPts val="1100"/>
              <a:buNone/>
            </a:pPr>
            <a:r>
              <a:t/>
            </a:r>
            <a:endParaRPr sz="1250">
              <a:solidFill>
                <a:srgbClr val="232323"/>
              </a:solidFill>
              <a:latin typeface="Montserrat"/>
              <a:ea typeface="Montserrat"/>
              <a:cs typeface="Montserrat"/>
              <a:sym typeface="Montserrat"/>
            </a:endParaRPr>
          </a:p>
        </p:txBody>
      </p:sp>
      <p:sp>
        <p:nvSpPr>
          <p:cNvPr id="217" name="Google Shape;217;p28"/>
          <p:cNvSpPr txBox="1"/>
          <p:nvPr/>
        </p:nvSpPr>
        <p:spPr>
          <a:xfrm>
            <a:off x="609600" y="9634925"/>
            <a:ext cx="5010000" cy="388500"/>
          </a:xfrm>
          <a:prstGeom prst="rect">
            <a:avLst/>
          </a:prstGeom>
          <a:noFill/>
          <a:ln>
            <a:noFill/>
          </a:ln>
        </p:spPr>
        <p:txBody>
          <a:bodyPr anchorCtr="0" anchor="t" bIns="91425" lIns="91425" spcFirstLastPara="1" rIns="91425" wrap="square" tIns="91425">
            <a:noAutofit/>
          </a:bodyPr>
          <a:lstStyle/>
          <a:p>
            <a:pPr indent="0" lvl="0" marL="12700" rtl="0" algn="l">
              <a:spcBef>
                <a:spcPts val="0"/>
              </a:spcBef>
              <a:spcAft>
                <a:spcPts val="0"/>
              </a:spcAft>
              <a:buClr>
                <a:schemeClr val="dk1"/>
              </a:buClr>
              <a:buSzPts val="1100"/>
              <a:buFont typeface="Arial"/>
              <a:buNone/>
            </a:pPr>
            <a:r>
              <a:rPr lang="en" sz="1000">
                <a:solidFill>
                  <a:schemeClr val="hlink"/>
                </a:solidFill>
                <a:latin typeface="Roboto"/>
                <a:ea typeface="Roboto"/>
                <a:cs typeface="Roboto"/>
                <a:sym typeface="Roboto"/>
              </a:rPr>
              <a:t>©  Body Harmony Physical Therapy, PLLC (2021) - All Rights Reserved</a:t>
            </a:r>
            <a:endParaRPr sz="1000">
              <a:solidFill>
                <a:schemeClr val="dk1"/>
              </a:solidFill>
              <a:latin typeface="Roboto"/>
              <a:ea typeface="Roboto"/>
              <a:cs typeface="Roboto"/>
              <a:sym typeface="Roboto"/>
            </a:endParaRPr>
          </a:p>
          <a:p>
            <a:pPr indent="0" lvl="0" marL="12700" rtl="0" algn="l">
              <a:spcBef>
                <a:spcPts val="0"/>
              </a:spcBef>
              <a:spcAft>
                <a:spcPts val="0"/>
              </a:spcAft>
              <a:buClr>
                <a:schemeClr val="dk1"/>
              </a:buClr>
              <a:buSzPts val="1100"/>
              <a:buFont typeface="Arial"/>
              <a:buNone/>
            </a:pPr>
            <a:r>
              <a:t/>
            </a:r>
            <a:endParaRPr sz="1000">
              <a:solidFill>
                <a:schemeClr val="hlink"/>
              </a:solidFill>
              <a:latin typeface="Roboto"/>
              <a:ea typeface="Roboto"/>
              <a:cs typeface="Roboto"/>
              <a:sym typeface="Roboto"/>
            </a:endParaRPr>
          </a:p>
        </p:txBody>
      </p:sp>
      <p:pic>
        <p:nvPicPr>
          <p:cNvPr id="218" name="Google Shape;218;p28"/>
          <p:cNvPicPr preferRelativeResize="0"/>
          <p:nvPr/>
        </p:nvPicPr>
        <p:blipFill rotWithShape="1">
          <a:blip r:embed="rId3">
            <a:alphaModFix/>
          </a:blip>
          <a:srcRect b="0" l="0" r="0" t="0"/>
          <a:stretch/>
        </p:blipFill>
        <p:spPr>
          <a:xfrm>
            <a:off x="175050" y="9478603"/>
            <a:ext cx="434550" cy="434550"/>
          </a:xfrm>
          <a:prstGeom prst="rect">
            <a:avLst/>
          </a:prstGeom>
          <a:noFill/>
          <a:ln>
            <a:noFill/>
          </a:ln>
        </p:spPr>
      </p:pic>
      <p:sp>
        <p:nvSpPr>
          <p:cNvPr id="219" name="Google Shape;219;p28"/>
          <p:cNvSpPr/>
          <p:nvPr/>
        </p:nvSpPr>
        <p:spPr>
          <a:xfrm>
            <a:off x="1730700" y="5578950"/>
            <a:ext cx="3522600" cy="2239800"/>
          </a:xfrm>
          <a:prstGeom prst="rect">
            <a:avLst/>
          </a:prstGeom>
          <a:solidFill>
            <a:srgbClr val="D9EAD3"/>
          </a:solidFill>
          <a:ln cap="flat" cmpd="sng" w="9525">
            <a:solidFill>
              <a:srgbClr val="D9EAD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20" name="Google Shape;220;p28"/>
          <p:cNvPicPr preferRelativeResize="0"/>
          <p:nvPr/>
        </p:nvPicPr>
        <p:blipFill>
          <a:blip r:embed="rId4">
            <a:alphaModFix/>
          </a:blip>
          <a:stretch>
            <a:fillRect/>
          </a:stretch>
        </p:blipFill>
        <p:spPr>
          <a:xfrm>
            <a:off x="1945887" y="5722350"/>
            <a:ext cx="3470066" cy="2313377"/>
          </a:xfrm>
          <a:prstGeom prst="rect">
            <a:avLst/>
          </a:prstGeom>
          <a:noFill/>
          <a:ln>
            <a:noFill/>
          </a:ln>
        </p:spPr>
      </p:pic>
      <p:sp>
        <p:nvSpPr>
          <p:cNvPr id="221" name="Google Shape;221;p28"/>
          <p:cNvSpPr/>
          <p:nvPr/>
        </p:nvSpPr>
        <p:spPr>
          <a:xfrm>
            <a:off x="1730702" y="5578948"/>
            <a:ext cx="434796" cy="434797"/>
          </a:xfrm>
          <a:custGeom>
            <a:rect b="b" l="l" r="r" t="t"/>
            <a:pathLst>
              <a:path extrusionOk="0" h="548640" w="548639">
                <a:moveTo>
                  <a:pt x="274319" y="548640"/>
                </a:moveTo>
                <a:lnTo>
                  <a:pt x="323628" y="544220"/>
                </a:lnTo>
                <a:lnTo>
                  <a:pt x="370037" y="531477"/>
                </a:lnTo>
                <a:lnTo>
                  <a:pt x="412772" y="511186"/>
                </a:lnTo>
                <a:lnTo>
                  <a:pt x="451059" y="484121"/>
                </a:lnTo>
                <a:lnTo>
                  <a:pt x="484121" y="451059"/>
                </a:lnTo>
                <a:lnTo>
                  <a:pt x="511186" y="412772"/>
                </a:lnTo>
                <a:lnTo>
                  <a:pt x="531477" y="370037"/>
                </a:lnTo>
                <a:lnTo>
                  <a:pt x="544220" y="323628"/>
                </a:lnTo>
                <a:lnTo>
                  <a:pt x="548640" y="274320"/>
                </a:lnTo>
                <a:lnTo>
                  <a:pt x="544220" y="225011"/>
                </a:lnTo>
                <a:lnTo>
                  <a:pt x="531477" y="178602"/>
                </a:lnTo>
                <a:lnTo>
                  <a:pt x="511186" y="135867"/>
                </a:lnTo>
                <a:lnTo>
                  <a:pt x="484121" y="97580"/>
                </a:lnTo>
                <a:lnTo>
                  <a:pt x="451059" y="64518"/>
                </a:lnTo>
                <a:lnTo>
                  <a:pt x="412772" y="37453"/>
                </a:lnTo>
                <a:lnTo>
                  <a:pt x="370037" y="17162"/>
                </a:lnTo>
                <a:lnTo>
                  <a:pt x="323628" y="4419"/>
                </a:lnTo>
                <a:lnTo>
                  <a:pt x="274319" y="0"/>
                </a:lnTo>
                <a:lnTo>
                  <a:pt x="225011" y="4419"/>
                </a:lnTo>
                <a:lnTo>
                  <a:pt x="178602" y="17162"/>
                </a:lnTo>
                <a:lnTo>
                  <a:pt x="135867" y="37453"/>
                </a:lnTo>
                <a:lnTo>
                  <a:pt x="97580" y="64518"/>
                </a:lnTo>
                <a:lnTo>
                  <a:pt x="64518" y="97580"/>
                </a:lnTo>
                <a:lnTo>
                  <a:pt x="37453" y="135867"/>
                </a:lnTo>
                <a:lnTo>
                  <a:pt x="17162" y="178602"/>
                </a:lnTo>
                <a:lnTo>
                  <a:pt x="4419" y="225011"/>
                </a:lnTo>
                <a:lnTo>
                  <a:pt x="0" y="274320"/>
                </a:lnTo>
                <a:lnTo>
                  <a:pt x="4419" y="323628"/>
                </a:lnTo>
                <a:lnTo>
                  <a:pt x="17162" y="370037"/>
                </a:lnTo>
                <a:lnTo>
                  <a:pt x="37453" y="412772"/>
                </a:lnTo>
                <a:lnTo>
                  <a:pt x="64518" y="451059"/>
                </a:lnTo>
                <a:lnTo>
                  <a:pt x="97580" y="484121"/>
                </a:lnTo>
                <a:lnTo>
                  <a:pt x="135867" y="511186"/>
                </a:lnTo>
                <a:lnTo>
                  <a:pt x="178602" y="531477"/>
                </a:lnTo>
                <a:lnTo>
                  <a:pt x="225011" y="544220"/>
                </a:lnTo>
                <a:lnTo>
                  <a:pt x="274319" y="548640"/>
                </a:lnTo>
                <a:close/>
              </a:path>
            </a:pathLst>
          </a:custGeom>
          <a:noFill/>
          <a:ln cap="flat" cmpd="sng" w="38100">
            <a:solidFill>
              <a:srgbClr val="BF9000"/>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22" name="Google Shape;222;p28"/>
          <p:cNvSpPr/>
          <p:nvPr/>
        </p:nvSpPr>
        <p:spPr>
          <a:xfrm>
            <a:off x="1846700" y="6229925"/>
            <a:ext cx="202800" cy="228300"/>
          </a:xfrm>
          <a:prstGeom prst="ellipse">
            <a:avLst/>
          </a:prstGeom>
          <a:solidFill>
            <a:srgbClr val="BF9000"/>
          </a:solidFill>
          <a:ln cap="flat" cmpd="sng" w="9525">
            <a:solidFill>
              <a:srgbClr val="BF9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226" name="Shape 226"/>
        <p:cNvGrpSpPr/>
        <p:nvPr/>
      </p:nvGrpSpPr>
      <p:grpSpPr>
        <a:xfrm>
          <a:off x="0" y="0"/>
          <a:ext cx="0" cy="0"/>
          <a:chOff x="0" y="0"/>
          <a:chExt cx="0" cy="0"/>
        </a:xfrm>
      </p:grpSpPr>
      <p:sp>
        <p:nvSpPr>
          <p:cNvPr id="227" name="Google Shape;227;p29"/>
          <p:cNvSpPr/>
          <p:nvPr/>
        </p:nvSpPr>
        <p:spPr>
          <a:xfrm>
            <a:off x="0" y="-75"/>
            <a:ext cx="6462300" cy="1351800"/>
          </a:xfrm>
          <a:prstGeom prst="rect">
            <a:avLst/>
          </a:prstGeom>
          <a:solidFill>
            <a:srgbClr val="CFE2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 name="Google Shape;228;p29"/>
          <p:cNvSpPr/>
          <p:nvPr/>
        </p:nvSpPr>
        <p:spPr>
          <a:xfrm>
            <a:off x="410819" y="9556750"/>
            <a:ext cx="2358390" cy="0"/>
          </a:xfrm>
          <a:custGeom>
            <a:rect b="b" l="l" r="r" t="t"/>
            <a:pathLst>
              <a:path extrusionOk="0" h="120000" w="2358390">
                <a:moveTo>
                  <a:pt x="0" y="0"/>
                </a:moveTo>
                <a:lnTo>
                  <a:pt x="2357780" y="0"/>
                </a:lnTo>
              </a:path>
            </a:pathLst>
          </a:custGeom>
          <a:noFill/>
          <a:ln cap="flat" cmpd="sng" w="12700">
            <a:solidFill>
              <a:srgbClr val="EFEFE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29" name="Google Shape;229;p29"/>
          <p:cNvSpPr txBox="1"/>
          <p:nvPr/>
        </p:nvSpPr>
        <p:spPr>
          <a:xfrm>
            <a:off x="7238995" y="9634925"/>
            <a:ext cx="140100" cy="1392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None/>
            </a:pPr>
            <a:r>
              <a:rPr lang="en" sz="800">
                <a:solidFill>
                  <a:schemeClr val="dk1"/>
                </a:solidFill>
                <a:latin typeface="Avenir"/>
                <a:ea typeface="Avenir"/>
                <a:cs typeface="Avenir"/>
                <a:sym typeface="Avenir"/>
              </a:rPr>
              <a:t>10</a:t>
            </a:r>
            <a:endParaRPr sz="800">
              <a:solidFill>
                <a:schemeClr val="dk1"/>
              </a:solidFill>
              <a:latin typeface="Avenir"/>
              <a:ea typeface="Avenir"/>
              <a:cs typeface="Avenir"/>
              <a:sym typeface="Avenir"/>
            </a:endParaRPr>
          </a:p>
        </p:txBody>
      </p:sp>
      <p:sp>
        <p:nvSpPr>
          <p:cNvPr id="230" name="Google Shape;230;p29"/>
          <p:cNvSpPr txBox="1"/>
          <p:nvPr>
            <p:ph type="title"/>
          </p:nvPr>
        </p:nvSpPr>
        <p:spPr>
          <a:xfrm>
            <a:off x="175050" y="625425"/>
            <a:ext cx="6644700" cy="726300"/>
          </a:xfrm>
          <a:prstGeom prst="rect">
            <a:avLst/>
          </a:prstGeom>
          <a:noFill/>
          <a:ln>
            <a:noFill/>
          </a:ln>
        </p:spPr>
        <p:txBody>
          <a:bodyPr anchorCtr="0" anchor="t" bIns="0" lIns="0" spcFirstLastPara="1" rIns="0" wrap="square" tIns="12700">
            <a:noAutofit/>
          </a:bodyPr>
          <a:lstStyle/>
          <a:p>
            <a:pPr indent="0" lvl="0" marL="12700" rtl="0" algn="l">
              <a:lnSpc>
                <a:spcPct val="100000"/>
              </a:lnSpc>
              <a:spcBef>
                <a:spcPts val="0"/>
              </a:spcBef>
              <a:spcAft>
                <a:spcPts val="0"/>
              </a:spcAft>
              <a:buNone/>
            </a:pPr>
            <a:r>
              <a:rPr b="0" lang="en" sz="3600">
                <a:solidFill>
                  <a:srgbClr val="B45F06"/>
                </a:solidFill>
                <a:latin typeface="Quicksand"/>
                <a:ea typeface="Quicksand"/>
                <a:cs typeface="Quicksand"/>
                <a:sym typeface="Quicksand"/>
              </a:rPr>
              <a:t>Relaxation Techniques</a:t>
            </a:r>
            <a:endParaRPr b="0" sz="3600">
              <a:solidFill>
                <a:srgbClr val="B45F06"/>
              </a:solidFill>
              <a:latin typeface="Quicksand"/>
              <a:ea typeface="Quicksand"/>
              <a:cs typeface="Quicksand"/>
              <a:sym typeface="Quicksand"/>
            </a:endParaRPr>
          </a:p>
        </p:txBody>
      </p:sp>
      <p:sp>
        <p:nvSpPr>
          <p:cNvPr id="231" name="Google Shape;231;p29"/>
          <p:cNvSpPr txBox="1"/>
          <p:nvPr/>
        </p:nvSpPr>
        <p:spPr>
          <a:xfrm>
            <a:off x="786750" y="1624125"/>
            <a:ext cx="6033000" cy="5587500"/>
          </a:xfrm>
          <a:prstGeom prst="rect">
            <a:avLst/>
          </a:prstGeom>
          <a:noFill/>
          <a:ln>
            <a:noFill/>
          </a:ln>
        </p:spPr>
        <p:txBody>
          <a:bodyPr anchorCtr="0" anchor="t" bIns="0" lIns="0" spcFirstLastPara="1" rIns="0" wrap="square" tIns="12700">
            <a:noAutofit/>
          </a:bodyPr>
          <a:lstStyle/>
          <a:p>
            <a:pPr indent="0" lvl="0" marL="457200" rtl="0" algn="l">
              <a:spcBef>
                <a:spcPts val="0"/>
              </a:spcBef>
              <a:spcAft>
                <a:spcPts val="0"/>
              </a:spcAft>
              <a:buNone/>
            </a:pPr>
            <a:r>
              <a:t/>
            </a:r>
            <a:endParaRPr sz="1250">
              <a:solidFill>
                <a:schemeClr val="dk1"/>
              </a:solidFill>
              <a:latin typeface="Montserrat"/>
              <a:ea typeface="Montserrat"/>
              <a:cs typeface="Montserrat"/>
              <a:sym typeface="Montserrat"/>
            </a:endParaRPr>
          </a:p>
          <a:p>
            <a:pPr indent="0" lvl="0" marL="0" rtl="0" algn="l">
              <a:spcBef>
                <a:spcPts val="0"/>
              </a:spcBef>
              <a:spcAft>
                <a:spcPts val="0"/>
              </a:spcAft>
              <a:buNone/>
            </a:pPr>
            <a:r>
              <a:rPr lang="en" sz="1250">
                <a:solidFill>
                  <a:schemeClr val="dk1"/>
                </a:solidFill>
                <a:latin typeface="Montserrat"/>
                <a:ea typeface="Montserrat"/>
                <a:cs typeface="Montserrat"/>
                <a:sym typeface="Montserrat"/>
              </a:rPr>
              <a:t>At the very least, set aside 5 minutes per day to practice the  self care technique that works best for you to help your body better cope with stress. </a:t>
            </a:r>
            <a:endParaRPr sz="125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sz="1250">
              <a:solidFill>
                <a:schemeClr val="dk1"/>
              </a:solidFill>
              <a:latin typeface="Montserrat"/>
              <a:ea typeface="Montserrat"/>
              <a:cs typeface="Montserrat"/>
              <a:sym typeface="Montserrat"/>
            </a:endParaRPr>
          </a:p>
          <a:p>
            <a:pPr indent="0" lvl="0" marL="0" rtl="0" algn="l">
              <a:spcBef>
                <a:spcPts val="0"/>
              </a:spcBef>
              <a:spcAft>
                <a:spcPts val="0"/>
              </a:spcAft>
              <a:buSzPts val="1100"/>
              <a:buNone/>
            </a:pPr>
            <a:r>
              <a:rPr lang="en" sz="1250">
                <a:solidFill>
                  <a:schemeClr val="dk1"/>
                </a:solidFill>
                <a:latin typeface="Montserrat"/>
                <a:ea typeface="Montserrat"/>
                <a:cs typeface="Montserrat"/>
                <a:sym typeface="Montserrat"/>
              </a:rPr>
              <a:t>It is important to note that practicing relaxation techniques and letting go of stress can sometimes lead to an emotional release. This can be different for each person. You may feel angry, anxious, sad, peaceful, joyful, or any other wide range of emotions. Simply try to notice your thoughts without judgement, and allow yourself to feel however it is that you are feeling in the moment. Be gentle with yourself. </a:t>
            </a:r>
            <a:endParaRPr sz="1250">
              <a:solidFill>
                <a:schemeClr val="dk1"/>
              </a:solidFill>
              <a:latin typeface="Montserrat"/>
              <a:ea typeface="Montserrat"/>
              <a:cs typeface="Montserrat"/>
              <a:sym typeface="Montserrat"/>
            </a:endParaRPr>
          </a:p>
          <a:p>
            <a:pPr indent="0" lvl="0" marL="0" rtl="0" algn="l">
              <a:spcBef>
                <a:spcPts val="0"/>
              </a:spcBef>
              <a:spcAft>
                <a:spcPts val="0"/>
              </a:spcAft>
              <a:buSzPts val="1100"/>
              <a:buNone/>
            </a:pPr>
            <a:r>
              <a:t/>
            </a:r>
            <a:endParaRPr sz="1250">
              <a:solidFill>
                <a:schemeClr val="dk1"/>
              </a:solidFill>
              <a:latin typeface="Montserrat"/>
              <a:ea typeface="Montserrat"/>
              <a:cs typeface="Montserrat"/>
              <a:sym typeface="Montserrat"/>
            </a:endParaRPr>
          </a:p>
          <a:p>
            <a:pPr indent="0" lvl="0" marL="0" rtl="0" algn="l">
              <a:spcBef>
                <a:spcPts val="0"/>
              </a:spcBef>
              <a:spcAft>
                <a:spcPts val="0"/>
              </a:spcAft>
              <a:buSzPts val="1100"/>
              <a:buNone/>
            </a:pPr>
            <a:r>
              <a:rPr lang="en" sz="1250">
                <a:solidFill>
                  <a:schemeClr val="dk1"/>
                </a:solidFill>
                <a:latin typeface="Montserrat"/>
                <a:ea typeface="Montserrat"/>
                <a:cs typeface="Montserrat"/>
                <a:sym typeface="Montserrat"/>
              </a:rPr>
              <a:t>Also, it may take time to find the technique or combination that works for you. Keep in mind, these techniques help some people, but they might not work for you. Please don’t stress or feel that you’ve failed if these techniques do not end your pain. They are simply an option to explore. Talk to a pelvic floor PT to learn about other ways to manage your pain. </a:t>
            </a:r>
            <a:endParaRPr sz="1250">
              <a:solidFill>
                <a:srgbClr val="232323"/>
              </a:solidFill>
              <a:latin typeface="Montserrat"/>
              <a:ea typeface="Montserrat"/>
              <a:cs typeface="Montserrat"/>
              <a:sym typeface="Montserrat"/>
            </a:endParaRPr>
          </a:p>
        </p:txBody>
      </p:sp>
      <p:sp>
        <p:nvSpPr>
          <p:cNvPr id="232" name="Google Shape;232;p29"/>
          <p:cNvSpPr txBox="1"/>
          <p:nvPr/>
        </p:nvSpPr>
        <p:spPr>
          <a:xfrm>
            <a:off x="609600" y="9634925"/>
            <a:ext cx="4765800" cy="388500"/>
          </a:xfrm>
          <a:prstGeom prst="rect">
            <a:avLst/>
          </a:prstGeom>
          <a:noFill/>
          <a:ln>
            <a:noFill/>
          </a:ln>
        </p:spPr>
        <p:txBody>
          <a:bodyPr anchorCtr="0" anchor="t" bIns="91425" lIns="91425" spcFirstLastPara="1" rIns="91425" wrap="square" tIns="91425">
            <a:noAutofit/>
          </a:bodyPr>
          <a:lstStyle/>
          <a:p>
            <a:pPr indent="0" lvl="0" marL="12700" rtl="0" algn="l">
              <a:spcBef>
                <a:spcPts val="0"/>
              </a:spcBef>
              <a:spcAft>
                <a:spcPts val="0"/>
              </a:spcAft>
              <a:buClr>
                <a:schemeClr val="dk1"/>
              </a:buClr>
              <a:buSzPts val="1100"/>
              <a:buFont typeface="Arial"/>
              <a:buNone/>
            </a:pPr>
            <a:r>
              <a:rPr lang="en" sz="1000">
                <a:solidFill>
                  <a:schemeClr val="hlink"/>
                </a:solidFill>
                <a:latin typeface="Roboto"/>
                <a:ea typeface="Roboto"/>
                <a:cs typeface="Roboto"/>
                <a:sym typeface="Roboto"/>
              </a:rPr>
              <a:t>©  Body Harmony Physical Therapy, PLLC (2021) - All Rights Reserved</a:t>
            </a:r>
            <a:endParaRPr sz="1000">
              <a:solidFill>
                <a:schemeClr val="dk1"/>
              </a:solidFill>
              <a:latin typeface="Roboto"/>
              <a:ea typeface="Roboto"/>
              <a:cs typeface="Roboto"/>
              <a:sym typeface="Roboto"/>
            </a:endParaRPr>
          </a:p>
          <a:p>
            <a:pPr indent="0" lvl="0" marL="12700" rtl="0" algn="l">
              <a:spcBef>
                <a:spcPts val="0"/>
              </a:spcBef>
              <a:spcAft>
                <a:spcPts val="0"/>
              </a:spcAft>
              <a:buClr>
                <a:schemeClr val="dk1"/>
              </a:buClr>
              <a:buSzPts val="1100"/>
              <a:buFont typeface="Arial"/>
              <a:buNone/>
            </a:pPr>
            <a:r>
              <a:t/>
            </a:r>
            <a:endParaRPr sz="1000">
              <a:solidFill>
                <a:schemeClr val="hlink"/>
              </a:solidFill>
              <a:latin typeface="Roboto"/>
              <a:ea typeface="Roboto"/>
              <a:cs typeface="Roboto"/>
              <a:sym typeface="Roboto"/>
            </a:endParaRPr>
          </a:p>
        </p:txBody>
      </p:sp>
      <p:pic>
        <p:nvPicPr>
          <p:cNvPr id="233" name="Google Shape;233;p29"/>
          <p:cNvPicPr preferRelativeResize="0"/>
          <p:nvPr/>
        </p:nvPicPr>
        <p:blipFill rotWithShape="1">
          <a:blip r:embed="rId3">
            <a:alphaModFix/>
          </a:blip>
          <a:srcRect b="0" l="0" r="0" t="0"/>
          <a:stretch/>
        </p:blipFill>
        <p:spPr>
          <a:xfrm>
            <a:off x="175050" y="9478603"/>
            <a:ext cx="434550" cy="43455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7" name="Shape 237"/>
        <p:cNvGrpSpPr/>
        <p:nvPr/>
      </p:nvGrpSpPr>
      <p:grpSpPr>
        <a:xfrm>
          <a:off x="0" y="0"/>
          <a:ext cx="0" cy="0"/>
          <a:chOff x="0" y="0"/>
          <a:chExt cx="0" cy="0"/>
        </a:xfrm>
      </p:grpSpPr>
      <p:pic>
        <p:nvPicPr>
          <p:cNvPr id="238" name="Google Shape;238;p30"/>
          <p:cNvPicPr preferRelativeResize="0"/>
          <p:nvPr/>
        </p:nvPicPr>
        <p:blipFill rotWithShape="1">
          <a:blip r:embed="rId3">
            <a:alphaModFix/>
          </a:blip>
          <a:srcRect b="0" l="39" r="39" t="0"/>
          <a:stretch/>
        </p:blipFill>
        <p:spPr>
          <a:xfrm>
            <a:off x="0" y="8"/>
            <a:ext cx="7772396" cy="5186135"/>
          </a:xfrm>
          <a:prstGeom prst="rect">
            <a:avLst/>
          </a:prstGeom>
          <a:noFill/>
          <a:ln>
            <a:noFill/>
          </a:ln>
        </p:spPr>
      </p:pic>
      <p:sp>
        <p:nvSpPr>
          <p:cNvPr id="239" name="Google Shape;239;p30"/>
          <p:cNvSpPr txBox="1"/>
          <p:nvPr/>
        </p:nvSpPr>
        <p:spPr>
          <a:xfrm>
            <a:off x="7229471" y="9622225"/>
            <a:ext cx="162600" cy="147300"/>
          </a:xfrm>
          <a:prstGeom prst="rect">
            <a:avLst/>
          </a:prstGeom>
          <a:noFill/>
          <a:ln>
            <a:noFill/>
          </a:ln>
        </p:spPr>
        <p:txBody>
          <a:bodyPr anchorCtr="0" anchor="t" bIns="0" lIns="0" spcFirstLastPara="1" rIns="0" wrap="square" tIns="12700">
            <a:noAutofit/>
          </a:bodyPr>
          <a:lstStyle/>
          <a:p>
            <a:pPr indent="0" lvl="0" marL="0" marR="0" rtl="0" algn="l">
              <a:lnSpc>
                <a:spcPct val="100000"/>
              </a:lnSpc>
              <a:spcBef>
                <a:spcPts val="0"/>
              </a:spcBef>
              <a:spcAft>
                <a:spcPts val="0"/>
              </a:spcAft>
              <a:buNone/>
            </a:pPr>
            <a:r>
              <a:rPr lang="en" sz="800">
                <a:solidFill>
                  <a:schemeClr val="dk1"/>
                </a:solidFill>
                <a:latin typeface="Avenir"/>
                <a:ea typeface="Avenir"/>
                <a:cs typeface="Avenir"/>
                <a:sym typeface="Avenir"/>
              </a:rPr>
              <a:t>11</a:t>
            </a:r>
            <a:endParaRPr sz="800">
              <a:solidFill>
                <a:schemeClr val="dk1"/>
              </a:solidFill>
              <a:latin typeface="Avenir"/>
              <a:ea typeface="Avenir"/>
              <a:cs typeface="Avenir"/>
              <a:sym typeface="Avenir"/>
            </a:endParaRPr>
          </a:p>
        </p:txBody>
      </p:sp>
      <p:sp>
        <p:nvSpPr>
          <p:cNvPr id="240" name="Google Shape;240;p30"/>
          <p:cNvSpPr/>
          <p:nvPr/>
        </p:nvSpPr>
        <p:spPr>
          <a:xfrm>
            <a:off x="856616" y="4743700"/>
            <a:ext cx="6059170" cy="4881880"/>
          </a:xfrm>
          <a:custGeom>
            <a:rect b="b" l="l" r="r" t="t"/>
            <a:pathLst>
              <a:path extrusionOk="0" h="4881880" w="6059170">
                <a:moveTo>
                  <a:pt x="0" y="4881880"/>
                </a:moveTo>
                <a:lnTo>
                  <a:pt x="6058916" y="4881880"/>
                </a:lnTo>
                <a:lnTo>
                  <a:pt x="6058916" y="0"/>
                </a:lnTo>
                <a:lnTo>
                  <a:pt x="0" y="0"/>
                </a:lnTo>
                <a:lnTo>
                  <a:pt x="0" y="488188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41" name="Google Shape;241;p30"/>
          <p:cNvSpPr txBox="1"/>
          <p:nvPr/>
        </p:nvSpPr>
        <p:spPr>
          <a:xfrm>
            <a:off x="856766" y="4743700"/>
            <a:ext cx="6059100" cy="4557900"/>
          </a:xfrm>
          <a:prstGeom prst="rect">
            <a:avLst/>
          </a:prstGeom>
          <a:noFill/>
          <a:ln cap="flat" cmpd="sng" w="12700">
            <a:solidFill>
              <a:srgbClr val="9B2269"/>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None/>
            </a:pPr>
            <a:r>
              <a:t/>
            </a:r>
            <a:endParaRPr sz="1600">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None/>
            </a:pPr>
            <a:r>
              <a:t/>
            </a:r>
            <a:endParaRPr sz="1600">
              <a:solidFill>
                <a:schemeClr val="dk1"/>
              </a:solidFill>
              <a:latin typeface="Times New Roman"/>
              <a:ea typeface="Times New Roman"/>
              <a:cs typeface="Times New Roman"/>
              <a:sym typeface="Times New Roman"/>
            </a:endParaRPr>
          </a:p>
          <a:p>
            <a:pPr indent="0" lvl="0" marL="0" marR="0" rtl="0" algn="ctr">
              <a:lnSpc>
                <a:spcPct val="100000"/>
              </a:lnSpc>
              <a:spcBef>
                <a:spcPts val="0"/>
              </a:spcBef>
              <a:spcAft>
                <a:spcPts val="0"/>
              </a:spcAft>
              <a:buNone/>
            </a:pPr>
            <a:r>
              <a:t/>
            </a:r>
            <a:endParaRPr sz="1600">
              <a:solidFill>
                <a:schemeClr val="dk1"/>
              </a:solidFill>
              <a:latin typeface="Times New Roman"/>
              <a:ea typeface="Times New Roman"/>
              <a:cs typeface="Times New Roman"/>
              <a:sym typeface="Times New Roman"/>
            </a:endParaRPr>
          </a:p>
          <a:p>
            <a:pPr indent="0" lvl="0" marL="17145" marR="0" rtl="0" algn="ctr">
              <a:lnSpc>
                <a:spcPct val="100000"/>
              </a:lnSpc>
              <a:spcBef>
                <a:spcPts val="1215"/>
              </a:spcBef>
              <a:spcAft>
                <a:spcPts val="0"/>
              </a:spcAft>
              <a:buNone/>
            </a:pPr>
            <a:r>
              <a:rPr lang="en" sz="1400">
                <a:solidFill>
                  <a:srgbClr val="232323"/>
                </a:solidFill>
                <a:latin typeface="Roboto"/>
                <a:ea typeface="Roboto"/>
                <a:cs typeface="Roboto"/>
                <a:sym typeface="Roboto"/>
              </a:rPr>
              <a:t>CHAPTER 0</a:t>
            </a:r>
            <a:r>
              <a:rPr lang="en">
                <a:solidFill>
                  <a:srgbClr val="232323"/>
                </a:solidFill>
                <a:latin typeface="Roboto"/>
                <a:ea typeface="Roboto"/>
                <a:cs typeface="Roboto"/>
                <a:sym typeface="Roboto"/>
              </a:rPr>
              <a:t>3</a:t>
            </a:r>
            <a:endParaRPr sz="1400">
              <a:solidFill>
                <a:schemeClr val="dk1"/>
              </a:solidFill>
              <a:latin typeface="Roboto"/>
              <a:ea typeface="Roboto"/>
              <a:cs typeface="Roboto"/>
              <a:sym typeface="Roboto"/>
            </a:endParaRPr>
          </a:p>
          <a:p>
            <a:pPr indent="0" lvl="0" marL="0" marR="0" rtl="0" algn="ctr">
              <a:lnSpc>
                <a:spcPct val="100000"/>
              </a:lnSpc>
              <a:spcBef>
                <a:spcPts val="40"/>
              </a:spcBef>
              <a:spcAft>
                <a:spcPts val="0"/>
              </a:spcAft>
              <a:buNone/>
            </a:pPr>
            <a:r>
              <a:t/>
            </a:r>
            <a:endParaRPr sz="1450">
              <a:solidFill>
                <a:schemeClr val="dk1"/>
              </a:solidFill>
              <a:latin typeface="Times New Roman"/>
              <a:ea typeface="Times New Roman"/>
              <a:cs typeface="Times New Roman"/>
              <a:sym typeface="Times New Roman"/>
            </a:endParaRPr>
          </a:p>
          <a:p>
            <a:pPr indent="0" lvl="0" marL="0" marR="0" rtl="0" algn="ctr">
              <a:lnSpc>
                <a:spcPct val="100000"/>
              </a:lnSpc>
              <a:spcBef>
                <a:spcPts val="0"/>
              </a:spcBef>
              <a:spcAft>
                <a:spcPts val="0"/>
              </a:spcAft>
              <a:buNone/>
            </a:pPr>
            <a:r>
              <a:rPr lang="en" sz="6500">
                <a:solidFill>
                  <a:srgbClr val="9B2269"/>
                </a:solidFill>
                <a:latin typeface="Roboto"/>
                <a:ea typeface="Roboto"/>
                <a:cs typeface="Roboto"/>
                <a:sym typeface="Roboto"/>
              </a:rPr>
              <a:t>Connect to Your Breath</a:t>
            </a:r>
            <a:endParaRPr sz="6500">
              <a:solidFill>
                <a:schemeClr val="dk1"/>
              </a:solidFill>
              <a:latin typeface="Roboto"/>
              <a:ea typeface="Roboto"/>
              <a:cs typeface="Roboto"/>
              <a:sym typeface="Roboto"/>
            </a:endParaRPr>
          </a:p>
          <a:p>
            <a:pPr indent="-635" lvl="0" marL="864235" marR="855343" rtl="0" algn="ctr">
              <a:lnSpc>
                <a:spcPct val="145800"/>
              </a:lnSpc>
              <a:spcBef>
                <a:spcPts val="2460"/>
              </a:spcBef>
              <a:spcAft>
                <a:spcPts val="0"/>
              </a:spcAft>
              <a:buNone/>
            </a:pPr>
            <a:r>
              <a:t/>
            </a:r>
            <a:endParaRPr sz="1200">
              <a:solidFill>
                <a:schemeClr val="dk1"/>
              </a:solidFill>
              <a:latin typeface="Roboto"/>
              <a:ea typeface="Roboto"/>
              <a:cs typeface="Roboto"/>
              <a:sym typeface="Roboto"/>
            </a:endParaRPr>
          </a:p>
        </p:txBody>
      </p:sp>
      <p:sp>
        <p:nvSpPr>
          <p:cNvPr id="242" name="Google Shape;242;p30"/>
          <p:cNvSpPr txBox="1"/>
          <p:nvPr/>
        </p:nvSpPr>
        <p:spPr>
          <a:xfrm>
            <a:off x="609600" y="9622225"/>
            <a:ext cx="4786200" cy="329400"/>
          </a:xfrm>
          <a:prstGeom prst="rect">
            <a:avLst/>
          </a:prstGeom>
          <a:noFill/>
          <a:ln>
            <a:noFill/>
          </a:ln>
        </p:spPr>
        <p:txBody>
          <a:bodyPr anchorCtr="0" anchor="t" bIns="91425" lIns="91425" spcFirstLastPara="1" rIns="91425" wrap="square" tIns="91425">
            <a:noAutofit/>
          </a:bodyPr>
          <a:lstStyle/>
          <a:p>
            <a:pPr indent="0" lvl="0" marL="12700" rtl="0" algn="l">
              <a:spcBef>
                <a:spcPts val="0"/>
              </a:spcBef>
              <a:spcAft>
                <a:spcPts val="0"/>
              </a:spcAft>
              <a:buClr>
                <a:schemeClr val="dk1"/>
              </a:buClr>
              <a:buSzPts val="1100"/>
              <a:buFont typeface="Arial"/>
              <a:buNone/>
            </a:pPr>
            <a:r>
              <a:rPr lang="en" sz="1000">
                <a:solidFill>
                  <a:schemeClr val="hlink"/>
                </a:solidFill>
                <a:latin typeface="Roboto"/>
                <a:ea typeface="Roboto"/>
                <a:cs typeface="Roboto"/>
                <a:sym typeface="Roboto"/>
              </a:rPr>
              <a:t>©  Body Harmony Physical Therapy, PLLC (2021) - All Rights Reserved</a:t>
            </a:r>
            <a:endParaRPr sz="1000">
              <a:solidFill>
                <a:schemeClr val="dk1"/>
              </a:solidFill>
              <a:latin typeface="Roboto"/>
              <a:ea typeface="Roboto"/>
              <a:cs typeface="Roboto"/>
              <a:sym typeface="Roboto"/>
            </a:endParaRPr>
          </a:p>
          <a:p>
            <a:pPr indent="0" lvl="0" marL="12700" rtl="0" algn="l">
              <a:spcBef>
                <a:spcPts val="0"/>
              </a:spcBef>
              <a:spcAft>
                <a:spcPts val="0"/>
              </a:spcAft>
              <a:buClr>
                <a:schemeClr val="dk1"/>
              </a:buClr>
              <a:buSzPts val="1100"/>
              <a:buFont typeface="Arial"/>
              <a:buNone/>
            </a:pPr>
            <a:r>
              <a:t/>
            </a:r>
            <a:endParaRPr sz="1000">
              <a:solidFill>
                <a:schemeClr val="hlink"/>
              </a:solidFill>
              <a:latin typeface="Roboto"/>
              <a:ea typeface="Roboto"/>
              <a:cs typeface="Roboto"/>
              <a:sym typeface="Roboto"/>
            </a:endParaRPr>
          </a:p>
        </p:txBody>
      </p:sp>
      <p:pic>
        <p:nvPicPr>
          <p:cNvPr id="243" name="Google Shape;243;p30"/>
          <p:cNvPicPr preferRelativeResize="0"/>
          <p:nvPr/>
        </p:nvPicPr>
        <p:blipFill rotWithShape="1">
          <a:blip r:embed="rId4">
            <a:alphaModFix/>
          </a:blip>
          <a:srcRect b="0" l="0" r="0" t="0"/>
          <a:stretch/>
        </p:blipFill>
        <p:spPr>
          <a:xfrm>
            <a:off x="175050" y="9478603"/>
            <a:ext cx="434550" cy="43455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247" name="Shape 247"/>
        <p:cNvGrpSpPr/>
        <p:nvPr/>
      </p:nvGrpSpPr>
      <p:grpSpPr>
        <a:xfrm>
          <a:off x="0" y="0"/>
          <a:ext cx="0" cy="0"/>
          <a:chOff x="0" y="0"/>
          <a:chExt cx="0" cy="0"/>
        </a:xfrm>
      </p:grpSpPr>
      <p:sp>
        <p:nvSpPr>
          <p:cNvPr id="248" name="Google Shape;248;p31"/>
          <p:cNvSpPr/>
          <p:nvPr/>
        </p:nvSpPr>
        <p:spPr>
          <a:xfrm>
            <a:off x="0" y="-75"/>
            <a:ext cx="6462300" cy="1351800"/>
          </a:xfrm>
          <a:prstGeom prst="rect">
            <a:avLst/>
          </a:pr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 name="Google Shape;249;p31"/>
          <p:cNvSpPr/>
          <p:nvPr/>
        </p:nvSpPr>
        <p:spPr>
          <a:xfrm>
            <a:off x="410819" y="9556750"/>
            <a:ext cx="2358390" cy="0"/>
          </a:xfrm>
          <a:custGeom>
            <a:rect b="b" l="l" r="r" t="t"/>
            <a:pathLst>
              <a:path extrusionOk="0" h="120000" w="2358390">
                <a:moveTo>
                  <a:pt x="0" y="0"/>
                </a:moveTo>
                <a:lnTo>
                  <a:pt x="2357780" y="0"/>
                </a:lnTo>
              </a:path>
            </a:pathLst>
          </a:custGeom>
          <a:noFill/>
          <a:ln cap="flat" cmpd="sng" w="12700">
            <a:solidFill>
              <a:srgbClr val="EFEFE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50" name="Google Shape;250;p31"/>
          <p:cNvSpPr txBox="1"/>
          <p:nvPr/>
        </p:nvSpPr>
        <p:spPr>
          <a:xfrm>
            <a:off x="7200892" y="9634925"/>
            <a:ext cx="178200" cy="1392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None/>
            </a:pPr>
            <a:r>
              <a:rPr lang="en" sz="800">
                <a:solidFill>
                  <a:schemeClr val="dk1"/>
                </a:solidFill>
                <a:latin typeface="Avenir"/>
                <a:ea typeface="Avenir"/>
                <a:cs typeface="Avenir"/>
                <a:sym typeface="Avenir"/>
              </a:rPr>
              <a:t>12</a:t>
            </a:r>
            <a:endParaRPr sz="800">
              <a:solidFill>
                <a:schemeClr val="dk1"/>
              </a:solidFill>
              <a:latin typeface="Avenir"/>
              <a:ea typeface="Avenir"/>
              <a:cs typeface="Avenir"/>
              <a:sym typeface="Avenir"/>
            </a:endParaRPr>
          </a:p>
        </p:txBody>
      </p:sp>
      <p:sp>
        <p:nvSpPr>
          <p:cNvPr id="251" name="Google Shape;251;p31"/>
          <p:cNvSpPr txBox="1"/>
          <p:nvPr/>
        </p:nvSpPr>
        <p:spPr>
          <a:xfrm>
            <a:off x="736600" y="1861825"/>
            <a:ext cx="6246300" cy="4292700"/>
          </a:xfrm>
          <a:prstGeom prst="rect">
            <a:avLst/>
          </a:prstGeom>
          <a:noFill/>
          <a:ln>
            <a:noFill/>
          </a:ln>
        </p:spPr>
        <p:txBody>
          <a:bodyPr anchorCtr="0" anchor="t" bIns="0" lIns="0" spcFirstLastPara="1" rIns="0" wrap="square" tIns="12700">
            <a:noAutofit/>
          </a:bodyPr>
          <a:lstStyle/>
          <a:p>
            <a:pPr indent="0" lvl="0" marL="0" rtl="0" algn="l">
              <a:spcBef>
                <a:spcPts val="0"/>
              </a:spcBef>
              <a:spcAft>
                <a:spcPts val="0"/>
              </a:spcAft>
              <a:buClr>
                <a:schemeClr val="dk1"/>
              </a:buClr>
              <a:buSzPts val="1400"/>
              <a:buFont typeface="Arial"/>
              <a:buNone/>
            </a:pPr>
            <a:r>
              <a:rPr lang="en" sz="1250">
                <a:solidFill>
                  <a:schemeClr val="dk1"/>
                </a:solidFill>
                <a:latin typeface="Montserrat"/>
                <a:ea typeface="Montserrat"/>
                <a:cs typeface="Montserrat"/>
                <a:sym typeface="Montserrat"/>
              </a:rPr>
              <a:t>This often comes as a shock to many people, but </a:t>
            </a:r>
            <a:r>
              <a:rPr b="1" lang="en" sz="1250">
                <a:solidFill>
                  <a:schemeClr val="dk1"/>
                </a:solidFill>
                <a:latin typeface="Montserrat"/>
                <a:ea typeface="Montserrat"/>
                <a:cs typeface="Montserrat"/>
                <a:sym typeface="Montserrat"/>
              </a:rPr>
              <a:t>your breath influences your pelvic floor</a:t>
            </a:r>
            <a:r>
              <a:rPr lang="en" sz="1250">
                <a:solidFill>
                  <a:schemeClr val="dk1"/>
                </a:solidFill>
                <a:latin typeface="Montserrat"/>
                <a:ea typeface="Montserrat"/>
                <a:cs typeface="Montserrat"/>
                <a:sym typeface="Montserrat"/>
              </a:rPr>
              <a:t>. How can that be?</a:t>
            </a:r>
            <a:endParaRPr sz="125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400"/>
              <a:buFont typeface="Arial"/>
              <a:buNone/>
            </a:pPr>
            <a:r>
              <a:t/>
            </a:r>
            <a:endParaRPr sz="125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400"/>
              <a:buFont typeface="Arial"/>
              <a:buNone/>
            </a:pPr>
            <a:r>
              <a:rPr lang="en" sz="1250">
                <a:solidFill>
                  <a:schemeClr val="dk1"/>
                </a:solidFill>
                <a:latin typeface="Montserrat"/>
                <a:ea typeface="Montserrat"/>
                <a:cs typeface="Montserrat"/>
                <a:sym typeface="Montserrat"/>
              </a:rPr>
              <a:t>The diaphragm, a broad, dome-shaped muscle at the base of your ribcage, is your primary muscle used in breathing. An intimate relationship exists between the diaphragm and the pelvic floor- they are each a component of </a:t>
            </a:r>
            <a:r>
              <a:rPr b="1" lang="en" sz="1250">
                <a:solidFill>
                  <a:schemeClr val="dk1"/>
                </a:solidFill>
                <a:latin typeface="Montserrat"/>
                <a:ea typeface="Montserrat"/>
                <a:cs typeface="Montserrat"/>
                <a:sym typeface="Montserrat"/>
              </a:rPr>
              <a:t>the </a:t>
            </a:r>
            <a:r>
              <a:rPr b="1" i="1" lang="en" sz="1250">
                <a:solidFill>
                  <a:schemeClr val="dk1"/>
                </a:solidFill>
                <a:latin typeface="Montserrat"/>
                <a:ea typeface="Montserrat"/>
                <a:cs typeface="Montserrat"/>
                <a:sym typeface="Montserrat"/>
              </a:rPr>
              <a:t>core</a:t>
            </a:r>
            <a:r>
              <a:rPr lang="en" sz="1250">
                <a:solidFill>
                  <a:schemeClr val="dk1"/>
                </a:solidFill>
                <a:latin typeface="Montserrat"/>
                <a:ea typeface="Montserrat"/>
                <a:cs typeface="Montserrat"/>
                <a:sym typeface="Montserrat"/>
              </a:rPr>
              <a:t>. The core is the term commonly used to describe the group of musculature that forms a cylindrical pressure system that provides our trunk with stability.</a:t>
            </a:r>
            <a:endParaRPr sz="125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400"/>
              <a:buFont typeface="Arial"/>
              <a:buNone/>
            </a:pPr>
            <a:r>
              <a:t/>
            </a:r>
            <a:endParaRPr sz="125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400"/>
              <a:buFont typeface="Arial"/>
              <a:buNone/>
            </a:pPr>
            <a:r>
              <a:rPr lang="en" sz="1250">
                <a:solidFill>
                  <a:schemeClr val="dk1"/>
                </a:solidFill>
                <a:latin typeface="Montserrat"/>
                <a:ea typeface="Montserrat"/>
                <a:cs typeface="Montserrat"/>
                <a:sym typeface="Montserrat"/>
              </a:rPr>
              <a:t>The core consists of: </a:t>
            </a:r>
            <a:endParaRPr sz="125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400"/>
              <a:buFont typeface="Arial"/>
              <a:buNone/>
            </a:pPr>
            <a:r>
              <a:t/>
            </a:r>
            <a:endParaRPr sz="1250">
              <a:solidFill>
                <a:schemeClr val="dk1"/>
              </a:solidFill>
              <a:latin typeface="Montserrat"/>
              <a:ea typeface="Montserrat"/>
              <a:cs typeface="Montserrat"/>
              <a:sym typeface="Montserrat"/>
            </a:endParaRPr>
          </a:p>
          <a:p>
            <a:pPr indent="-307975" lvl="0" marL="457200" rtl="0" algn="l">
              <a:spcBef>
                <a:spcPts val="0"/>
              </a:spcBef>
              <a:spcAft>
                <a:spcPts val="0"/>
              </a:spcAft>
              <a:buClr>
                <a:schemeClr val="dk1"/>
              </a:buClr>
              <a:buSzPts val="1250"/>
              <a:buFont typeface="Montserrat"/>
              <a:buChar char="●"/>
            </a:pPr>
            <a:r>
              <a:rPr lang="en" sz="1250">
                <a:solidFill>
                  <a:schemeClr val="dk1"/>
                </a:solidFill>
                <a:latin typeface="Montserrat"/>
                <a:ea typeface="Montserrat"/>
                <a:cs typeface="Montserrat"/>
                <a:sym typeface="Montserrat"/>
              </a:rPr>
              <a:t>The </a:t>
            </a:r>
            <a:r>
              <a:rPr b="1" lang="en" sz="1250">
                <a:solidFill>
                  <a:schemeClr val="dk1"/>
                </a:solidFill>
                <a:latin typeface="Montserrat"/>
                <a:ea typeface="Montserrat"/>
                <a:cs typeface="Montserrat"/>
                <a:sym typeface="Montserrat"/>
              </a:rPr>
              <a:t>diaphragm</a:t>
            </a:r>
            <a:r>
              <a:rPr lang="en" sz="1250">
                <a:solidFill>
                  <a:schemeClr val="dk1"/>
                </a:solidFill>
                <a:latin typeface="Montserrat"/>
                <a:ea typeface="Montserrat"/>
                <a:cs typeface="Montserrat"/>
                <a:sym typeface="Montserrat"/>
              </a:rPr>
              <a:t> and </a:t>
            </a:r>
            <a:r>
              <a:rPr b="1" lang="en" sz="1250">
                <a:solidFill>
                  <a:schemeClr val="dk1"/>
                </a:solidFill>
                <a:latin typeface="Montserrat"/>
                <a:ea typeface="Montserrat"/>
                <a:cs typeface="Montserrat"/>
                <a:sym typeface="Montserrat"/>
              </a:rPr>
              <a:t>vocal cords </a:t>
            </a:r>
            <a:r>
              <a:rPr lang="en" sz="1250">
                <a:solidFill>
                  <a:schemeClr val="dk1"/>
                </a:solidFill>
                <a:latin typeface="Montserrat"/>
                <a:ea typeface="Montserrat"/>
                <a:cs typeface="Montserrat"/>
                <a:sym typeface="Montserrat"/>
              </a:rPr>
              <a:t>at the top of the cylinder.</a:t>
            </a:r>
            <a:endParaRPr sz="1250">
              <a:solidFill>
                <a:schemeClr val="dk1"/>
              </a:solidFill>
              <a:latin typeface="Montserrat"/>
              <a:ea typeface="Montserrat"/>
              <a:cs typeface="Montserrat"/>
              <a:sym typeface="Montserrat"/>
            </a:endParaRPr>
          </a:p>
          <a:p>
            <a:pPr indent="-307975" lvl="0" marL="457200" rtl="0" algn="l">
              <a:spcBef>
                <a:spcPts val="0"/>
              </a:spcBef>
              <a:spcAft>
                <a:spcPts val="0"/>
              </a:spcAft>
              <a:buClr>
                <a:schemeClr val="dk1"/>
              </a:buClr>
              <a:buSzPts val="1250"/>
              <a:buFont typeface="Montserrat"/>
              <a:buChar char="●"/>
            </a:pPr>
            <a:r>
              <a:rPr lang="en" sz="1250">
                <a:solidFill>
                  <a:schemeClr val="dk1"/>
                </a:solidFill>
                <a:latin typeface="Montserrat"/>
                <a:ea typeface="Montserrat"/>
                <a:cs typeface="Montserrat"/>
                <a:sym typeface="Montserrat"/>
              </a:rPr>
              <a:t>The</a:t>
            </a:r>
            <a:r>
              <a:rPr b="1" lang="en" sz="1250">
                <a:solidFill>
                  <a:schemeClr val="dk1"/>
                </a:solidFill>
                <a:latin typeface="Montserrat"/>
                <a:ea typeface="Montserrat"/>
                <a:cs typeface="Montserrat"/>
                <a:sym typeface="Montserrat"/>
              </a:rPr>
              <a:t> pelvic floor muscles </a:t>
            </a:r>
            <a:r>
              <a:rPr lang="en" sz="1250">
                <a:solidFill>
                  <a:schemeClr val="dk1"/>
                </a:solidFill>
                <a:latin typeface="Montserrat"/>
                <a:ea typeface="Montserrat"/>
                <a:cs typeface="Montserrat"/>
                <a:sym typeface="Montserrat"/>
              </a:rPr>
              <a:t>at the bottom of the cylinder.</a:t>
            </a:r>
            <a:endParaRPr sz="1250">
              <a:solidFill>
                <a:schemeClr val="dk1"/>
              </a:solidFill>
              <a:latin typeface="Montserrat"/>
              <a:ea typeface="Montserrat"/>
              <a:cs typeface="Montserrat"/>
              <a:sym typeface="Montserrat"/>
            </a:endParaRPr>
          </a:p>
          <a:p>
            <a:pPr indent="-307975" lvl="0" marL="457200" rtl="0" algn="l">
              <a:spcBef>
                <a:spcPts val="0"/>
              </a:spcBef>
              <a:spcAft>
                <a:spcPts val="0"/>
              </a:spcAft>
              <a:buClr>
                <a:schemeClr val="dk1"/>
              </a:buClr>
              <a:buSzPts val="1250"/>
              <a:buFont typeface="Montserrat"/>
              <a:buChar char="●"/>
            </a:pPr>
            <a:r>
              <a:rPr lang="en" sz="1250">
                <a:solidFill>
                  <a:schemeClr val="dk1"/>
                </a:solidFill>
                <a:latin typeface="Montserrat"/>
                <a:ea typeface="Montserrat"/>
                <a:cs typeface="Montserrat"/>
                <a:sym typeface="Montserrat"/>
              </a:rPr>
              <a:t>The </a:t>
            </a:r>
            <a:r>
              <a:rPr b="1" lang="en" sz="1250">
                <a:solidFill>
                  <a:schemeClr val="dk1"/>
                </a:solidFill>
                <a:latin typeface="Montserrat"/>
                <a:ea typeface="Montserrat"/>
                <a:cs typeface="Montserrat"/>
                <a:sym typeface="Montserrat"/>
              </a:rPr>
              <a:t>transverse abdominus </a:t>
            </a:r>
            <a:r>
              <a:rPr lang="en" sz="1250">
                <a:solidFill>
                  <a:schemeClr val="dk1"/>
                </a:solidFill>
                <a:latin typeface="Montserrat"/>
                <a:ea typeface="Montserrat"/>
                <a:cs typeface="Montserrat"/>
                <a:sym typeface="Montserrat"/>
              </a:rPr>
              <a:t>and </a:t>
            </a:r>
            <a:r>
              <a:rPr b="1" lang="en" sz="1250">
                <a:solidFill>
                  <a:schemeClr val="dk1"/>
                </a:solidFill>
                <a:latin typeface="Montserrat"/>
                <a:ea typeface="Montserrat"/>
                <a:cs typeface="Montserrat"/>
                <a:sym typeface="Montserrat"/>
              </a:rPr>
              <a:t>multifidi</a:t>
            </a:r>
            <a:r>
              <a:rPr lang="en" sz="1250">
                <a:solidFill>
                  <a:schemeClr val="dk1"/>
                </a:solidFill>
                <a:latin typeface="Montserrat"/>
                <a:ea typeface="Montserrat"/>
                <a:cs typeface="Montserrat"/>
                <a:sym typeface="Montserrat"/>
              </a:rPr>
              <a:t> as the support walls of the cylinder.</a:t>
            </a:r>
            <a:endParaRPr sz="1200">
              <a:solidFill>
                <a:schemeClr val="dk1"/>
              </a:solidFill>
              <a:latin typeface="Montserrat"/>
              <a:ea typeface="Montserrat"/>
              <a:cs typeface="Montserrat"/>
              <a:sym typeface="Montserrat"/>
            </a:endParaRPr>
          </a:p>
          <a:p>
            <a:pPr indent="0" lvl="0" marL="12700" marR="81280" rtl="0" algn="l">
              <a:lnSpc>
                <a:spcPct val="145800"/>
              </a:lnSpc>
              <a:spcBef>
                <a:spcPts val="0"/>
              </a:spcBef>
              <a:spcAft>
                <a:spcPts val="0"/>
              </a:spcAft>
              <a:buNone/>
            </a:pPr>
            <a:r>
              <a:t/>
            </a:r>
            <a:endParaRPr sz="1200">
              <a:solidFill>
                <a:srgbClr val="232323"/>
              </a:solidFill>
              <a:latin typeface="Roboto"/>
              <a:ea typeface="Roboto"/>
              <a:cs typeface="Roboto"/>
              <a:sym typeface="Roboto"/>
            </a:endParaRPr>
          </a:p>
        </p:txBody>
      </p:sp>
      <p:sp>
        <p:nvSpPr>
          <p:cNvPr id="252" name="Google Shape;252;p31"/>
          <p:cNvSpPr txBox="1"/>
          <p:nvPr>
            <p:ph type="title"/>
          </p:nvPr>
        </p:nvSpPr>
        <p:spPr>
          <a:xfrm>
            <a:off x="410825" y="312675"/>
            <a:ext cx="6572100" cy="726300"/>
          </a:xfrm>
          <a:prstGeom prst="rect">
            <a:avLst/>
          </a:prstGeom>
          <a:noFill/>
          <a:ln>
            <a:noFill/>
          </a:ln>
        </p:spPr>
        <p:txBody>
          <a:bodyPr anchorCtr="0" anchor="t" bIns="0" lIns="0" spcFirstLastPara="1" rIns="0" wrap="square" tIns="12700">
            <a:noAutofit/>
          </a:bodyPr>
          <a:lstStyle/>
          <a:p>
            <a:pPr indent="0" lvl="0" marL="12700" rtl="0" algn="l">
              <a:lnSpc>
                <a:spcPct val="100000"/>
              </a:lnSpc>
              <a:spcBef>
                <a:spcPts val="0"/>
              </a:spcBef>
              <a:spcAft>
                <a:spcPts val="0"/>
              </a:spcAft>
              <a:buNone/>
            </a:pPr>
            <a:r>
              <a:rPr b="0" lang="en" sz="3400">
                <a:solidFill>
                  <a:srgbClr val="9B2269"/>
                </a:solidFill>
                <a:latin typeface="Quicksand"/>
                <a:ea typeface="Quicksand"/>
                <a:cs typeface="Quicksand"/>
                <a:sym typeface="Quicksand"/>
              </a:rPr>
              <a:t>Connection Between the Diaphragm and Pelvic Floor</a:t>
            </a:r>
            <a:endParaRPr b="0" sz="3400">
              <a:solidFill>
                <a:srgbClr val="9B2269"/>
              </a:solidFill>
              <a:latin typeface="Quicksand"/>
              <a:ea typeface="Quicksand"/>
              <a:cs typeface="Quicksand"/>
              <a:sym typeface="Quicksand"/>
            </a:endParaRPr>
          </a:p>
        </p:txBody>
      </p:sp>
      <p:sp>
        <p:nvSpPr>
          <p:cNvPr id="253" name="Google Shape;253;p31"/>
          <p:cNvSpPr txBox="1"/>
          <p:nvPr/>
        </p:nvSpPr>
        <p:spPr>
          <a:xfrm>
            <a:off x="609600" y="9634925"/>
            <a:ext cx="4643700" cy="388500"/>
          </a:xfrm>
          <a:prstGeom prst="rect">
            <a:avLst/>
          </a:prstGeom>
          <a:noFill/>
          <a:ln>
            <a:noFill/>
          </a:ln>
        </p:spPr>
        <p:txBody>
          <a:bodyPr anchorCtr="0" anchor="t" bIns="91425" lIns="91425" spcFirstLastPara="1" rIns="91425" wrap="square" tIns="91425">
            <a:noAutofit/>
          </a:bodyPr>
          <a:lstStyle/>
          <a:p>
            <a:pPr indent="0" lvl="0" marL="12700" rtl="0" algn="l">
              <a:spcBef>
                <a:spcPts val="0"/>
              </a:spcBef>
              <a:spcAft>
                <a:spcPts val="0"/>
              </a:spcAft>
              <a:buClr>
                <a:schemeClr val="dk1"/>
              </a:buClr>
              <a:buSzPts val="1100"/>
              <a:buFont typeface="Arial"/>
              <a:buNone/>
            </a:pPr>
            <a:r>
              <a:rPr lang="en" sz="1000">
                <a:solidFill>
                  <a:schemeClr val="hlink"/>
                </a:solidFill>
                <a:latin typeface="Roboto"/>
                <a:ea typeface="Roboto"/>
                <a:cs typeface="Roboto"/>
                <a:sym typeface="Roboto"/>
              </a:rPr>
              <a:t>©  Body Harmony Physical Therapy, PLLC (2021) - All Rights Reserved</a:t>
            </a:r>
            <a:endParaRPr sz="1000">
              <a:solidFill>
                <a:schemeClr val="dk1"/>
              </a:solidFill>
              <a:latin typeface="Roboto"/>
              <a:ea typeface="Roboto"/>
              <a:cs typeface="Roboto"/>
              <a:sym typeface="Roboto"/>
            </a:endParaRPr>
          </a:p>
          <a:p>
            <a:pPr indent="0" lvl="0" marL="12700" rtl="0" algn="l">
              <a:spcBef>
                <a:spcPts val="0"/>
              </a:spcBef>
              <a:spcAft>
                <a:spcPts val="0"/>
              </a:spcAft>
              <a:buClr>
                <a:schemeClr val="dk1"/>
              </a:buClr>
              <a:buSzPts val="1100"/>
              <a:buFont typeface="Arial"/>
              <a:buNone/>
            </a:pPr>
            <a:r>
              <a:t/>
            </a:r>
            <a:endParaRPr sz="1000">
              <a:solidFill>
                <a:schemeClr val="hlink"/>
              </a:solidFill>
              <a:latin typeface="Roboto"/>
              <a:ea typeface="Roboto"/>
              <a:cs typeface="Roboto"/>
              <a:sym typeface="Roboto"/>
            </a:endParaRPr>
          </a:p>
        </p:txBody>
      </p:sp>
      <p:pic>
        <p:nvPicPr>
          <p:cNvPr id="254" name="Google Shape;254;p31"/>
          <p:cNvPicPr preferRelativeResize="0"/>
          <p:nvPr/>
        </p:nvPicPr>
        <p:blipFill rotWithShape="1">
          <a:blip r:embed="rId3">
            <a:alphaModFix/>
          </a:blip>
          <a:srcRect b="0" l="0" r="0" t="0"/>
          <a:stretch/>
        </p:blipFill>
        <p:spPr>
          <a:xfrm>
            <a:off x="1674900" y="5143500"/>
            <a:ext cx="4087730" cy="4076975"/>
          </a:xfrm>
          <a:prstGeom prst="rect">
            <a:avLst/>
          </a:prstGeom>
          <a:noFill/>
          <a:ln>
            <a:noFill/>
          </a:ln>
        </p:spPr>
      </p:pic>
      <p:sp>
        <p:nvSpPr>
          <p:cNvPr id="255" name="Google Shape;255;p31"/>
          <p:cNvSpPr txBox="1"/>
          <p:nvPr/>
        </p:nvSpPr>
        <p:spPr>
          <a:xfrm>
            <a:off x="2420175" y="8898600"/>
            <a:ext cx="3895800" cy="434400"/>
          </a:xfrm>
          <a:prstGeom prst="rect">
            <a:avLst/>
          </a:prstGeom>
          <a:noFill/>
          <a:ln>
            <a:noFill/>
          </a:ln>
        </p:spPr>
        <p:txBody>
          <a:bodyPr anchorCtr="0" anchor="t" bIns="91425" lIns="91425" spcFirstLastPara="1" rIns="91425" wrap="square" tIns="91425">
            <a:noAutofit/>
          </a:bodyPr>
          <a:lstStyle/>
          <a:p>
            <a:pPr indent="0" lvl="0" marL="0" marR="0" rtl="0" algn="l">
              <a:lnSpc>
                <a:spcPct val="150000"/>
              </a:lnSpc>
              <a:spcBef>
                <a:spcPts val="0"/>
              </a:spcBef>
              <a:spcAft>
                <a:spcPts val="0"/>
              </a:spcAft>
              <a:buNone/>
            </a:pPr>
            <a:r>
              <a:rPr lang="en" sz="800">
                <a:solidFill>
                  <a:srgbClr val="222222"/>
                </a:solidFill>
                <a:latin typeface="Quicksand"/>
                <a:ea typeface="Quicksand"/>
                <a:cs typeface="Quicksand"/>
                <a:sym typeface="Quicksand"/>
              </a:rPr>
              <a:t>Permission to use copyright image from Pelvic Guru, LLC</a:t>
            </a:r>
            <a:endParaRPr sz="800">
              <a:latin typeface="Roboto"/>
              <a:ea typeface="Roboto"/>
              <a:cs typeface="Roboto"/>
              <a:sym typeface="Roboto"/>
            </a:endParaRPr>
          </a:p>
        </p:txBody>
      </p:sp>
      <p:pic>
        <p:nvPicPr>
          <p:cNvPr id="256" name="Google Shape;256;p31"/>
          <p:cNvPicPr preferRelativeResize="0"/>
          <p:nvPr/>
        </p:nvPicPr>
        <p:blipFill rotWithShape="1">
          <a:blip r:embed="rId4">
            <a:alphaModFix/>
          </a:blip>
          <a:srcRect b="0" l="0" r="0" t="0"/>
          <a:stretch/>
        </p:blipFill>
        <p:spPr>
          <a:xfrm>
            <a:off x="175050" y="9478603"/>
            <a:ext cx="434550" cy="43455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260" name="Shape 260"/>
        <p:cNvGrpSpPr/>
        <p:nvPr/>
      </p:nvGrpSpPr>
      <p:grpSpPr>
        <a:xfrm>
          <a:off x="0" y="0"/>
          <a:ext cx="0" cy="0"/>
          <a:chOff x="0" y="0"/>
          <a:chExt cx="0" cy="0"/>
        </a:xfrm>
      </p:grpSpPr>
      <p:sp>
        <p:nvSpPr>
          <p:cNvPr id="261" name="Google Shape;261;p32"/>
          <p:cNvSpPr/>
          <p:nvPr/>
        </p:nvSpPr>
        <p:spPr>
          <a:xfrm>
            <a:off x="0" y="-75"/>
            <a:ext cx="6462300" cy="1351800"/>
          </a:xfrm>
          <a:prstGeom prst="rect">
            <a:avLst/>
          </a:pr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p32"/>
          <p:cNvSpPr/>
          <p:nvPr/>
        </p:nvSpPr>
        <p:spPr>
          <a:xfrm>
            <a:off x="410819" y="9556750"/>
            <a:ext cx="2358390" cy="0"/>
          </a:xfrm>
          <a:custGeom>
            <a:rect b="b" l="l" r="r" t="t"/>
            <a:pathLst>
              <a:path extrusionOk="0" h="120000" w="2358390">
                <a:moveTo>
                  <a:pt x="0" y="0"/>
                </a:moveTo>
                <a:lnTo>
                  <a:pt x="2357780" y="0"/>
                </a:lnTo>
              </a:path>
            </a:pathLst>
          </a:custGeom>
          <a:noFill/>
          <a:ln cap="flat" cmpd="sng" w="12700">
            <a:solidFill>
              <a:srgbClr val="EFEFE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63" name="Google Shape;263;p32"/>
          <p:cNvSpPr txBox="1"/>
          <p:nvPr/>
        </p:nvSpPr>
        <p:spPr>
          <a:xfrm>
            <a:off x="7200900" y="9634925"/>
            <a:ext cx="178200" cy="1392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None/>
            </a:pPr>
            <a:r>
              <a:rPr lang="en" sz="800">
                <a:solidFill>
                  <a:schemeClr val="dk1"/>
                </a:solidFill>
                <a:latin typeface="Avenir"/>
                <a:ea typeface="Avenir"/>
                <a:cs typeface="Avenir"/>
                <a:sym typeface="Avenir"/>
              </a:rPr>
              <a:t>13</a:t>
            </a:r>
            <a:endParaRPr sz="800">
              <a:solidFill>
                <a:schemeClr val="dk1"/>
              </a:solidFill>
              <a:latin typeface="Avenir"/>
              <a:ea typeface="Avenir"/>
              <a:cs typeface="Avenir"/>
              <a:sym typeface="Avenir"/>
            </a:endParaRPr>
          </a:p>
        </p:txBody>
      </p:sp>
      <p:sp>
        <p:nvSpPr>
          <p:cNvPr id="264" name="Google Shape;264;p32"/>
          <p:cNvSpPr txBox="1"/>
          <p:nvPr>
            <p:ph type="title"/>
          </p:nvPr>
        </p:nvSpPr>
        <p:spPr>
          <a:xfrm>
            <a:off x="410825" y="312675"/>
            <a:ext cx="6572100" cy="726300"/>
          </a:xfrm>
          <a:prstGeom prst="rect">
            <a:avLst/>
          </a:prstGeom>
          <a:noFill/>
          <a:ln>
            <a:noFill/>
          </a:ln>
        </p:spPr>
        <p:txBody>
          <a:bodyPr anchorCtr="0" anchor="t" bIns="0" lIns="0" spcFirstLastPara="1" rIns="0" wrap="square" tIns="12700">
            <a:noAutofit/>
          </a:bodyPr>
          <a:lstStyle/>
          <a:p>
            <a:pPr indent="0" lvl="0" marL="12700" rtl="0" algn="l">
              <a:lnSpc>
                <a:spcPct val="100000"/>
              </a:lnSpc>
              <a:spcBef>
                <a:spcPts val="0"/>
              </a:spcBef>
              <a:spcAft>
                <a:spcPts val="0"/>
              </a:spcAft>
              <a:buNone/>
            </a:pPr>
            <a:r>
              <a:rPr b="0" lang="en" sz="3400">
                <a:solidFill>
                  <a:srgbClr val="9B2269"/>
                </a:solidFill>
                <a:latin typeface="Quicksand"/>
                <a:ea typeface="Quicksand"/>
                <a:cs typeface="Quicksand"/>
                <a:sym typeface="Quicksand"/>
              </a:rPr>
              <a:t>Connection Between the Diaphragm and Pelvic Floor</a:t>
            </a:r>
            <a:endParaRPr b="0" sz="3400">
              <a:solidFill>
                <a:srgbClr val="9B2269"/>
              </a:solidFill>
              <a:latin typeface="Quicksand"/>
              <a:ea typeface="Quicksand"/>
              <a:cs typeface="Quicksand"/>
              <a:sym typeface="Quicksand"/>
            </a:endParaRPr>
          </a:p>
        </p:txBody>
      </p:sp>
      <p:sp>
        <p:nvSpPr>
          <p:cNvPr id="265" name="Google Shape;265;p32"/>
          <p:cNvSpPr txBox="1"/>
          <p:nvPr/>
        </p:nvSpPr>
        <p:spPr>
          <a:xfrm>
            <a:off x="514350" y="1624575"/>
            <a:ext cx="2971800" cy="7268400"/>
          </a:xfrm>
          <a:prstGeom prst="rect">
            <a:avLst/>
          </a:prstGeom>
          <a:noFill/>
          <a:ln>
            <a:noFill/>
          </a:ln>
        </p:spPr>
        <p:txBody>
          <a:bodyPr anchorCtr="0" anchor="t" bIns="0" lIns="0" spcFirstLastPara="1" rIns="0" wrap="square" tIns="12700">
            <a:noAutofit/>
          </a:bodyPr>
          <a:lstStyle/>
          <a:p>
            <a:pPr indent="0" lvl="0" marL="0" rtl="0" algn="l">
              <a:spcBef>
                <a:spcPts val="0"/>
              </a:spcBef>
              <a:spcAft>
                <a:spcPts val="0"/>
              </a:spcAft>
              <a:buNone/>
            </a:pPr>
            <a:r>
              <a:rPr lang="en" sz="1250">
                <a:solidFill>
                  <a:schemeClr val="dk1"/>
                </a:solidFill>
                <a:latin typeface="Montserrat"/>
                <a:ea typeface="Montserrat"/>
                <a:cs typeface="Montserrat"/>
                <a:sym typeface="Montserrat"/>
              </a:rPr>
              <a:t>As integral parts of the core, the diaphragm and pelvic floor work together in coordination to provide stability and regulate the pressure inside of our trunk. To do this, the pelvic floor follows the movement of your diaphragm in a piston-like motion. But why? </a:t>
            </a:r>
            <a:endParaRPr sz="125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sz="1250">
              <a:solidFill>
                <a:schemeClr val="dk1"/>
              </a:solidFill>
              <a:latin typeface="Montserrat"/>
              <a:ea typeface="Montserrat"/>
              <a:cs typeface="Montserrat"/>
              <a:sym typeface="Montserrat"/>
            </a:endParaRPr>
          </a:p>
          <a:p>
            <a:pPr indent="0" lvl="0" marL="0" rtl="0" algn="l">
              <a:spcBef>
                <a:spcPts val="0"/>
              </a:spcBef>
              <a:spcAft>
                <a:spcPts val="0"/>
              </a:spcAft>
              <a:buNone/>
            </a:pPr>
            <a:r>
              <a:rPr lang="en" sz="1250">
                <a:solidFill>
                  <a:schemeClr val="dk1"/>
                </a:solidFill>
                <a:latin typeface="Montserrat"/>
                <a:ea typeface="Montserrat"/>
                <a:cs typeface="Montserrat"/>
                <a:sym typeface="Montserrat"/>
              </a:rPr>
              <a:t>As you breathe in (inhale), your diaphragm lowers and flattens out allowing air to fill in your lungs. This expansion of your chest cavity presses </a:t>
            </a:r>
            <a:r>
              <a:rPr lang="en" sz="1250">
                <a:latin typeface="Montserrat"/>
                <a:ea typeface="Montserrat"/>
                <a:cs typeface="Montserrat"/>
                <a:sym typeface="Montserrat"/>
              </a:rPr>
              <a:t>down on the contents of your abdominopelvic cavity, containing</a:t>
            </a:r>
            <a:r>
              <a:rPr lang="en" sz="1250">
                <a:highlight>
                  <a:srgbClr val="FFFFFF"/>
                </a:highlight>
                <a:latin typeface="Montserrat"/>
                <a:ea typeface="Montserrat"/>
                <a:cs typeface="Montserrat"/>
                <a:sym typeface="Montserrat"/>
              </a:rPr>
              <a:t> the stomach, liver, pancreas, spleen, gallbladder, kidneys, small and large intestines, urinary bladder and internal reproductive organs. These organs are supported inferiorly by the muscles of your pelvic floor. When the abdominopelvic contents are pushed slightly inferior as your chest expands, your pelvic floor also moves slightly down- imagine stepping your foot down onto a trampoline- lengthening and relaxing your pelvic floor muscles. </a:t>
            </a:r>
            <a:endParaRPr sz="1250">
              <a:highlight>
                <a:srgbClr val="FFFFFF"/>
              </a:highlight>
              <a:latin typeface="Montserrat"/>
              <a:ea typeface="Montserrat"/>
              <a:cs typeface="Montserrat"/>
              <a:sym typeface="Montserrat"/>
            </a:endParaRPr>
          </a:p>
          <a:p>
            <a:pPr indent="0" lvl="0" marL="0" rtl="0" algn="l">
              <a:spcBef>
                <a:spcPts val="0"/>
              </a:spcBef>
              <a:spcAft>
                <a:spcPts val="0"/>
              </a:spcAft>
              <a:buNone/>
            </a:pPr>
            <a:r>
              <a:rPr lang="en" sz="1250">
                <a:highlight>
                  <a:srgbClr val="FFFFFF"/>
                </a:highlight>
                <a:latin typeface="Montserrat"/>
                <a:ea typeface="Montserrat"/>
                <a:cs typeface="Montserrat"/>
                <a:sym typeface="Montserrat"/>
              </a:rPr>
              <a:t> </a:t>
            </a:r>
            <a:endParaRPr sz="1250">
              <a:solidFill>
                <a:schemeClr val="dk1"/>
              </a:solidFill>
              <a:latin typeface="Montserrat"/>
              <a:ea typeface="Montserrat"/>
              <a:cs typeface="Montserrat"/>
              <a:sym typeface="Montserrat"/>
            </a:endParaRPr>
          </a:p>
          <a:p>
            <a:pPr indent="0" lvl="0" marL="0" rtl="0" algn="l">
              <a:spcBef>
                <a:spcPts val="0"/>
              </a:spcBef>
              <a:spcAft>
                <a:spcPts val="0"/>
              </a:spcAft>
              <a:buNone/>
            </a:pPr>
            <a:r>
              <a:rPr lang="en" sz="1250">
                <a:solidFill>
                  <a:schemeClr val="dk1"/>
                </a:solidFill>
                <a:latin typeface="Montserrat"/>
                <a:ea typeface="Montserrat"/>
                <a:cs typeface="Montserrat"/>
                <a:sym typeface="Montserrat"/>
              </a:rPr>
              <a:t>When you breathe out (exhale), your diaphragm rises as the air leaves your lungs. Your abdominal contents rise and your pelvic floor also ascends, facilitating muscle shortening and contraction of the pelvic floor. </a:t>
            </a:r>
            <a:endParaRPr sz="1250">
              <a:solidFill>
                <a:schemeClr val="dk1"/>
              </a:solidFill>
              <a:latin typeface="Montserrat"/>
              <a:ea typeface="Montserrat"/>
              <a:cs typeface="Montserrat"/>
              <a:sym typeface="Montserrat"/>
            </a:endParaRPr>
          </a:p>
          <a:p>
            <a:pPr indent="0" lvl="0" marL="0" rtl="0" algn="l">
              <a:spcBef>
                <a:spcPts val="0"/>
              </a:spcBef>
              <a:spcAft>
                <a:spcPts val="0"/>
              </a:spcAft>
              <a:buNone/>
            </a:pPr>
            <a:r>
              <a:rPr lang="en" sz="1250">
                <a:solidFill>
                  <a:schemeClr val="dk1"/>
                </a:solidFill>
                <a:latin typeface="Montserrat"/>
                <a:ea typeface="Montserrat"/>
                <a:cs typeface="Montserrat"/>
                <a:sym typeface="Montserrat"/>
              </a:rPr>
              <a:t> </a:t>
            </a:r>
            <a:endParaRPr sz="1250">
              <a:solidFill>
                <a:schemeClr val="dk1"/>
              </a:solidFill>
              <a:latin typeface="Montserrat"/>
              <a:ea typeface="Montserrat"/>
              <a:cs typeface="Montserrat"/>
              <a:sym typeface="Montserrat"/>
            </a:endParaRPr>
          </a:p>
          <a:p>
            <a:pPr indent="0" lvl="0" marL="12700" marR="5080" rtl="0" algn="l">
              <a:lnSpc>
                <a:spcPct val="145800"/>
              </a:lnSpc>
              <a:spcBef>
                <a:spcPts val="0"/>
              </a:spcBef>
              <a:spcAft>
                <a:spcPts val="0"/>
              </a:spcAft>
              <a:buNone/>
            </a:pPr>
            <a:r>
              <a:t/>
            </a:r>
            <a:endParaRPr sz="1200">
              <a:solidFill>
                <a:srgbClr val="232323"/>
              </a:solidFill>
              <a:latin typeface="Roboto"/>
              <a:ea typeface="Roboto"/>
              <a:cs typeface="Roboto"/>
              <a:sym typeface="Roboto"/>
            </a:endParaRPr>
          </a:p>
        </p:txBody>
      </p:sp>
      <p:sp>
        <p:nvSpPr>
          <p:cNvPr id="266" name="Google Shape;266;p32"/>
          <p:cNvSpPr txBox="1"/>
          <p:nvPr/>
        </p:nvSpPr>
        <p:spPr>
          <a:xfrm>
            <a:off x="609600" y="9634925"/>
            <a:ext cx="4663800" cy="388500"/>
          </a:xfrm>
          <a:prstGeom prst="rect">
            <a:avLst/>
          </a:prstGeom>
          <a:noFill/>
          <a:ln>
            <a:noFill/>
          </a:ln>
        </p:spPr>
        <p:txBody>
          <a:bodyPr anchorCtr="0" anchor="t" bIns="91425" lIns="91425" spcFirstLastPara="1" rIns="91425" wrap="square" tIns="91425">
            <a:noAutofit/>
          </a:bodyPr>
          <a:lstStyle/>
          <a:p>
            <a:pPr indent="0" lvl="0" marL="12700" rtl="0" algn="l">
              <a:spcBef>
                <a:spcPts val="0"/>
              </a:spcBef>
              <a:spcAft>
                <a:spcPts val="0"/>
              </a:spcAft>
              <a:buClr>
                <a:schemeClr val="dk1"/>
              </a:buClr>
              <a:buSzPts val="1100"/>
              <a:buFont typeface="Arial"/>
              <a:buNone/>
            </a:pPr>
            <a:r>
              <a:rPr lang="en" sz="1000">
                <a:solidFill>
                  <a:schemeClr val="hlink"/>
                </a:solidFill>
                <a:latin typeface="Roboto"/>
                <a:ea typeface="Roboto"/>
                <a:cs typeface="Roboto"/>
                <a:sym typeface="Roboto"/>
              </a:rPr>
              <a:t>©  Body Harmony Physical Therapy, PLLC (2021) - All Rights Reserved </a:t>
            </a:r>
            <a:endParaRPr sz="1000">
              <a:solidFill>
                <a:schemeClr val="dk1"/>
              </a:solidFill>
              <a:latin typeface="Roboto"/>
              <a:ea typeface="Roboto"/>
              <a:cs typeface="Roboto"/>
              <a:sym typeface="Roboto"/>
            </a:endParaRPr>
          </a:p>
        </p:txBody>
      </p:sp>
      <p:sp>
        <p:nvSpPr>
          <p:cNvPr id="267" name="Google Shape;267;p32"/>
          <p:cNvSpPr txBox="1"/>
          <p:nvPr/>
        </p:nvSpPr>
        <p:spPr>
          <a:xfrm>
            <a:off x="4096650" y="1624575"/>
            <a:ext cx="2971800" cy="64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50">
                <a:solidFill>
                  <a:schemeClr val="dk1"/>
                </a:solidFill>
                <a:latin typeface="Montserrat"/>
                <a:ea typeface="Montserrat"/>
                <a:cs typeface="Montserrat"/>
                <a:sym typeface="Montserrat"/>
              </a:rPr>
              <a:t>Thus, we can use our breath to influence what is happening at our pelvic floor. Typically with pelvic pain, we want to help our pelvic floor relax and lengthen. To help us do that, we can practice deep breathing (see exercise on page 9) and pair it with our motor control and coordination exercises of the pelvic floor (see exercises on page 15). Practice trying to lengthen and relax your pelvic floor each time you inhale. </a:t>
            </a:r>
            <a:endParaRPr sz="125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sz="125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sz="150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b="1" sz="1250">
              <a:solidFill>
                <a:schemeClr val="dk1"/>
              </a:solidFill>
              <a:latin typeface="Montserrat"/>
              <a:ea typeface="Montserrat"/>
              <a:cs typeface="Montserrat"/>
              <a:sym typeface="Montserrat"/>
            </a:endParaRPr>
          </a:p>
        </p:txBody>
      </p:sp>
      <p:pic>
        <p:nvPicPr>
          <p:cNvPr id="268" name="Google Shape;268;p32"/>
          <p:cNvPicPr preferRelativeResize="0"/>
          <p:nvPr/>
        </p:nvPicPr>
        <p:blipFill rotWithShape="1">
          <a:blip r:embed="rId3">
            <a:alphaModFix/>
          </a:blip>
          <a:srcRect b="0" l="0" r="0" t="0"/>
          <a:stretch/>
        </p:blipFill>
        <p:spPr>
          <a:xfrm>
            <a:off x="175050" y="9478603"/>
            <a:ext cx="434550" cy="434550"/>
          </a:xfrm>
          <a:prstGeom prst="rect">
            <a:avLst/>
          </a:prstGeom>
          <a:noFill/>
          <a:ln>
            <a:noFill/>
          </a:ln>
        </p:spPr>
      </p:pic>
      <p:sp>
        <p:nvSpPr>
          <p:cNvPr id="269" name="Google Shape;269;p32"/>
          <p:cNvSpPr txBox="1"/>
          <p:nvPr/>
        </p:nvSpPr>
        <p:spPr>
          <a:xfrm>
            <a:off x="4096650" y="4758675"/>
            <a:ext cx="3086100" cy="4134300"/>
          </a:xfrm>
          <a:prstGeom prst="rect">
            <a:avLst/>
          </a:prstGeom>
          <a:solidFill>
            <a:srgbClr val="EAD1DC"/>
          </a:solidFill>
          <a:ln cap="flat" cmpd="sng" w="38100">
            <a:solidFill>
              <a:srgbClr val="9B2269"/>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t/>
            </a:r>
            <a:endParaRPr b="1" sz="1800">
              <a:solidFill>
                <a:schemeClr val="dk1"/>
              </a:solidFill>
              <a:latin typeface="Montserrat"/>
              <a:ea typeface="Montserrat"/>
              <a:cs typeface="Montserrat"/>
              <a:sym typeface="Montserrat"/>
            </a:endParaRPr>
          </a:p>
          <a:p>
            <a:pPr indent="0" lvl="0" marL="0" rtl="0" algn="ctr">
              <a:spcBef>
                <a:spcPts val="0"/>
              </a:spcBef>
              <a:spcAft>
                <a:spcPts val="0"/>
              </a:spcAft>
              <a:buClr>
                <a:schemeClr val="dk1"/>
              </a:buClr>
              <a:buSzPts val="1100"/>
              <a:buFont typeface="Arial"/>
              <a:buNone/>
            </a:pPr>
            <a:r>
              <a:rPr b="1" lang="en" sz="1800">
                <a:solidFill>
                  <a:schemeClr val="dk1"/>
                </a:solidFill>
                <a:latin typeface="Montserrat"/>
                <a:ea typeface="Montserrat"/>
                <a:cs typeface="Montserrat"/>
                <a:sym typeface="Montserrat"/>
              </a:rPr>
              <a:t>Take Home Message: </a:t>
            </a:r>
            <a:endParaRPr b="1" sz="180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b="1" sz="125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b="1">
              <a:solidFill>
                <a:schemeClr val="dk1"/>
              </a:solidFill>
              <a:latin typeface="Montserrat"/>
              <a:ea typeface="Montserrat"/>
              <a:cs typeface="Montserrat"/>
              <a:sym typeface="Montserrat"/>
            </a:endParaRPr>
          </a:p>
          <a:p>
            <a:pPr indent="0" lvl="0" marL="0" rtl="0" algn="ctr">
              <a:spcBef>
                <a:spcPts val="0"/>
              </a:spcBef>
              <a:spcAft>
                <a:spcPts val="0"/>
              </a:spcAft>
              <a:buClr>
                <a:schemeClr val="dk1"/>
              </a:buClr>
              <a:buSzPts val="1100"/>
              <a:buFont typeface="Arial"/>
              <a:buNone/>
            </a:pPr>
            <a:r>
              <a:rPr b="1" lang="en">
                <a:solidFill>
                  <a:schemeClr val="dk1"/>
                </a:solidFill>
                <a:latin typeface="Montserrat"/>
                <a:ea typeface="Montserrat"/>
                <a:cs typeface="Montserrat"/>
                <a:sym typeface="Montserrat"/>
              </a:rPr>
              <a:t>As you breathe in, your diaphragm and pelvic floor muscles lower. Th</a:t>
            </a:r>
            <a:r>
              <a:rPr b="1" lang="en">
                <a:latin typeface="Montserrat"/>
                <a:ea typeface="Montserrat"/>
                <a:cs typeface="Montserrat"/>
                <a:sym typeface="Montserrat"/>
              </a:rPr>
              <a:t>us, </a:t>
            </a:r>
            <a:r>
              <a:rPr b="1" lang="en">
                <a:solidFill>
                  <a:srgbClr val="9B2269"/>
                </a:solidFill>
                <a:latin typeface="Montserrat"/>
                <a:ea typeface="Montserrat"/>
                <a:cs typeface="Montserrat"/>
                <a:sym typeface="Montserrat"/>
              </a:rPr>
              <a:t>inhaling helps us to lengthen and relax the  pelvic floor. </a:t>
            </a:r>
            <a:endParaRPr b="1">
              <a:solidFill>
                <a:srgbClr val="9B2269"/>
              </a:solidFill>
              <a:latin typeface="Montserrat"/>
              <a:ea typeface="Montserrat"/>
              <a:cs typeface="Montserrat"/>
              <a:sym typeface="Montserrat"/>
            </a:endParaRPr>
          </a:p>
          <a:p>
            <a:pPr indent="0" lvl="0" marL="0" rtl="0" algn="ctr">
              <a:spcBef>
                <a:spcPts val="0"/>
              </a:spcBef>
              <a:spcAft>
                <a:spcPts val="0"/>
              </a:spcAft>
              <a:buNone/>
            </a:pPr>
            <a:r>
              <a:t/>
            </a:r>
            <a:endParaRPr b="1">
              <a:solidFill>
                <a:schemeClr val="dk1"/>
              </a:solidFill>
              <a:latin typeface="Montserrat"/>
              <a:ea typeface="Montserrat"/>
              <a:cs typeface="Montserrat"/>
              <a:sym typeface="Montserrat"/>
            </a:endParaRPr>
          </a:p>
          <a:p>
            <a:pPr indent="0" lvl="0" marL="0" rtl="0" algn="ctr">
              <a:spcBef>
                <a:spcPts val="0"/>
              </a:spcBef>
              <a:spcAft>
                <a:spcPts val="0"/>
              </a:spcAft>
              <a:buClr>
                <a:schemeClr val="dk1"/>
              </a:buClr>
              <a:buSzPts val="1100"/>
              <a:buFont typeface="Arial"/>
              <a:buNone/>
            </a:pPr>
            <a:r>
              <a:t/>
            </a:r>
            <a:endParaRPr b="1">
              <a:solidFill>
                <a:schemeClr val="dk1"/>
              </a:solidFill>
              <a:latin typeface="Montserrat"/>
              <a:ea typeface="Montserrat"/>
              <a:cs typeface="Montserrat"/>
              <a:sym typeface="Montserrat"/>
            </a:endParaRPr>
          </a:p>
          <a:p>
            <a:pPr indent="0" lvl="0" marL="0" rtl="0" algn="ctr">
              <a:spcBef>
                <a:spcPts val="0"/>
              </a:spcBef>
              <a:spcAft>
                <a:spcPts val="0"/>
              </a:spcAft>
              <a:buClr>
                <a:schemeClr val="dk1"/>
              </a:buClr>
              <a:buSzPts val="1100"/>
              <a:buFont typeface="Arial"/>
              <a:buNone/>
            </a:pPr>
            <a:r>
              <a:rPr b="1" lang="en">
                <a:solidFill>
                  <a:schemeClr val="dk1"/>
                </a:solidFill>
                <a:latin typeface="Montserrat"/>
                <a:ea typeface="Montserrat"/>
                <a:cs typeface="Montserrat"/>
                <a:sym typeface="Montserrat"/>
              </a:rPr>
              <a:t>As you breathe out, your diaphragm and pelvic floor muscles rise. Thus, </a:t>
            </a:r>
            <a:r>
              <a:rPr b="1" lang="en">
                <a:solidFill>
                  <a:srgbClr val="9C2169"/>
                </a:solidFill>
                <a:latin typeface="Montserrat"/>
                <a:ea typeface="Montserrat"/>
                <a:cs typeface="Montserrat"/>
                <a:sym typeface="Montserrat"/>
              </a:rPr>
              <a:t>exhaling helps us to activate and contract the  pelvic floor. </a:t>
            </a:r>
            <a:endParaRPr>
              <a:solidFill>
                <a:srgbClr val="9C2169"/>
              </a:solidFill>
              <a:latin typeface="Roboto"/>
              <a:ea typeface="Roboto"/>
              <a:cs typeface="Roboto"/>
              <a:sym typeface="Roboto"/>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3" name="Shape 273"/>
        <p:cNvGrpSpPr/>
        <p:nvPr/>
      </p:nvGrpSpPr>
      <p:grpSpPr>
        <a:xfrm>
          <a:off x="0" y="0"/>
          <a:ext cx="0" cy="0"/>
          <a:chOff x="0" y="0"/>
          <a:chExt cx="0" cy="0"/>
        </a:xfrm>
      </p:grpSpPr>
      <p:pic>
        <p:nvPicPr>
          <p:cNvPr id="274" name="Google Shape;274;p33"/>
          <p:cNvPicPr preferRelativeResize="0"/>
          <p:nvPr/>
        </p:nvPicPr>
        <p:blipFill rotWithShape="1">
          <a:blip r:embed="rId3">
            <a:alphaModFix/>
          </a:blip>
          <a:srcRect b="0" l="1690" r="1700" t="0"/>
          <a:stretch/>
        </p:blipFill>
        <p:spPr>
          <a:xfrm>
            <a:off x="0" y="0"/>
            <a:ext cx="7772402" cy="5029200"/>
          </a:xfrm>
          <a:prstGeom prst="rect">
            <a:avLst/>
          </a:prstGeom>
          <a:noFill/>
          <a:ln>
            <a:noFill/>
          </a:ln>
        </p:spPr>
      </p:pic>
      <p:sp>
        <p:nvSpPr>
          <p:cNvPr id="275" name="Google Shape;275;p33"/>
          <p:cNvSpPr txBox="1"/>
          <p:nvPr/>
        </p:nvSpPr>
        <p:spPr>
          <a:xfrm>
            <a:off x="7229476" y="9622225"/>
            <a:ext cx="162300" cy="147300"/>
          </a:xfrm>
          <a:prstGeom prst="rect">
            <a:avLst/>
          </a:prstGeom>
          <a:noFill/>
          <a:ln>
            <a:noFill/>
          </a:ln>
        </p:spPr>
        <p:txBody>
          <a:bodyPr anchorCtr="0" anchor="t" bIns="0" lIns="0" spcFirstLastPara="1" rIns="0" wrap="square" tIns="12700">
            <a:noAutofit/>
          </a:bodyPr>
          <a:lstStyle/>
          <a:p>
            <a:pPr indent="0" lvl="0" marL="0" marR="0" rtl="0" algn="l">
              <a:lnSpc>
                <a:spcPct val="100000"/>
              </a:lnSpc>
              <a:spcBef>
                <a:spcPts val="0"/>
              </a:spcBef>
              <a:spcAft>
                <a:spcPts val="0"/>
              </a:spcAft>
              <a:buNone/>
            </a:pPr>
            <a:r>
              <a:rPr lang="en" sz="800">
                <a:solidFill>
                  <a:schemeClr val="dk1"/>
                </a:solidFill>
                <a:latin typeface="Avenir"/>
                <a:ea typeface="Avenir"/>
                <a:cs typeface="Avenir"/>
                <a:sym typeface="Avenir"/>
              </a:rPr>
              <a:t>14</a:t>
            </a:r>
            <a:endParaRPr sz="800">
              <a:solidFill>
                <a:schemeClr val="dk1"/>
              </a:solidFill>
              <a:latin typeface="Avenir"/>
              <a:ea typeface="Avenir"/>
              <a:cs typeface="Avenir"/>
              <a:sym typeface="Avenir"/>
            </a:endParaRPr>
          </a:p>
        </p:txBody>
      </p:sp>
      <p:sp>
        <p:nvSpPr>
          <p:cNvPr id="276" name="Google Shape;276;p33"/>
          <p:cNvSpPr/>
          <p:nvPr/>
        </p:nvSpPr>
        <p:spPr>
          <a:xfrm>
            <a:off x="856616" y="4743700"/>
            <a:ext cx="6059170" cy="4881880"/>
          </a:xfrm>
          <a:custGeom>
            <a:rect b="b" l="l" r="r" t="t"/>
            <a:pathLst>
              <a:path extrusionOk="0" h="4881880" w="6059170">
                <a:moveTo>
                  <a:pt x="0" y="4881880"/>
                </a:moveTo>
                <a:lnTo>
                  <a:pt x="6058916" y="4881880"/>
                </a:lnTo>
                <a:lnTo>
                  <a:pt x="6058916" y="0"/>
                </a:lnTo>
                <a:lnTo>
                  <a:pt x="0" y="0"/>
                </a:lnTo>
                <a:lnTo>
                  <a:pt x="0" y="488188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77" name="Google Shape;277;p33"/>
          <p:cNvSpPr txBox="1"/>
          <p:nvPr/>
        </p:nvSpPr>
        <p:spPr>
          <a:xfrm>
            <a:off x="856766" y="4743700"/>
            <a:ext cx="6059100" cy="4557900"/>
          </a:xfrm>
          <a:prstGeom prst="rect">
            <a:avLst/>
          </a:prstGeom>
          <a:noFill/>
          <a:ln cap="flat" cmpd="sng" w="12700">
            <a:solidFill>
              <a:srgbClr val="B6D7A8"/>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None/>
            </a:pPr>
            <a:r>
              <a:t/>
            </a:r>
            <a:endParaRPr sz="1600">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None/>
            </a:pPr>
            <a:r>
              <a:t/>
            </a:r>
            <a:endParaRPr sz="1600">
              <a:solidFill>
                <a:schemeClr val="dk1"/>
              </a:solidFill>
              <a:latin typeface="Times New Roman"/>
              <a:ea typeface="Times New Roman"/>
              <a:cs typeface="Times New Roman"/>
              <a:sym typeface="Times New Roman"/>
            </a:endParaRPr>
          </a:p>
          <a:p>
            <a:pPr indent="0" lvl="0" marL="0" marR="0" rtl="0" algn="ctr">
              <a:lnSpc>
                <a:spcPct val="100000"/>
              </a:lnSpc>
              <a:spcBef>
                <a:spcPts val="0"/>
              </a:spcBef>
              <a:spcAft>
                <a:spcPts val="0"/>
              </a:spcAft>
              <a:buNone/>
            </a:pPr>
            <a:r>
              <a:t/>
            </a:r>
            <a:endParaRPr sz="1600">
              <a:solidFill>
                <a:schemeClr val="dk1"/>
              </a:solidFill>
              <a:latin typeface="Times New Roman"/>
              <a:ea typeface="Times New Roman"/>
              <a:cs typeface="Times New Roman"/>
              <a:sym typeface="Times New Roman"/>
            </a:endParaRPr>
          </a:p>
          <a:p>
            <a:pPr indent="0" lvl="0" marL="17145" marR="0" rtl="0" algn="ctr">
              <a:lnSpc>
                <a:spcPct val="100000"/>
              </a:lnSpc>
              <a:spcBef>
                <a:spcPts val="1215"/>
              </a:spcBef>
              <a:spcAft>
                <a:spcPts val="0"/>
              </a:spcAft>
              <a:buNone/>
            </a:pPr>
            <a:r>
              <a:rPr lang="en" sz="1400">
                <a:solidFill>
                  <a:srgbClr val="232323"/>
                </a:solidFill>
                <a:latin typeface="Roboto"/>
                <a:ea typeface="Roboto"/>
                <a:cs typeface="Roboto"/>
                <a:sym typeface="Roboto"/>
              </a:rPr>
              <a:t>CHAPTER 0</a:t>
            </a:r>
            <a:r>
              <a:rPr lang="en">
                <a:solidFill>
                  <a:srgbClr val="232323"/>
                </a:solidFill>
                <a:latin typeface="Roboto"/>
                <a:ea typeface="Roboto"/>
                <a:cs typeface="Roboto"/>
                <a:sym typeface="Roboto"/>
              </a:rPr>
              <a:t>4</a:t>
            </a:r>
            <a:endParaRPr sz="1400">
              <a:solidFill>
                <a:schemeClr val="dk1"/>
              </a:solidFill>
              <a:latin typeface="Roboto"/>
              <a:ea typeface="Roboto"/>
              <a:cs typeface="Roboto"/>
              <a:sym typeface="Roboto"/>
            </a:endParaRPr>
          </a:p>
          <a:p>
            <a:pPr indent="0" lvl="0" marL="0" marR="0" rtl="0" algn="ctr">
              <a:lnSpc>
                <a:spcPct val="100000"/>
              </a:lnSpc>
              <a:spcBef>
                <a:spcPts val="40"/>
              </a:spcBef>
              <a:spcAft>
                <a:spcPts val="0"/>
              </a:spcAft>
              <a:buNone/>
            </a:pPr>
            <a:r>
              <a:t/>
            </a:r>
            <a:endParaRPr sz="1450">
              <a:solidFill>
                <a:schemeClr val="dk1"/>
              </a:solidFill>
              <a:latin typeface="Times New Roman"/>
              <a:ea typeface="Times New Roman"/>
              <a:cs typeface="Times New Roman"/>
              <a:sym typeface="Times New Roman"/>
            </a:endParaRPr>
          </a:p>
          <a:p>
            <a:pPr indent="0" lvl="0" marL="0" rtl="0" algn="ctr">
              <a:spcBef>
                <a:spcPts val="0"/>
              </a:spcBef>
              <a:spcAft>
                <a:spcPts val="0"/>
              </a:spcAft>
              <a:buNone/>
            </a:pPr>
            <a:r>
              <a:rPr lang="en" sz="6500">
                <a:solidFill>
                  <a:srgbClr val="93C47D"/>
                </a:solidFill>
                <a:latin typeface="Roboto"/>
                <a:ea typeface="Roboto"/>
                <a:cs typeface="Roboto"/>
                <a:sym typeface="Roboto"/>
              </a:rPr>
              <a:t>Exercises for Pelvic Pain</a:t>
            </a:r>
            <a:endParaRPr sz="6500">
              <a:solidFill>
                <a:srgbClr val="93C47D"/>
              </a:solidFill>
              <a:latin typeface="Roboto"/>
              <a:ea typeface="Roboto"/>
              <a:cs typeface="Roboto"/>
              <a:sym typeface="Roboto"/>
            </a:endParaRPr>
          </a:p>
          <a:p>
            <a:pPr indent="-635" lvl="0" marL="864235" marR="855343" rtl="0" algn="ctr">
              <a:lnSpc>
                <a:spcPct val="145800"/>
              </a:lnSpc>
              <a:spcBef>
                <a:spcPts val="2460"/>
              </a:spcBef>
              <a:spcAft>
                <a:spcPts val="0"/>
              </a:spcAft>
              <a:buNone/>
            </a:pPr>
            <a:r>
              <a:t/>
            </a:r>
            <a:endParaRPr sz="1200">
              <a:solidFill>
                <a:schemeClr val="dk1"/>
              </a:solidFill>
              <a:latin typeface="Roboto"/>
              <a:ea typeface="Roboto"/>
              <a:cs typeface="Roboto"/>
              <a:sym typeface="Roboto"/>
            </a:endParaRPr>
          </a:p>
        </p:txBody>
      </p:sp>
      <p:sp>
        <p:nvSpPr>
          <p:cNvPr id="278" name="Google Shape;278;p33"/>
          <p:cNvSpPr txBox="1"/>
          <p:nvPr/>
        </p:nvSpPr>
        <p:spPr>
          <a:xfrm>
            <a:off x="609600" y="9622225"/>
            <a:ext cx="4684200" cy="329400"/>
          </a:xfrm>
          <a:prstGeom prst="rect">
            <a:avLst/>
          </a:prstGeom>
          <a:noFill/>
          <a:ln>
            <a:noFill/>
          </a:ln>
        </p:spPr>
        <p:txBody>
          <a:bodyPr anchorCtr="0" anchor="t" bIns="91425" lIns="91425" spcFirstLastPara="1" rIns="91425" wrap="square" tIns="91425">
            <a:noAutofit/>
          </a:bodyPr>
          <a:lstStyle/>
          <a:p>
            <a:pPr indent="0" lvl="0" marL="12700" rtl="0" algn="l">
              <a:spcBef>
                <a:spcPts val="0"/>
              </a:spcBef>
              <a:spcAft>
                <a:spcPts val="0"/>
              </a:spcAft>
              <a:buClr>
                <a:schemeClr val="dk1"/>
              </a:buClr>
              <a:buSzPts val="1100"/>
              <a:buFont typeface="Arial"/>
              <a:buNone/>
            </a:pPr>
            <a:r>
              <a:rPr lang="en" sz="1000">
                <a:solidFill>
                  <a:schemeClr val="hlink"/>
                </a:solidFill>
                <a:latin typeface="Roboto"/>
                <a:ea typeface="Roboto"/>
                <a:cs typeface="Roboto"/>
                <a:sym typeface="Roboto"/>
              </a:rPr>
              <a:t>©  Body Harmony Physical Therapy, PLLC (2021) -  All Rights Reserved</a:t>
            </a:r>
            <a:endParaRPr sz="1000">
              <a:solidFill>
                <a:schemeClr val="dk1"/>
              </a:solidFill>
              <a:latin typeface="Roboto"/>
              <a:ea typeface="Roboto"/>
              <a:cs typeface="Roboto"/>
              <a:sym typeface="Roboto"/>
            </a:endParaRPr>
          </a:p>
        </p:txBody>
      </p:sp>
      <p:pic>
        <p:nvPicPr>
          <p:cNvPr id="279" name="Google Shape;279;p33"/>
          <p:cNvPicPr preferRelativeResize="0"/>
          <p:nvPr/>
        </p:nvPicPr>
        <p:blipFill rotWithShape="1">
          <a:blip r:embed="rId4">
            <a:alphaModFix/>
          </a:blip>
          <a:srcRect b="0" l="0" r="0" t="0"/>
          <a:stretch/>
        </p:blipFill>
        <p:spPr>
          <a:xfrm>
            <a:off x="175050" y="9478603"/>
            <a:ext cx="434550" cy="43455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283" name="Shape 283"/>
        <p:cNvGrpSpPr/>
        <p:nvPr/>
      </p:nvGrpSpPr>
      <p:grpSpPr>
        <a:xfrm>
          <a:off x="0" y="0"/>
          <a:ext cx="0" cy="0"/>
          <a:chOff x="0" y="0"/>
          <a:chExt cx="0" cy="0"/>
        </a:xfrm>
      </p:grpSpPr>
      <p:sp>
        <p:nvSpPr>
          <p:cNvPr id="284" name="Google Shape;284;p34"/>
          <p:cNvSpPr/>
          <p:nvPr/>
        </p:nvSpPr>
        <p:spPr>
          <a:xfrm>
            <a:off x="0" y="-75"/>
            <a:ext cx="6462300" cy="1351800"/>
          </a:xfrm>
          <a:prstGeom prst="rect">
            <a:avLst/>
          </a:prstGeom>
          <a:solidFill>
            <a:srgbClr val="45818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 name="Google Shape;285;p34"/>
          <p:cNvSpPr/>
          <p:nvPr/>
        </p:nvSpPr>
        <p:spPr>
          <a:xfrm>
            <a:off x="410819" y="9556750"/>
            <a:ext cx="2358390" cy="0"/>
          </a:xfrm>
          <a:custGeom>
            <a:rect b="b" l="l" r="r" t="t"/>
            <a:pathLst>
              <a:path extrusionOk="0" h="120000" w="2358390">
                <a:moveTo>
                  <a:pt x="0" y="0"/>
                </a:moveTo>
                <a:lnTo>
                  <a:pt x="2357780" y="0"/>
                </a:lnTo>
              </a:path>
            </a:pathLst>
          </a:custGeom>
          <a:noFill/>
          <a:ln cap="flat" cmpd="sng" w="12700">
            <a:solidFill>
              <a:srgbClr val="EFEFE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86" name="Google Shape;286;p34"/>
          <p:cNvSpPr txBox="1"/>
          <p:nvPr/>
        </p:nvSpPr>
        <p:spPr>
          <a:xfrm>
            <a:off x="7200892" y="9634925"/>
            <a:ext cx="178200" cy="1392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None/>
            </a:pPr>
            <a:r>
              <a:rPr lang="en" sz="800">
                <a:solidFill>
                  <a:schemeClr val="dk1"/>
                </a:solidFill>
                <a:latin typeface="Avenir"/>
                <a:ea typeface="Avenir"/>
                <a:cs typeface="Avenir"/>
                <a:sym typeface="Avenir"/>
              </a:rPr>
              <a:t>15</a:t>
            </a:r>
            <a:endParaRPr sz="800">
              <a:solidFill>
                <a:schemeClr val="dk1"/>
              </a:solidFill>
              <a:latin typeface="Avenir"/>
              <a:ea typeface="Avenir"/>
              <a:cs typeface="Avenir"/>
              <a:sym typeface="Avenir"/>
            </a:endParaRPr>
          </a:p>
        </p:txBody>
      </p:sp>
      <p:sp>
        <p:nvSpPr>
          <p:cNvPr id="287" name="Google Shape;287;p34"/>
          <p:cNvSpPr txBox="1"/>
          <p:nvPr/>
        </p:nvSpPr>
        <p:spPr>
          <a:xfrm>
            <a:off x="736600" y="1630275"/>
            <a:ext cx="6197700" cy="4524300"/>
          </a:xfrm>
          <a:prstGeom prst="rect">
            <a:avLst/>
          </a:prstGeom>
          <a:noFill/>
          <a:ln>
            <a:noFill/>
          </a:ln>
        </p:spPr>
        <p:txBody>
          <a:bodyPr anchorCtr="0" anchor="t" bIns="0" lIns="0" spcFirstLastPara="1" rIns="0" wrap="square" tIns="12700">
            <a:noAutofit/>
          </a:bodyPr>
          <a:lstStyle/>
          <a:p>
            <a:pPr indent="0" lvl="0" marL="0" rtl="0" algn="l">
              <a:spcBef>
                <a:spcPts val="0"/>
              </a:spcBef>
              <a:spcAft>
                <a:spcPts val="0"/>
              </a:spcAft>
              <a:buClr>
                <a:schemeClr val="dk1"/>
              </a:buClr>
              <a:buSzPts val="1400"/>
              <a:buFont typeface="Arial"/>
              <a:buNone/>
            </a:pPr>
            <a:r>
              <a:rPr b="1" lang="en" sz="1250">
                <a:solidFill>
                  <a:schemeClr val="dk1"/>
                </a:solidFill>
                <a:latin typeface="Montserrat"/>
                <a:ea typeface="Montserrat"/>
                <a:cs typeface="Montserrat"/>
                <a:sym typeface="Montserrat"/>
              </a:rPr>
              <a:t>Awareness Exercises </a:t>
            </a:r>
            <a:endParaRPr b="1" sz="125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400"/>
              <a:buFont typeface="Arial"/>
              <a:buNone/>
            </a:pPr>
            <a:r>
              <a:rPr lang="en" sz="1250">
                <a:solidFill>
                  <a:schemeClr val="dk1"/>
                </a:solidFill>
                <a:latin typeface="Montserrat"/>
                <a:ea typeface="Montserrat"/>
                <a:cs typeface="Montserrat"/>
                <a:sym typeface="Montserrat"/>
              </a:rPr>
              <a:t>Using a cue or timer to check in with your pelvic floor? Are you tensing your muscles? Try to let them relax. Imagining as if you are trying to bulge your pelvic floor down as if you were going to pass gas or have a bowel movement. You can think of this pelvic floor motion like the bottom of a balloon filling with air. </a:t>
            </a:r>
            <a:endParaRPr sz="125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400"/>
              <a:buFont typeface="Arial"/>
              <a:buNone/>
            </a:pPr>
            <a:r>
              <a:t/>
            </a:r>
            <a:endParaRPr sz="125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400"/>
              <a:buFont typeface="Arial"/>
              <a:buNone/>
            </a:pPr>
            <a:r>
              <a:rPr lang="en" sz="1250">
                <a:solidFill>
                  <a:schemeClr val="dk1"/>
                </a:solidFill>
                <a:latin typeface="Montserrat"/>
                <a:ea typeface="Montserrat"/>
                <a:cs typeface="Montserrat"/>
                <a:sym typeface="Montserrat"/>
              </a:rPr>
              <a:t>Eventually, you will cultivate more body awareness and begin to notice times where you are holding or clenching your muscles. Any time that you notice that you are tensing your muscles, let them go. </a:t>
            </a:r>
            <a:endParaRPr sz="125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400"/>
              <a:buFont typeface="Arial"/>
              <a:buNone/>
            </a:pPr>
            <a:r>
              <a:t/>
            </a:r>
            <a:endParaRPr sz="125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400"/>
              <a:buFont typeface="Arial"/>
              <a:buNone/>
            </a:pPr>
            <a:r>
              <a:rPr b="1" lang="en" sz="1250">
                <a:solidFill>
                  <a:schemeClr val="dk1"/>
                </a:solidFill>
                <a:latin typeface="Montserrat"/>
                <a:ea typeface="Montserrat"/>
                <a:cs typeface="Montserrat"/>
                <a:sym typeface="Montserrat"/>
              </a:rPr>
              <a:t>Relaxation Training</a:t>
            </a:r>
            <a:endParaRPr b="1" sz="125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400"/>
              <a:buFont typeface="Arial"/>
              <a:buNone/>
            </a:pPr>
            <a:r>
              <a:rPr lang="en" sz="1250">
                <a:solidFill>
                  <a:schemeClr val="dk1"/>
                </a:solidFill>
                <a:latin typeface="Montserrat"/>
                <a:ea typeface="Montserrat"/>
                <a:cs typeface="Montserrat"/>
                <a:sym typeface="Montserrat"/>
              </a:rPr>
              <a:t>Remember the relaxation techniques from Chapter One? Yep, they should be a core part of your regular exercise routine for pelvic pain management! </a:t>
            </a:r>
            <a:endParaRPr sz="125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400"/>
              <a:buFont typeface="Arial"/>
              <a:buNone/>
            </a:pPr>
            <a:r>
              <a:t/>
            </a:r>
            <a:endParaRPr sz="125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rPr b="1" lang="en" sz="1250">
                <a:solidFill>
                  <a:schemeClr val="dk1"/>
                </a:solidFill>
                <a:latin typeface="Montserrat"/>
                <a:ea typeface="Montserrat"/>
                <a:cs typeface="Montserrat"/>
                <a:sym typeface="Montserrat"/>
              </a:rPr>
              <a:t>Coordination and Motor Control</a:t>
            </a:r>
            <a:endParaRPr b="1" sz="125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rPr lang="en" sz="1250">
                <a:solidFill>
                  <a:schemeClr val="dk1"/>
                </a:solidFill>
                <a:latin typeface="Montserrat"/>
                <a:ea typeface="Montserrat"/>
                <a:cs typeface="Montserrat"/>
                <a:sym typeface="Montserrat"/>
              </a:rPr>
              <a:t>Increases balance, mobility and coordination of pelvis and surrounding musculature</a:t>
            </a:r>
            <a:endParaRPr sz="125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sz="1250">
              <a:solidFill>
                <a:schemeClr val="dk1"/>
              </a:solidFill>
              <a:latin typeface="Montserrat"/>
              <a:ea typeface="Montserrat"/>
              <a:cs typeface="Montserrat"/>
              <a:sym typeface="Montserrat"/>
            </a:endParaRPr>
          </a:p>
          <a:p>
            <a:pPr indent="-307975" lvl="0" marL="457200" rtl="0" algn="l">
              <a:spcBef>
                <a:spcPts val="0"/>
              </a:spcBef>
              <a:spcAft>
                <a:spcPts val="0"/>
              </a:spcAft>
              <a:buClr>
                <a:schemeClr val="dk1"/>
              </a:buClr>
              <a:buSzPts val="1250"/>
              <a:buFont typeface="Montserrat"/>
              <a:buChar char="●"/>
            </a:pPr>
            <a:r>
              <a:rPr b="1" lang="en" sz="1250">
                <a:solidFill>
                  <a:schemeClr val="dk1"/>
                </a:solidFill>
                <a:latin typeface="Montserrat"/>
                <a:ea typeface="Montserrat"/>
                <a:cs typeface="Montserrat"/>
                <a:sym typeface="Montserrat"/>
              </a:rPr>
              <a:t>Pelvic Floor Drops</a:t>
            </a:r>
            <a:endParaRPr sz="125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sz="1250">
              <a:solidFill>
                <a:schemeClr val="dk1"/>
              </a:solidFill>
              <a:latin typeface="Montserrat"/>
              <a:ea typeface="Montserrat"/>
              <a:cs typeface="Montserrat"/>
              <a:sym typeface="Montserrat"/>
            </a:endParaRPr>
          </a:p>
          <a:p>
            <a:pPr indent="0" lvl="0" marL="457200" rtl="0" algn="l">
              <a:spcBef>
                <a:spcPts val="0"/>
              </a:spcBef>
              <a:spcAft>
                <a:spcPts val="0"/>
              </a:spcAft>
              <a:buClr>
                <a:schemeClr val="dk1"/>
              </a:buClr>
              <a:buSzPts val="1100"/>
              <a:buFont typeface="Arial"/>
              <a:buNone/>
            </a:pPr>
            <a:r>
              <a:rPr lang="en" sz="1250">
                <a:solidFill>
                  <a:schemeClr val="dk1"/>
                </a:solidFill>
                <a:latin typeface="Montserrat"/>
                <a:ea typeface="Montserrat"/>
                <a:cs typeface="Montserrat"/>
                <a:sym typeface="Montserrat"/>
              </a:rPr>
              <a:t>Sit on a rolled up towel or on a physioball. Try to relax and gently lengthen your pelvic floor feeling it sinking down into the towel or ball. Pair pelvic floor drops with the breathing techniques from page 9.</a:t>
            </a:r>
            <a:endParaRPr sz="1250">
              <a:solidFill>
                <a:schemeClr val="dk1"/>
              </a:solidFill>
              <a:latin typeface="Montserrat"/>
              <a:ea typeface="Montserrat"/>
              <a:cs typeface="Montserrat"/>
              <a:sym typeface="Montserrat"/>
            </a:endParaRPr>
          </a:p>
          <a:p>
            <a:pPr indent="0" lvl="0" marL="457200" rtl="0" algn="l">
              <a:spcBef>
                <a:spcPts val="0"/>
              </a:spcBef>
              <a:spcAft>
                <a:spcPts val="0"/>
              </a:spcAft>
              <a:buClr>
                <a:schemeClr val="dk1"/>
              </a:buClr>
              <a:buSzPts val="1100"/>
              <a:buFont typeface="Arial"/>
              <a:buNone/>
            </a:pPr>
            <a:r>
              <a:t/>
            </a:r>
            <a:endParaRPr sz="1250">
              <a:solidFill>
                <a:schemeClr val="dk1"/>
              </a:solidFill>
              <a:latin typeface="Montserrat"/>
              <a:ea typeface="Montserrat"/>
              <a:cs typeface="Montserrat"/>
              <a:sym typeface="Montserrat"/>
            </a:endParaRPr>
          </a:p>
          <a:p>
            <a:pPr indent="0" lvl="0" marL="457200" rtl="0" algn="l">
              <a:spcBef>
                <a:spcPts val="0"/>
              </a:spcBef>
              <a:spcAft>
                <a:spcPts val="0"/>
              </a:spcAft>
              <a:buClr>
                <a:schemeClr val="dk1"/>
              </a:buClr>
              <a:buSzPts val="1100"/>
              <a:buFont typeface="Arial"/>
              <a:buNone/>
            </a:pPr>
            <a:r>
              <a:t/>
            </a:r>
            <a:endParaRPr sz="1250">
              <a:solidFill>
                <a:schemeClr val="dk1"/>
              </a:solidFill>
              <a:latin typeface="Montserrat"/>
              <a:ea typeface="Montserrat"/>
              <a:cs typeface="Montserrat"/>
              <a:sym typeface="Montserrat"/>
            </a:endParaRPr>
          </a:p>
          <a:p>
            <a:pPr indent="-307975" lvl="0" marL="457200" rtl="0" algn="l">
              <a:spcBef>
                <a:spcPts val="0"/>
              </a:spcBef>
              <a:spcAft>
                <a:spcPts val="0"/>
              </a:spcAft>
              <a:buClr>
                <a:schemeClr val="dk1"/>
              </a:buClr>
              <a:buSzPts val="1250"/>
              <a:buFont typeface="Montserrat"/>
              <a:buChar char="●"/>
            </a:pPr>
            <a:r>
              <a:rPr b="1" lang="en" sz="1250">
                <a:solidFill>
                  <a:schemeClr val="dk1"/>
                </a:solidFill>
                <a:latin typeface="Montserrat"/>
                <a:ea typeface="Montserrat"/>
                <a:cs typeface="Montserrat"/>
                <a:sym typeface="Montserrat"/>
              </a:rPr>
              <a:t>Pelvic clocks</a:t>
            </a:r>
            <a:endParaRPr b="1" sz="125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sz="1250">
              <a:solidFill>
                <a:schemeClr val="dk1"/>
              </a:solidFill>
              <a:latin typeface="Montserrat"/>
              <a:ea typeface="Montserrat"/>
              <a:cs typeface="Montserrat"/>
              <a:sym typeface="Montserrat"/>
            </a:endParaRPr>
          </a:p>
          <a:p>
            <a:pPr indent="457200" lvl="0" marL="0" rtl="0" algn="l">
              <a:spcBef>
                <a:spcPts val="0"/>
              </a:spcBef>
              <a:spcAft>
                <a:spcPts val="0"/>
              </a:spcAft>
              <a:buClr>
                <a:schemeClr val="dk1"/>
              </a:buClr>
              <a:buSzPts val="1100"/>
              <a:buFont typeface="Arial"/>
              <a:buNone/>
            </a:pPr>
            <a:r>
              <a:rPr lang="en" sz="1250">
                <a:solidFill>
                  <a:schemeClr val="dk1"/>
                </a:solidFill>
                <a:latin typeface="Montserrat"/>
                <a:ea typeface="Montserrat"/>
                <a:cs typeface="Montserrat"/>
                <a:sym typeface="Montserrat"/>
              </a:rPr>
              <a:t>Lay on your back. Imagine that you have a </a:t>
            </a:r>
            <a:endParaRPr sz="1250">
              <a:solidFill>
                <a:schemeClr val="dk1"/>
              </a:solidFill>
              <a:latin typeface="Montserrat"/>
              <a:ea typeface="Montserrat"/>
              <a:cs typeface="Montserrat"/>
              <a:sym typeface="Montserrat"/>
            </a:endParaRPr>
          </a:p>
          <a:p>
            <a:pPr indent="457200" lvl="0" marL="0" rtl="0" algn="l">
              <a:spcBef>
                <a:spcPts val="0"/>
              </a:spcBef>
              <a:spcAft>
                <a:spcPts val="0"/>
              </a:spcAft>
              <a:buClr>
                <a:schemeClr val="dk1"/>
              </a:buClr>
              <a:buSzPts val="1100"/>
              <a:buFont typeface="Arial"/>
              <a:buNone/>
            </a:pPr>
            <a:r>
              <a:rPr lang="en" sz="1250">
                <a:solidFill>
                  <a:schemeClr val="dk1"/>
                </a:solidFill>
                <a:latin typeface="Montserrat"/>
                <a:ea typeface="Montserrat"/>
                <a:cs typeface="Montserrat"/>
                <a:sym typeface="Montserrat"/>
              </a:rPr>
              <a:t>clock laying on your lower </a:t>
            </a:r>
            <a:r>
              <a:rPr lang="en" sz="1250">
                <a:solidFill>
                  <a:schemeClr val="dk1"/>
                </a:solidFill>
                <a:latin typeface="Montserrat"/>
                <a:ea typeface="Montserrat"/>
                <a:cs typeface="Montserrat"/>
                <a:sym typeface="Montserrat"/>
              </a:rPr>
              <a:t>abdomen</a:t>
            </a:r>
            <a:r>
              <a:rPr lang="en" sz="1250">
                <a:solidFill>
                  <a:schemeClr val="dk1"/>
                </a:solidFill>
                <a:latin typeface="Montserrat"/>
                <a:ea typeface="Montserrat"/>
                <a:cs typeface="Montserrat"/>
                <a:sym typeface="Montserrat"/>
              </a:rPr>
              <a:t>. Up </a:t>
            </a:r>
            <a:endParaRPr sz="1250">
              <a:solidFill>
                <a:schemeClr val="dk1"/>
              </a:solidFill>
              <a:latin typeface="Montserrat"/>
              <a:ea typeface="Montserrat"/>
              <a:cs typeface="Montserrat"/>
              <a:sym typeface="Montserrat"/>
            </a:endParaRPr>
          </a:p>
          <a:p>
            <a:pPr indent="457200" lvl="0" marL="0" rtl="0" algn="l">
              <a:spcBef>
                <a:spcPts val="0"/>
              </a:spcBef>
              <a:spcAft>
                <a:spcPts val="0"/>
              </a:spcAft>
              <a:buClr>
                <a:schemeClr val="dk1"/>
              </a:buClr>
              <a:buSzPts val="1100"/>
              <a:buFont typeface="Arial"/>
              <a:buNone/>
            </a:pPr>
            <a:r>
              <a:rPr lang="en" sz="1250">
                <a:solidFill>
                  <a:schemeClr val="dk1"/>
                </a:solidFill>
                <a:latin typeface="Montserrat"/>
                <a:ea typeface="Montserrat"/>
                <a:cs typeface="Montserrat"/>
                <a:sym typeface="Montserrat"/>
              </a:rPr>
              <a:t>towards your belly button is 12 o’clock and </a:t>
            </a:r>
            <a:endParaRPr sz="1250">
              <a:solidFill>
                <a:schemeClr val="dk1"/>
              </a:solidFill>
              <a:latin typeface="Montserrat"/>
              <a:ea typeface="Montserrat"/>
              <a:cs typeface="Montserrat"/>
              <a:sym typeface="Montserrat"/>
            </a:endParaRPr>
          </a:p>
          <a:p>
            <a:pPr indent="457200" lvl="0" marL="0" rtl="0" algn="l">
              <a:spcBef>
                <a:spcPts val="0"/>
              </a:spcBef>
              <a:spcAft>
                <a:spcPts val="0"/>
              </a:spcAft>
              <a:buClr>
                <a:schemeClr val="dk1"/>
              </a:buClr>
              <a:buSzPts val="1100"/>
              <a:buFont typeface="Arial"/>
              <a:buNone/>
            </a:pPr>
            <a:r>
              <a:rPr lang="en" sz="1250">
                <a:solidFill>
                  <a:schemeClr val="dk1"/>
                </a:solidFill>
                <a:latin typeface="Montserrat"/>
                <a:ea typeface="Montserrat"/>
                <a:cs typeface="Montserrat"/>
                <a:sym typeface="Montserrat"/>
              </a:rPr>
              <a:t>down towards your pubic bone is 6 o’clock. In </a:t>
            </a:r>
            <a:endParaRPr sz="1250">
              <a:solidFill>
                <a:schemeClr val="dk1"/>
              </a:solidFill>
              <a:latin typeface="Montserrat"/>
              <a:ea typeface="Montserrat"/>
              <a:cs typeface="Montserrat"/>
              <a:sym typeface="Montserrat"/>
            </a:endParaRPr>
          </a:p>
          <a:p>
            <a:pPr indent="457200" lvl="0" marL="0" rtl="0" algn="l">
              <a:spcBef>
                <a:spcPts val="0"/>
              </a:spcBef>
              <a:spcAft>
                <a:spcPts val="0"/>
              </a:spcAft>
              <a:buClr>
                <a:schemeClr val="dk1"/>
              </a:buClr>
              <a:buSzPts val="1100"/>
              <a:buFont typeface="Arial"/>
              <a:buNone/>
            </a:pPr>
            <a:r>
              <a:rPr lang="en" sz="1250">
                <a:solidFill>
                  <a:schemeClr val="dk1"/>
                </a:solidFill>
                <a:latin typeface="Montserrat"/>
                <a:ea typeface="Montserrat"/>
                <a:cs typeface="Montserrat"/>
                <a:sym typeface="Montserrat"/>
              </a:rPr>
              <a:t>a slow and controlled manner,  roll your pelvis </a:t>
            </a:r>
            <a:endParaRPr sz="1250">
              <a:solidFill>
                <a:schemeClr val="dk1"/>
              </a:solidFill>
              <a:latin typeface="Montserrat"/>
              <a:ea typeface="Montserrat"/>
              <a:cs typeface="Montserrat"/>
              <a:sym typeface="Montserrat"/>
            </a:endParaRPr>
          </a:p>
          <a:p>
            <a:pPr indent="457200" lvl="0" marL="0" rtl="0" algn="l">
              <a:spcBef>
                <a:spcPts val="0"/>
              </a:spcBef>
              <a:spcAft>
                <a:spcPts val="0"/>
              </a:spcAft>
              <a:buClr>
                <a:schemeClr val="dk1"/>
              </a:buClr>
              <a:buSzPts val="1100"/>
              <a:buFont typeface="Arial"/>
              <a:buNone/>
            </a:pPr>
            <a:r>
              <a:rPr lang="en" sz="1250">
                <a:solidFill>
                  <a:schemeClr val="dk1"/>
                </a:solidFill>
                <a:latin typeface="Montserrat"/>
                <a:ea typeface="Montserrat"/>
                <a:cs typeface="Montserrat"/>
                <a:sym typeface="Montserrat"/>
              </a:rPr>
              <a:t>up towards 12 o’clock as you exhale. Roll your </a:t>
            </a:r>
            <a:endParaRPr sz="1250">
              <a:solidFill>
                <a:schemeClr val="dk1"/>
              </a:solidFill>
              <a:latin typeface="Montserrat"/>
              <a:ea typeface="Montserrat"/>
              <a:cs typeface="Montserrat"/>
              <a:sym typeface="Montserrat"/>
            </a:endParaRPr>
          </a:p>
          <a:p>
            <a:pPr indent="457200" lvl="0" marL="0" rtl="0" algn="l">
              <a:spcBef>
                <a:spcPts val="0"/>
              </a:spcBef>
              <a:spcAft>
                <a:spcPts val="0"/>
              </a:spcAft>
              <a:buClr>
                <a:schemeClr val="dk1"/>
              </a:buClr>
              <a:buSzPts val="1100"/>
              <a:buFont typeface="Arial"/>
              <a:buNone/>
            </a:pPr>
            <a:r>
              <a:rPr lang="en" sz="1250">
                <a:solidFill>
                  <a:schemeClr val="dk1"/>
                </a:solidFill>
                <a:latin typeface="Montserrat"/>
                <a:ea typeface="Montserrat"/>
                <a:cs typeface="Montserrat"/>
                <a:sym typeface="Montserrat"/>
              </a:rPr>
              <a:t>pelvis down towards 6 o’clock as you exhale. </a:t>
            </a:r>
            <a:endParaRPr sz="1250">
              <a:solidFill>
                <a:schemeClr val="dk1"/>
              </a:solidFill>
              <a:latin typeface="Montserrat"/>
              <a:ea typeface="Montserrat"/>
              <a:cs typeface="Montserrat"/>
              <a:sym typeface="Montserrat"/>
            </a:endParaRPr>
          </a:p>
          <a:p>
            <a:pPr indent="457200" lvl="0" marL="0" rtl="0" algn="l">
              <a:spcBef>
                <a:spcPts val="0"/>
              </a:spcBef>
              <a:spcAft>
                <a:spcPts val="0"/>
              </a:spcAft>
              <a:buClr>
                <a:schemeClr val="dk1"/>
              </a:buClr>
              <a:buSzPts val="1100"/>
              <a:buFont typeface="Arial"/>
              <a:buNone/>
            </a:pPr>
            <a:r>
              <a:rPr lang="en" sz="1250">
                <a:solidFill>
                  <a:schemeClr val="dk1"/>
                </a:solidFill>
                <a:latin typeface="Montserrat"/>
                <a:ea typeface="Montserrat"/>
                <a:cs typeface="Montserrat"/>
                <a:sym typeface="Montserrat"/>
              </a:rPr>
              <a:t>It is a small motion. Try not to arch your back </a:t>
            </a:r>
            <a:endParaRPr sz="1250">
              <a:solidFill>
                <a:schemeClr val="dk1"/>
              </a:solidFill>
              <a:latin typeface="Montserrat"/>
              <a:ea typeface="Montserrat"/>
              <a:cs typeface="Montserrat"/>
              <a:sym typeface="Montserrat"/>
            </a:endParaRPr>
          </a:p>
          <a:p>
            <a:pPr indent="457200" lvl="0" marL="0" rtl="0" algn="l">
              <a:spcBef>
                <a:spcPts val="0"/>
              </a:spcBef>
              <a:spcAft>
                <a:spcPts val="0"/>
              </a:spcAft>
              <a:buClr>
                <a:schemeClr val="dk1"/>
              </a:buClr>
              <a:buSzPts val="1100"/>
              <a:buFont typeface="Arial"/>
              <a:buNone/>
            </a:pPr>
            <a:r>
              <a:rPr lang="en" sz="1250">
                <a:solidFill>
                  <a:schemeClr val="dk1"/>
                </a:solidFill>
                <a:latin typeface="Montserrat"/>
                <a:ea typeface="Montserrat"/>
                <a:cs typeface="Montserrat"/>
                <a:sym typeface="Montserrat"/>
              </a:rPr>
              <a:t>or use your buttocks or legs to move. </a:t>
            </a:r>
            <a:endParaRPr sz="125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sz="125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sz="125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sz="125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400"/>
              <a:buFont typeface="Arial"/>
              <a:buNone/>
            </a:pPr>
            <a:r>
              <a:t/>
            </a:r>
            <a:endParaRPr sz="125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400"/>
              <a:buFont typeface="Arial"/>
              <a:buNone/>
            </a:pPr>
            <a:r>
              <a:t/>
            </a:r>
            <a:endParaRPr sz="125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400"/>
              <a:buFont typeface="Arial"/>
              <a:buNone/>
            </a:pPr>
            <a:r>
              <a:t/>
            </a:r>
            <a:endParaRPr sz="12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400"/>
              <a:buFont typeface="Arial"/>
              <a:buNone/>
            </a:pPr>
            <a:r>
              <a:t/>
            </a:r>
            <a:endParaRPr sz="12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400"/>
              <a:buFont typeface="Arial"/>
              <a:buNone/>
            </a:pPr>
            <a:r>
              <a:t/>
            </a:r>
            <a:endParaRPr sz="12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400"/>
              <a:buFont typeface="Arial"/>
              <a:buNone/>
            </a:pPr>
            <a:r>
              <a:t/>
            </a:r>
            <a:endParaRPr b="1" sz="1200">
              <a:solidFill>
                <a:schemeClr val="dk1"/>
              </a:solidFill>
              <a:latin typeface="Montserrat"/>
              <a:ea typeface="Montserrat"/>
              <a:cs typeface="Montserrat"/>
              <a:sym typeface="Montserrat"/>
            </a:endParaRPr>
          </a:p>
          <a:p>
            <a:pPr indent="0" lvl="0" marL="457200" rtl="0" algn="l">
              <a:spcBef>
                <a:spcPts val="0"/>
              </a:spcBef>
              <a:spcAft>
                <a:spcPts val="0"/>
              </a:spcAft>
              <a:buClr>
                <a:schemeClr val="dk1"/>
              </a:buClr>
              <a:buSzPts val="1100"/>
              <a:buFont typeface="Arial"/>
              <a:buNone/>
            </a:pPr>
            <a:r>
              <a:t/>
            </a:r>
            <a:endParaRPr sz="1200">
              <a:solidFill>
                <a:schemeClr val="dk1"/>
              </a:solidFill>
              <a:latin typeface="Montserrat"/>
              <a:ea typeface="Montserrat"/>
              <a:cs typeface="Montserrat"/>
              <a:sym typeface="Montserrat"/>
            </a:endParaRPr>
          </a:p>
          <a:p>
            <a:pPr indent="0" lvl="0" marL="12700" marR="81280" rtl="0" algn="l">
              <a:lnSpc>
                <a:spcPct val="145800"/>
              </a:lnSpc>
              <a:spcBef>
                <a:spcPts val="0"/>
              </a:spcBef>
              <a:spcAft>
                <a:spcPts val="0"/>
              </a:spcAft>
              <a:buNone/>
            </a:pPr>
            <a:r>
              <a:t/>
            </a:r>
            <a:endParaRPr sz="1200">
              <a:solidFill>
                <a:srgbClr val="232323"/>
              </a:solidFill>
              <a:latin typeface="Roboto"/>
              <a:ea typeface="Roboto"/>
              <a:cs typeface="Roboto"/>
              <a:sym typeface="Roboto"/>
            </a:endParaRPr>
          </a:p>
        </p:txBody>
      </p:sp>
      <p:sp>
        <p:nvSpPr>
          <p:cNvPr id="288" name="Google Shape;288;p34"/>
          <p:cNvSpPr txBox="1"/>
          <p:nvPr>
            <p:ph type="title"/>
          </p:nvPr>
        </p:nvSpPr>
        <p:spPr>
          <a:xfrm>
            <a:off x="609600" y="625437"/>
            <a:ext cx="3995400" cy="726300"/>
          </a:xfrm>
          <a:prstGeom prst="rect">
            <a:avLst/>
          </a:prstGeom>
          <a:noFill/>
          <a:ln>
            <a:noFill/>
          </a:ln>
        </p:spPr>
        <p:txBody>
          <a:bodyPr anchorCtr="0" anchor="t" bIns="0" lIns="0" spcFirstLastPara="1" rIns="0" wrap="square" tIns="12700">
            <a:noAutofit/>
          </a:bodyPr>
          <a:lstStyle/>
          <a:p>
            <a:pPr indent="0" lvl="0" marL="12700" rtl="0" algn="l">
              <a:lnSpc>
                <a:spcPct val="100000"/>
              </a:lnSpc>
              <a:spcBef>
                <a:spcPts val="0"/>
              </a:spcBef>
              <a:spcAft>
                <a:spcPts val="0"/>
              </a:spcAft>
              <a:buNone/>
            </a:pPr>
            <a:r>
              <a:rPr b="0" lang="en">
                <a:solidFill>
                  <a:srgbClr val="93C47D"/>
                </a:solidFill>
                <a:latin typeface="Quicksand"/>
                <a:ea typeface="Quicksand"/>
                <a:cs typeface="Quicksand"/>
                <a:sym typeface="Quicksand"/>
              </a:rPr>
              <a:t>Exercises</a:t>
            </a:r>
            <a:endParaRPr b="0">
              <a:solidFill>
                <a:srgbClr val="93C47D"/>
              </a:solidFill>
              <a:latin typeface="Quicksand"/>
              <a:ea typeface="Quicksand"/>
              <a:cs typeface="Quicksand"/>
              <a:sym typeface="Quicksand"/>
            </a:endParaRPr>
          </a:p>
        </p:txBody>
      </p:sp>
      <p:sp>
        <p:nvSpPr>
          <p:cNvPr id="289" name="Google Shape;289;p34"/>
          <p:cNvSpPr txBox="1"/>
          <p:nvPr/>
        </p:nvSpPr>
        <p:spPr>
          <a:xfrm>
            <a:off x="609600" y="9634925"/>
            <a:ext cx="4826700" cy="388500"/>
          </a:xfrm>
          <a:prstGeom prst="rect">
            <a:avLst/>
          </a:prstGeom>
          <a:noFill/>
          <a:ln>
            <a:noFill/>
          </a:ln>
        </p:spPr>
        <p:txBody>
          <a:bodyPr anchorCtr="0" anchor="t" bIns="91425" lIns="91425" spcFirstLastPara="1" rIns="91425" wrap="square" tIns="91425">
            <a:noAutofit/>
          </a:bodyPr>
          <a:lstStyle/>
          <a:p>
            <a:pPr indent="0" lvl="0" marL="12700" rtl="0" algn="l">
              <a:spcBef>
                <a:spcPts val="0"/>
              </a:spcBef>
              <a:spcAft>
                <a:spcPts val="0"/>
              </a:spcAft>
              <a:buClr>
                <a:schemeClr val="dk1"/>
              </a:buClr>
              <a:buSzPts val="1100"/>
              <a:buFont typeface="Arial"/>
              <a:buNone/>
            </a:pPr>
            <a:r>
              <a:rPr lang="en" sz="1000">
                <a:solidFill>
                  <a:schemeClr val="hlink"/>
                </a:solidFill>
                <a:latin typeface="Roboto"/>
                <a:ea typeface="Roboto"/>
                <a:cs typeface="Roboto"/>
                <a:sym typeface="Roboto"/>
              </a:rPr>
              <a:t>©  Body Harmony Physical Therapy, PLLC (2021) -  All Rights Reserved</a:t>
            </a:r>
            <a:endParaRPr sz="1000">
              <a:solidFill>
                <a:schemeClr val="dk1"/>
              </a:solidFill>
              <a:latin typeface="Roboto"/>
              <a:ea typeface="Roboto"/>
              <a:cs typeface="Roboto"/>
              <a:sym typeface="Roboto"/>
            </a:endParaRPr>
          </a:p>
        </p:txBody>
      </p:sp>
      <p:pic>
        <p:nvPicPr>
          <p:cNvPr id="290" name="Google Shape;290;p34"/>
          <p:cNvPicPr preferRelativeResize="0"/>
          <p:nvPr/>
        </p:nvPicPr>
        <p:blipFill rotWithShape="1">
          <a:blip r:embed="rId3">
            <a:alphaModFix/>
          </a:blip>
          <a:srcRect b="0" l="0" r="0" t="0"/>
          <a:stretch/>
        </p:blipFill>
        <p:spPr>
          <a:xfrm>
            <a:off x="175050" y="9478603"/>
            <a:ext cx="434550" cy="434550"/>
          </a:xfrm>
          <a:prstGeom prst="rect">
            <a:avLst/>
          </a:prstGeom>
          <a:noFill/>
          <a:ln>
            <a:noFill/>
          </a:ln>
        </p:spPr>
      </p:pic>
      <p:pic>
        <p:nvPicPr>
          <p:cNvPr id="291" name="Google Shape;291;p34"/>
          <p:cNvPicPr preferRelativeResize="0"/>
          <p:nvPr/>
        </p:nvPicPr>
        <p:blipFill>
          <a:blip r:embed="rId4">
            <a:alphaModFix/>
          </a:blip>
          <a:stretch>
            <a:fillRect/>
          </a:stretch>
        </p:blipFill>
        <p:spPr>
          <a:xfrm>
            <a:off x="5212450" y="6827825"/>
            <a:ext cx="1861225" cy="2650772"/>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295" name="Shape 295"/>
        <p:cNvGrpSpPr/>
        <p:nvPr/>
      </p:nvGrpSpPr>
      <p:grpSpPr>
        <a:xfrm>
          <a:off x="0" y="0"/>
          <a:ext cx="0" cy="0"/>
          <a:chOff x="0" y="0"/>
          <a:chExt cx="0" cy="0"/>
        </a:xfrm>
      </p:grpSpPr>
      <p:sp>
        <p:nvSpPr>
          <p:cNvPr id="296" name="Google Shape;296;p35"/>
          <p:cNvSpPr/>
          <p:nvPr/>
        </p:nvSpPr>
        <p:spPr>
          <a:xfrm>
            <a:off x="0" y="-75"/>
            <a:ext cx="6462300" cy="1351800"/>
          </a:xfrm>
          <a:prstGeom prst="rect">
            <a:avLst/>
          </a:prstGeom>
          <a:solidFill>
            <a:srgbClr val="45818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 name="Google Shape;297;p35"/>
          <p:cNvSpPr/>
          <p:nvPr/>
        </p:nvSpPr>
        <p:spPr>
          <a:xfrm>
            <a:off x="410819" y="9556750"/>
            <a:ext cx="2358390" cy="0"/>
          </a:xfrm>
          <a:custGeom>
            <a:rect b="b" l="l" r="r" t="t"/>
            <a:pathLst>
              <a:path extrusionOk="0" h="120000" w="2358390">
                <a:moveTo>
                  <a:pt x="0" y="0"/>
                </a:moveTo>
                <a:lnTo>
                  <a:pt x="2357780" y="0"/>
                </a:lnTo>
              </a:path>
            </a:pathLst>
          </a:custGeom>
          <a:noFill/>
          <a:ln cap="flat" cmpd="sng" w="12700">
            <a:solidFill>
              <a:srgbClr val="EFEFE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98" name="Google Shape;298;p35"/>
          <p:cNvSpPr txBox="1"/>
          <p:nvPr/>
        </p:nvSpPr>
        <p:spPr>
          <a:xfrm>
            <a:off x="7219943" y="9634925"/>
            <a:ext cx="159300" cy="1392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None/>
            </a:pPr>
            <a:r>
              <a:rPr lang="en" sz="800">
                <a:solidFill>
                  <a:schemeClr val="dk1"/>
                </a:solidFill>
                <a:latin typeface="Avenir"/>
                <a:ea typeface="Avenir"/>
                <a:cs typeface="Avenir"/>
                <a:sym typeface="Avenir"/>
              </a:rPr>
              <a:t>16</a:t>
            </a:r>
            <a:endParaRPr sz="800">
              <a:solidFill>
                <a:schemeClr val="dk1"/>
              </a:solidFill>
              <a:latin typeface="Avenir"/>
              <a:ea typeface="Avenir"/>
              <a:cs typeface="Avenir"/>
              <a:sym typeface="Avenir"/>
            </a:endParaRPr>
          </a:p>
        </p:txBody>
      </p:sp>
      <p:sp>
        <p:nvSpPr>
          <p:cNvPr id="299" name="Google Shape;299;p35"/>
          <p:cNvSpPr txBox="1"/>
          <p:nvPr/>
        </p:nvSpPr>
        <p:spPr>
          <a:xfrm>
            <a:off x="609600" y="1652275"/>
            <a:ext cx="6572100" cy="4292700"/>
          </a:xfrm>
          <a:prstGeom prst="rect">
            <a:avLst/>
          </a:prstGeom>
          <a:noFill/>
          <a:ln>
            <a:noFill/>
          </a:ln>
        </p:spPr>
        <p:txBody>
          <a:bodyPr anchorCtr="0" anchor="t" bIns="0" lIns="0" spcFirstLastPara="1" rIns="0" wrap="square" tIns="12700">
            <a:noAutofit/>
          </a:bodyPr>
          <a:lstStyle/>
          <a:p>
            <a:pPr indent="0" lvl="0" marL="0" rtl="0" algn="l">
              <a:lnSpc>
                <a:spcPct val="100000"/>
              </a:lnSpc>
              <a:spcBef>
                <a:spcPts val="0"/>
              </a:spcBef>
              <a:spcAft>
                <a:spcPts val="0"/>
              </a:spcAft>
              <a:buClr>
                <a:schemeClr val="dk1"/>
              </a:buClr>
              <a:buSzPts val="1400"/>
              <a:buFont typeface="Arial"/>
              <a:buNone/>
            </a:pPr>
            <a:r>
              <a:rPr b="1" lang="en" sz="1250">
                <a:solidFill>
                  <a:schemeClr val="dk1"/>
                </a:solidFill>
                <a:latin typeface="Montserrat"/>
                <a:ea typeface="Montserrat"/>
                <a:cs typeface="Montserrat"/>
                <a:sym typeface="Montserrat"/>
              </a:rPr>
              <a:t>Happy Baby Stretch</a:t>
            </a:r>
            <a:r>
              <a:rPr lang="en" sz="1250">
                <a:solidFill>
                  <a:schemeClr val="dk1"/>
                </a:solidFill>
                <a:latin typeface="Montserrat"/>
                <a:ea typeface="Montserrat"/>
                <a:cs typeface="Montserrat"/>
                <a:sym typeface="Montserrat"/>
              </a:rPr>
              <a:t> </a:t>
            </a:r>
            <a:endParaRPr sz="1250">
              <a:solidFill>
                <a:schemeClr val="dk1"/>
              </a:solidFill>
              <a:latin typeface="Montserrat"/>
              <a:ea typeface="Montserrat"/>
              <a:cs typeface="Montserrat"/>
              <a:sym typeface="Montserrat"/>
            </a:endParaRPr>
          </a:p>
          <a:p>
            <a:pPr indent="0" lvl="0" marL="0" rtl="0" algn="ctr">
              <a:lnSpc>
                <a:spcPct val="100000"/>
              </a:lnSpc>
              <a:spcBef>
                <a:spcPts val="0"/>
              </a:spcBef>
              <a:spcAft>
                <a:spcPts val="0"/>
              </a:spcAft>
              <a:buClr>
                <a:schemeClr val="dk1"/>
              </a:buClr>
              <a:buSzPts val="1400"/>
              <a:buFont typeface="Arial"/>
              <a:buNone/>
            </a:pPr>
            <a:r>
              <a:t/>
            </a:r>
            <a:endParaRPr sz="1250">
              <a:solidFill>
                <a:schemeClr val="dk1"/>
              </a:solidFill>
              <a:latin typeface="Montserrat"/>
              <a:ea typeface="Montserrat"/>
              <a:cs typeface="Montserrat"/>
              <a:sym typeface="Montserrat"/>
            </a:endParaRPr>
          </a:p>
          <a:p>
            <a:pPr indent="0" lvl="0" marL="0" rtl="0" algn="l">
              <a:lnSpc>
                <a:spcPct val="100000"/>
              </a:lnSpc>
              <a:spcBef>
                <a:spcPts val="0"/>
              </a:spcBef>
              <a:spcAft>
                <a:spcPts val="0"/>
              </a:spcAft>
              <a:buClr>
                <a:schemeClr val="dk1"/>
              </a:buClr>
              <a:buSzPts val="1100"/>
              <a:buFont typeface="Arial"/>
              <a:buNone/>
            </a:pPr>
            <a:r>
              <a:rPr lang="en" sz="1250">
                <a:latin typeface="Montserrat"/>
                <a:ea typeface="Montserrat"/>
                <a:cs typeface="Montserrat"/>
                <a:sym typeface="Montserrat"/>
              </a:rPr>
              <a:t>Happy baby is a calming stretch that helps to </a:t>
            </a:r>
            <a:endParaRPr sz="1250">
              <a:latin typeface="Montserrat"/>
              <a:ea typeface="Montserrat"/>
              <a:cs typeface="Montserrat"/>
              <a:sym typeface="Montserrat"/>
            </a:endParaRPr>
          </a:p>
          <a:p>
            <a:pPr indent="0" lvl="0" marL="0" rtl="0" algn="l">
              <a:lnSpc>
                <a:spcPct val="100000"/>
              </a:lnSpc>
              <a:spcBef>
                <a:spcPts val="0"/>
              </a:spcBef>
              <a:spcAft>
                <a:spcPts val="0"/>
              </a:spcAft>
              <a:buClr>
                <a:schemeClr val="dk1"/>
              </a:buClr>
              <a:buSzPts val="1100"/>
              <a:buFont typeface="Arial"/>
              <a:buNone/>
            </a:pPr>
            <a:r>
              <a:rPr lang="en" sz="1250">
                <a:latin typeface="Montserrat"/>
                <a:ea typeface="Montserrat"/>
                <a:cs typeface="Montserrat"/>
                <a:sym typeface="Montserrat"/>
              </a:rPr>
              <a:t>open and release the pelvic floor and hips, </a:t>
            </a:r>
            <a:endParaRPr sz="1250">
              <a:latin typeface="Montserrat"/>
              <a:ea typeface="Montserrat"/>
              <a:cs typeface="Montserrat"/>
              <a:sym typeface="Montserrat"/>
            </a:endParaRPr>
          </a:p>
          <a:p>
            <a:pPr indent="0" lvl="0" marL="0" rtl="0" algn="l">
              <a:lnSpc>
                <a:spcPct val="100000"/>
              </a:lnSpc>
              <a:spcBef>
                <a:spcPts val="0"/>
              </a:spcBef>
              <a:spcAft>
                <a:spcPts val="0"/>
              </a:spcAft>
              <a:buClr>
                <a:schemeClr val="dk1"/>
              </a:buClr>
              <a:buSzPts val="1100"/>
              <a:buFont typeface="Arial"/>
              <a:buNone/>
            </a:pPr>
            <a:r>
              <a:rPr lang="en" sz="1250">
                <a:latin typeface="Montserrat"/>
                <a:ea typeface="Montserrat"/>
                <a:cs typeface="Montserrat"/>
                <a:sym typeface="Montserrat"/>
              </a:rPr>
              <a:t>and also stretches the lower back. </a:t>
            </a:r>
            <a:endParaRPr sz="1250">
              <a:latin typeface="Montserrat"/>
              <a:ea typeface="Montserrat"/>
              <a:cs typeface="Montserrat"/>
              <a:sym typeface="Montserrat"/>
            </a:endParaRPr>
          </a:p>
          <a:p>
            <a:pPr indent="0" lvl="0" marL="0" rtl="0" algn="l">
              <a:lnSpc>
                <a:spcPct val="100000"/>
              </a:lnSpc>
              <a:spcBef>
                <a:spcPts val="0"/>
              </a:spcBef>
              <a:spcAft>
                <a:spcPts val="0"/>
              </a:spcAft>
              <a:buClr>
                <a:schemeClr val="dk1"/>
              </a:buClr>
              <a:buSzPts val="1100"/>
              <a:buFont typeface="Arial"/>
              <a:buNone/>
            </a:pPr>
            <a:r>
              <a:t/>
            </a:r>
            <a:endParaRPr sz="1250">
              <a:latin typeface="Montserrat"/>
              <a:ea typeface="Montserrat"/>
              <a:cs typeface="Montserrat"/>
              <a:sym typeface="Montserrat"/>
            </a:endParaRPr>
          </a:p>
          <a:p>
            <a:pPr indent="-307975" lvl="0" marL="457200" rtl="0" algn="l">
              <a:lnSpc>
                <a:spcPct val="100000"/>
              </a:lnSpc>
              <a:spcBef>
                <a:spcPts val="0"/>
              </a:spcBef>
              <a:spcAft>
                <a:spcPts val="0"/>
              </a:spcAft>
              <a:buSzPts val="1250"/>
              <a:buFont typeface="Montserrat"/>
              <a:buChar char="●"/>
            </a:pPr>
            <a:r>
              <a:rPr lang="en" sz="1250">
                <a:latin typeface="Montserrat"/>
                <a:ea typeface="Montserrat"/>
                <a:cs typeface="Montserrat"/>
                <a:sym typeface="Montserrat"/>
              </a:rPr>
              <a:t>Lying flat on your back, slowly bend </a:t>
            </a:r>
            <a:endParaRPr sz="1250">
              <a:latin typeface="Montserrat"/>
              <a:ea typeface="Montserrat"/>
              <a:cs typeface="Montserrat"/>
              <a:sym typeface="Montserrat"/>
            </a:endParaRPr>
          </a:p>
          <a:p>
            <a:pPr indent="0" lvl="0" marL="457200" rtl="0" algn="l">
              <a:lnSpc>
                <a:spcPct val="100000"/>
              </a:lnSpc>
              <a:spcBef>
                <a:spcPts val="0"/>
              </a:spcBef>
              <a:spcAft>
                <a:spcPts val="0"/>
              </a:spcAft>
              <a:buNone/>
            </a:pPr>
            <a:r>
              <a:rPr lang="en" sz="1250">
                <a:latin typeface="Montserrat"/>
                <a:ea typeface="Montserrat"/>
                <a:cs typeface="Montserrat"/>
                <a:sym typeface="Montserrat"/>
              </a:rPr>
              <a:t>both knees until you can hold the </a:t>
            </a:r>
            <a:endParaRPr sz="1250">
              <a:latin typeface="Montserrat"/>
              <a:ea typeface="Montserrat"/>
              <a:cs typeface="Montserrat"/>
              <a:sym typeface="Montserrat"/>
            </a:endParaRPr>
          </a:p>
          <a:p>
            <a:pPr indent="0" lvl="0" marL="457200" rtl="0" algn="l">
              <a:lnSpc>
                <a:spcPct val="100000"/>
              </a:lnSpc>
              <a:spcBef>
                <a:spcPts val="0"/>
              </a:spcBef>
              <a:spcAft>
                <a:spcPts val="0"/>
              </a:spcAft>
              <a:buNone/>
            </a:pPr>
            <a:r>
              <a:rPr lang="en" sz="1250">
                <a:latin typeface="Montserrat"/>
                <a:ea typeface="Montserrat"/>
                <a:cs typeface="Montserrat"/>
                <a:sym typeface="Montserrat"/>
              </a:rPr>
              <a:t>outside edges of your flexed feet with </a:t>
            </a:r>
            <a:endParaRPr sz="1250">
              <a:latin typeface="Montserrat"/>
              <a:ea typeface="Montserrat"/>
              <a:cs typeface="Montserrat"/>
              <a:sym typeface="Montserrat"/>
            </a:endParaRPr>
          </a:p>
          <a:p>
            <a:pPr indent="0" lvl="0" marL="457200" rtl="0" algn="l">
              <a:lnSpc>
                <a:spcPct val="100000"/>
              </a:lnSpc>
              <a:spcBef>
                <a:spcPts val="0"/>
              </a:spcBef>
              <a:spcAft>
                <a:spcPts val="0"/>
              </a:spcAft>
              <a:buNone/>
            </a:pPr>
            <a:r>
              <a:rPr lang="en" sz="1250">
                <a:latin typeface="Montserrat"/>
                <a:ea typeface="Montserrat"/>
                <a:cs typeface="Montserrat"/>
                <a:sym typeface="Montserrat"/>
              </a:rPr>
              <a:t>your hands. (If this position is too </a:t>
            </a:r>
            <a:endParaRPr sz="1250">
              <a:latin typeface="Montserrat"/>
              <a:ea typeface="Montserrat"/>
              <a:cs typeface="Montserrat"/>
              <a:sym typeface="Montserrat"/>
            </a:endParaRPr>
          </a:p>
          <a:p>
            <a:pPr indent="0" lvl="0" marL="457200" rtl="0" algn="l">
              <a:lnSpc>
                <a:spcPct val="100000"/>
              </a:lnSpc>
              <a:spcBef>
                <a:spcPts val="0"/>
              </a:spcBef>
              <a:spcAft>
                <a:spcPts val="0"/>
              </a:spcAft>
              <a:buNone/>
            </a:pPr>
            <a:r>
              <a:rPr lang="en" sz="1250">
                <a:latin typeface="Montserrat"/>
                <a:ea typeface="Montserrat"/>
                <a:cs typeface="Montserrat"/>
                <a:sym typeface="Montserrat"/>
              </a:rPr>
              <a:t>difficult, you can grab your ankles/ </a:t>
            </a:r>
            <a:endParaRPr sz="1250">
              <a:latin typeface="Montserrat"/>
              <a:ea typeface="Montserrat"/>
              <a:cs typeface="Montserrat"/>
              <a:sym typeface="Montserrat"/>
            </a:endParaRPr>
          </a:p>
          <a:p>
            <a:pPr indent="0" lvl="0" marL="457200" rtl="0" algn="l">
              <a:lnSpc>
                <a:spcPct val="100000"/>
              </a:lnSpc>
              <a:spcBef>
                <a:spcPts val="0"/>
              </a:spcBef>
              <a:spcAft>
                <a:spcPts val="0"/>
              </a:spcAft>
              <a:buNone/>
            </a:pPr>
            <a:r>
              <a:rPr lang="en" sz="1250">
                <a:latin typeface="Montserrat"/>
                <a:ea typeface="Montserrat"/>
                <a:cs typeface="Montserrat"/>
                <a:sym typeface="Montserrat"/>
              </a:rPr>
              <a:t>lower legs.) Keep your arms on the </a:t>
            </a:r>
            <a:endParaRPr sz="1250">
              <a:latin typeface="Montserrat"/>
              <a:ea typeface="Montserrat"/>
              <a:cs typeface="Montserrat"/>
              <a:sym typeface="Montserrat"/>
            </a:endParaRPr>
          </a:p>
          <a:p>
            <a:pPr indent="0" lvl="0" marL="457200" rtl="0" algn="l">
              <a:lnSpc>
                <a:spcPct val="100000"/>
              </a:lnSpc>
              <a:spcBef>
                <a:spcPts val="0"/>
              </a:spcBef>
              <a:spcAft>
                <a:spcPts val="0"/>
              </a:spcAft>
              <a:buNone/>
            </a:pPr>
            <a:r>
              <a:rPr lang="en" sz="1250">
                <a:latin typeface="Montserrat"/>
                <a:ea typeface="Montserrat"/>
                <a:cs typeface="Montserrat"/>
                <a:sym typeface="Montserrat"/>
              </a:rPr>
              <a:t>outside of your legs.</a:t>
            </a:r>
            <a:endParaRPr sz="1250">
              <a:latin typeface="Montserrat"/>
              <a:ea typeface="Montserrat"/>
              <a:cs typeface="Montserrat"/>
              <a:sym typeface="Montserrat"/>
            </a:endParaRPr>
          </a:p>
          <a:p>
            <a:pPr indent="-307975" lvl="0" marL="457200" rtl="0" algn="l">
              <a:lnSpc>
                <a:spcPct val="100000"/>
              </a:lnSpc>
              <a:spcBef>
                <a:spcPts val="0"/>
              </a:spcBef>
              <a:spcAft>
                <a:spcPts val="0"/>
              </a:spcAft>
              <a:buSzPts val="1250"/>
              <a:buFont typeface="Montserrat"/>
              <a:buChar char="●"/>
            </a:pPr>
            <a:r>
              <a:rPr lang="en" sz="1250">
                <a:latin typeface="Montserrat"/>
                <a:ea typeface="Montserrat"/>
                <a:cs typeface="Montserrat"/>
                <a:sym typeface="Montserrat"/>
              </a:rPr>
              <a:t>Be sure to tuck your chin to keep your spine straight</a:t>
            </a:r>
            <a:endParaRPr sz="1250">
              <a:latin typeface="Montserrat"/>
              <a:ea typeface="Montserrat"/>
              <a:cs typeface="Montserrat"/>
              <a:sym typeface="Montserrat"/>
            </a:endParaRPr>
          </a:p>
          <a:p>
            <a:pPr indent="-307975" lvl="0" marL="457200" marR="241300" rtl="0" algn="l">
              <a:lnSpc>
                <a:spcPct val="100000"/>
              </a:lnSpc>
              <a:spcBef>
                <a:spcPts val="0"/>
              </a:spcBef>
              <a:spcAft>
                <a:spcPts val="0"/>
              </a:spcAft>
              <a:buSzPts val="1250"/>
              <a:buFont typeface="Montserrat"/>
              <a:buChar char="●"/>
            </a:pPr>
            <a:r>
              <a:rPr lang="en" sz="1250">
                <a:latin typeface="Montserrat"/>
                <a:ea typeface="Montserrat"/>
                <a:cs typeface="Montserrat"/>
                <a:sym typeface="Montserrat"/>
              </a:rPr>
              <a:t>Using your arms, gently pull both knee towards the floor. Be sure to keep your shoulders and chest relaxed. </a:t>
            </a:r>
            <a:endParaRPr sz="1250">
              <a:latin typeface="Montserrat"/>
              <a:ea typeface="Montserrat"/>
              <a:cs typeface="Montserrat"/>
              <a:sym typeface="Montserrat"/>
            </a:endParaRPr>
          </a:p>
          <a:p>
            <a:pPr indent="0" lvl="0" marL="0" rtl="0" algn="ctr">
              <a:spcBef>
                <a:spcPts val="0"/>
              </a:spcBef>
              <a:spcAft>
                <a:spcPts val="0"/>
              </a:spcAft>
              <a:buClr>
                <a:schemeClr val="dk1"/>
              </a:buClr>
              <a:buSzPts val="1400"/>
              <a:buFont typeface="Arial"/>
              <a:buNone/>
            </a:pPr>
            <a:r>
              <a:t/>
            </a:r>
            <a:endParaRPr b="1" sz="1250">
              <a:solidFill>
                <a:schemeClr val="dk1"/>
              </a:solidFill>
              <a:latin typeface="Montserrat"/>
              <a:ea typeface="Montserrat"/>
              <a:cs typeface="Montserrat"/>
              <a:sym typeface="Montserrat"/>
            </a:endParaRPr>
          </a:p>
          <a:p>
            <a:pPr indent="0" lvl="0" marL="0" rtl="0" algn="ctr">
              <a:spcBef>
                <a:spcPts val="0"/>
              </a:spcBef>
              <a:spcAft>
                <a:spcPts val="0"/>
              </a:spcAft>
              <a:buClr>
                <a:schemeClr val="dk1"/>
              </a:buClr>
              <a:buSzPts val="1400"/>
              <a:buFont typeface="Arial"/>
              <a:buNone/>
            </a:pPr>
            <a:r>
              <a:t/>
            </a:r>
            <a:endParaRPr b="1" sz="125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rPr b="1" lang="en" sz="1250">
                <a:solidFill>
                  <a:schemeClr val="dk1"/>
                </a:solidFill>
                <a:latin typeface="Montserrat"/>
                <a:ea typeface="Montserrat"/>
                <a:cs typeface="Montserrat"/>
                <a:sym typeface="Montserrat"/>
              </a:rPr>
              <a:t>Standing Active Adductor Stretch</a:t>
            </a:r>
            <a:endParaRPr b="1" sz="1250">
              <a:solidFill>
                <a:schemeClr val="dk1"/>
              </a:solidFill>
              <a:latin typeface="Montserrat"/>
              <a:ea typeface="Montserrat"/>
              <a:cs typeface="Montserrat"/>
              <a:sym typeface="Montserrat"/>
            </a:endParaRPr>
          </a:p>
          <a:p>
            <a:pPr indent="0" lvl="0" marL="0" rtl="0" algn="ctr">
              <a:spcBef>
                <a:spcPts val="0"/>
              </a:spcBef>
              <a:spcAft>
                <a:spcPts val="0"/>
              </a:spcAft>
              <a:buClr>
                <a:schemeClr val="dk1"/>
              </a:buClr>
              <a:buSzPts val="1100"/>
              <a:buFont typeface="Arial"/>
              <a:buNone/>
            </a:pPr>
            <a:r>
              <a:t/>
            </a:r>
            <a:endParaRPr b="1" sz="125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sz="125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rPr lang="en" sz="1250">
                <a:solidFill>
                  <a:srgbClr val="222222"/>
                </a:solidFill>
                <a:highlight>
                  <a:srgbClr val="FFFFFF"/>
                </a:highlight>
                <a:latin typeface="Montserrat"/>
                <a:ea typeface="Montserrat"/>
                <a:cs typeface="Montserrat"/>
                <a:sym typeface="Montserrat"/>
              </a:rPr>
              <a:t>This stretch for the inner thigh is important for people with pelvic pain as these muscles and the connective tissues that attach to them can often become tight and inflexible. </a:t>
            </a:r>
            <a:endParaRPr sz="1250">
              <a:solidFill>
                <a:srgbClr val="222222"/>
              </a:solidFill>
              <a:highlight>
                <a:srgbClr val="FFFFFF"/>
              </a:highlight>
              <a:latin typeface="Montserrat"/>
              <a:ea typeface="Montserrat"/>
              <a:cs typeface="Montserrat"/>
              <a:sym typeface="Montserrat"/>
            </a:endParaRPr>
          </a:p>
          <a:p>
            <a:pPr indent="-307975" lvl="0" marL="457200" rtl="0" algn="l">
              <a:spcBef>
                <a:spcPts val="0"/>
              </a:spcBef>
              <a:spcAft>
                <a:spcPts val="0"/>
              </a:spcAft>
              <a:buClr>
                <a:srgbClr val="222222"/>
              </a:buClr>
              <a:buSzPts val="1250"/>
              <a:buFont typeface="Montserrat"/>
              <a:buChar char="●"/>
            </a:pPr>
            <a:r>
              <a:rPr lang="en" sz="1250">
                <a:solidFill>
                  <a:srgbClr val="222222"/>
                </a:solidFill>
                <a:highlight>
                  <a:srgbClr val="FFFFFF"/>
                </a:highlight>
                <a:latin typeface="Montserrat"/>
                <a:ea typeface="Montserrat"/>
                <a:cs typeface="Montserrat"/>
                <a:sym typeface="Montserrat"/>
              </a:rPr>
              <a:t>Start by standing with your feet further than hip distance apart. ***Keep in mind, the further you spread your feet, the more intense the stretch so be careful!</a:t>
            </a:r>
            <a:endParaRPr sz="1250">
              <a:solidFill>
                <a:srgbClr val="222222"/>
              </a:solidFill>
              <a:highlight>
                <a:srgbClr val="FFFFFF"/>
              </a:highlight>
              <a:latin typeface="Montserrat"/>
              <a:ea typeface="Montserrat"/>
              <a:cs typeface="Montserrat"/>
              <a:sym typeface="Montserrat"/>
            </a:endParaRPr>
          </a:p>
          <a:p>
            <a:pPr indent="-307975" lvl="0" marL="457200" rtl="0" algn="l">
              <a:spcBef>
                <a:spcPts val="0"/>
              </a:spcBef>
              <a:spcAft>
                <a:spcPts val="0"/>
              </a:spcAft>
              <a:buClr>
                <a:srgbClr val="222222"/>
              </a:buClr>
              <a:buSzPts val="1250"/>
              <a:buFont typeface="Montserrat"/>
              <a:buChar char="●"/>
            </a:pPr>
            <a:r>
              <a:rPr lang="en" sz="1250">
                <a:solidFill>
                  <a:srgbClr val="222222"/>
                </a:solidFill>
                <a:highlight>
                  <a:srgbClr val="FFFFFF"/>
                </a:highlight>
                <a:latin typeface="Montserrat"/>
                <a:ea typeface="Montserrat"/>
                <a:cs typeface="Montserrat"/>
                <a:sym typeface="Montserrat"/>
              </a:rPr>
              <a:t>Now start to slowly bend at one knee and shift your weight to that leg. You should feel a stretch in your inner thigh. </a:t>
            </a:r>
            <a:endParaRPr sz="1250">
              <a:solidFill>
                <a:srgbClr val="222222"/>
              </a:solidFill>
              <a:highlight>
                <a:srgbClr val="FFFFFF"/>
              </a:highlight>
              <a:latin typeface="Montserrat"/>
              <a:ea typeface="Montserrat"/>
              <a:cs typeface="Montserrat"/>
              <a:sym typeface="Montserrat"/>
            </a:endParaRPr>
          </a:p>
          <a:p>
            <a:pPr indent="-307975" lvl="0" marL="457200" rtl="0" algn="l">
              <a:spcBef>
                <a:spcPts val="0"/>
              </a:spcBef>
              <a:spcAft>
                <a:spcPts val="0"/>
              </a:spcAft>
              <a:buClr>
                <a:srgbClr val="222222"/>
              </a:buClr>
              <a:buSzPts val="1250"/>
              <a:buFont typeface="Montserrat"/>
              <a:buChar char="●"/>
            </a:pPr>
            <a:r>
              <a:rPr lang="en" sz="1250">
                <a:solidFill>
                  <a:srgbClr val="222222"/>
                </a:solidFill>
                <a:highlight>
                  <a:srgbClr val="FFFFFF"/>
                </a:highlight>
                <a:latin typeface="Montserrat"/>
                <a:ea typeface="Montserrat"/>
                <a:cs typeface="Montserrat"/>
                <a:sym typeface="Montserrat"/>
              </a:rPr>
              <a:t>Be sure to keep your spine straight.</a:t>
            </a:r>
            <a:endParaRPr sz="1250">
              <a:solidFill>
                <a:srgbClr val="222222"/>
              </a:solidFill>
              <a:highlight>
                <a:srgbClr val="FFFFFF"/>
              </a:highlight>
              <a:latin typeface="Montserrat"/>
              <a:ea typeface="Montserrat"/>
              <a:cs typeface="Montserrat"/>
              <a:sym typeface="Montserrat"/>
            </a:endParaRPr>
          </a:p>
          <a:p>
            <a:pPr indent="0" lvl="0" marL="0" rtl="0" algn="l">
              <a:spcBef>
                <a:spcPts val="0"/>
              </a:spcBef>
              <a:spcAft>
                <a:spcPts val="0"/>
              </a:spcAft>
              <a:buClr>
                <a:schemeClr val="dk1"/>
              </a:buClr>
              <a:buSzPts val="1400"/>
              <a:buFont typeface="Arial"/>
              <a:buNone/>
            </a:pPr>
            <a:r>
              <a:t/>
            </a:r>
            <a:endParaRPr sz="12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400"/>
              <a:buFont typeface="Arial"/>
              <a:buNone/>
            </a:pPr>
            <a:r>
              <a:t/>
            </a:r>
            <a:endParaRPr sz="12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400"/>
              <a:buFont typeface="Arial"/>
              <a:buNone/>
            </a:pPr>
            <a:r>
              <a:t/>
            </a:r>
            <a:endParaRPr sz="12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400"/>
              <a:buFont typeface="Arial"/>
              <a:buNone/>
            </a:pPr>
            <a:r>
              <a:t/>
            </a:r>
            <a:endParaRPr sz="1200">
              <a:solidFill>
                <a:schemeClr val="dk1"/>
              </a:solidFill>
              <a:latin typeface="Montserrat"/>
              <a:ea typeface="Montserrat"/>
              <a:cs typeface="Montserrat"/>
              <a:sym typeface="Montserrat"/>
            </a:endParaRPr>
          </a:p>
          <a:p>
            <a:pPr indent="0" lvl="0" marL="457200" rtl="0" algn="l">
              <a:spcBef>
                <a:spcPts val="0"/>
              </a:spcBef>
              <a:spcAft>
                <a:spcPts val="0"/>
              </a:spcAft>
              <a:buClr>
                <a:schemeClr val="dk1"/>
              </a:buClr>
              <a:buSzPts val="1100"/>
              <a:buFont typeface="Arial"/>
              <a:buNone/>
            </a:pPr>
            <a:r>
              <a:t/>
            </a:r>
            <a:endParaRPr sz="1200">
              <a:solidFill>
                <a:schemeClr val="dk1"/>
              </a:solidFill>
              <a:latin typeface="Montserrat"/>
              <a:ea typeface="Montserrat"/>
              <a:cs typeface="Montserrat"/>
              <a:sym typeface="Montserrat"/>
            </a:endParaRPr>
          </a:p>
          <a:p>
            <a:pPr indent="0" lvl="0" marL="12700" marR="81280" rtl="0" algn="l">
              <a:lnSpc>
                <a:spcPct val="145800"/>
              </a:lnSpc>
              <a:spcBef>
                <a:spcPts val="0"/>
              </a:spcBef>
              <a:spcAft>
                <a:spcPts val="0"/>
              </a:spcAft>
              <a:buNone/>
            </a:pPr>
            <a:r>
              <a:t/>
            </a:r>
            <a:endParaRPr sz="1200">
              <a:solidFill>
                <a:srgbClr val="232323"/>
              </a:solidFill>
              <a:latin typeface="Roboto"/>
              <a:ea typeface="Roboto"/>
              <a:cs typeface="Roboto"/>
              <a:sym typeface="Roboto"/>
            </a:endParaRPr>
          </a:p>
        </p:txBody>
      </p:sp>
      <p:sp>
        <p:nvSpPr>
          <p:cNvPr id="300" name="Google Shape;300;p35"/>
          <p:cNvSpPr txBox="1"/>
          <p:nvPr>
            <p:ph type="title"/>
          </p:nvPr>
        </p:nvSpPr>
        <p:spPr>
          <a:xfrm>
            <a:off x="609600" y="682587"/>
            <a:ext cx="3995400" cy="726300"/>
          </a:xfrm>
          <a:prstGeom prst="rect">
            <a:avLst/>
          </a:prstGeom>
          <a:noFill/>
          <a:ln>
            <a:noFill/>
          </a:ln>
        </p:spPr>
        <p:txBody>
          <a:bodyPr anchorCtr="0" anchor="t" bIns="0" lIns="0" spcFirstLastPara="1" rIns="0" wrap="square" tIns="12700">
            <a:noAutofit/>
          </a:bodyPr>
          <a:lstStyle/>
          <a:p>
            <a:pPr indent="0" lvl="0" marL="12700" rtl="0" algn="l">
              <a:lnSpc>
                <a:spcPct val="100000"/>
              </a:lnSpc>
              <a:spcBef>
                <a:spcPts val="0"/>
              </a:spcBef>
              <a:spcAft>
                <a:spcPts val="0"/>
              </a:spcAft>
              <a:buNone/>
            </a:pPr>
            <a:r>
              <a:rPr b="0" lang="en">
                <a:solidFill>
                  <a:srgbClr val="93C47D"/>
                </a:solidFill>
                <a:latin typeface="Quicksand"/>
                <a:ea typeface="Quicksand"/>
                <a:cs typeface="Quicksand"/>
                <a:sym typeface="Quicksand"/>
              </a:rPr>
              <a:t>Exercises</a:t>
            </a:r>
            <a:endParaRPr b="0">
              <a:solidFill>
                <a:srgbClr val="93C47D"/>
              </a:solidFill>
              <a:latin typeface="Quicksand"/>
              <a:ea typeface="Quicksand"/>
              <a:cs typeface="Quicksand"/>
              <a:sym typeface="Quicksand"/>
            </a:endParaRPr>
          </a:p>
        </p:txBody>
      </p:sp>
      <p:sp>
        <p:nvSpPr>
          <p:cNvPr id="301" name="Google Shape;301;p35"/>
          <p:cNvSpPr txBox="1"/>
          <p:nvPr/>
        </p:nvSpPr>
        <p:spPr>
          <a:xfrm>
            <a:off x="609600" y="9634925"/>
            <a:ext cx="4806600" cy="388500"/>
          </a:xfrm>
          <a:prstGeom prst="rect">
            <a:avLst/>
          </a:prstGeom>
          <a:noFill/>
          <a:ln>
            <a:noFill/>
          </a:ln>
        </p:spPr>
        <p:txBody>
          <a:bodyPr anchorCtr="0" anchor="t" bIns="91425" lIns="91425" spcFirstLastPara="1" rIns="91425" wrap="square" tIns="91425">
            <a:noAutofit/>
          </a:bodyPr>
          <a:lstStyle/>
          <a:p>
            <a:pPr indent="0" lvl="0" marL="12700" rtl="0" algn="l">
              <a:spcBef>
                <a:spcPts val="0"/>
              </a:spcBef>
              <a:spcAft>
                <a:spcPts val="0"/>
              </a:spcAft>
              <a:buClr>
                <a:schemeClr val="dk1"/>
              </a:buClr>
              <a:buSzPts val="1100"/>
              <a:buFont typeface="Arial"/>
              <a:buNone/>
            </a:pPr>
            <a:r>
              <a:rPr lang="en" sz="1000">
                <a:solidFill>
                  <a:schemeClr val="hlink"/>
                </a:solidFill>
                <a:latin typeface="Roboto"/>
                <a:ea typeface="Roboto"/>
                <a:cs typeface="Roboto"/>
                <a:sym typeface="Roboto"/>
              </a:rPr>
              <a:t>©  Body Harmony Physical Therapy, PLLC (2021) -  All Rights Reserved</a:t>
            </a:r>
            <a:endParaRPr sz="1000">
              <a:solidFill>
                <a:schemeClr val="dk1"/>
              </a:solidFill>
              <a:latin typeface="Roboto"/>
              <a:ea typeface="Roboto"/>
              <a:cs typeface="Roboto"/>
              <a:sym typeface="Roboto"/>
            </a:endParaRPr>
          </a:p>
        </p:txBody>
      </p:sp>
      <p:pic>
        <p:nvPicPr>
          <p:cNvPr id="302" name="Google Shape;302;p35"/>
          <p:cNvPicPr preferRelativeResize="0"/>
          <p:nvPr/>
        </p:nvPicPr>
        <p:blipFill rotWithShape="1">
          <a:blip r:embed="rId3">
            <a:alphaModFix/>
          </a:blip>
          <a:srcRect b="0" l="0" r="0" t="0"/>
          <a:stretch/>
        </p:blipFill>
        <p:spPr>
          <a:xfrm>
            <a:off x="175050" y="9478603"/>
            <a:ext cx="434550" cy="434550"/>
          </a:xfrm>
          <a:prstGeom prst="rect">
            <a:avLst/>
          </a:prstGeom>
          <a:noFill/>
          <a:ln>
            <a:noFill/>
          </a:ln>
        </p:spPr>
      </p:pic>
      <p:pic>
        <p:nvPicPr>
          <p:cNvPr id="303" name="Google Shape;303;p35"/>
          <p:cNvPicPr preferRelativeResize="0"/>
          <p:nvPr/>
        </p:nvPicPr>
        <p:blipFill>
          <a:blip r:embed="rId4">
            <a:alphaModFix/>
          </a:blip>
          <a:stretch>
            <a:fillRect/>
          </a:stretch>
        </p:blipFill>
        <p:spPr>
          <a:xfrm>
            <a:off x="4510986" y="1996401"/>
            <a:ext cx="2670726" cy="2002999"/>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307" name="Shape 307"/>
        <p:cNvGrpSpPr/>
        <p:nvPr/>
      </p:nvGrpSpPr>
      <p:grpSpPr>
        <a:xfrm>
          <a:off x="0" y="0"/>
          <a:ext cx="0" cy="0"/>
          <a:chOff x="0" y="0"/>
          <a:chExt cx="0" cy="0"/>
        </a:xfrm>
      </p:grpSpPr>
      <p:sp>
        <p:nvSpPr>
          <p:cNvPr id="308" name="Google Shape;308;p36"/>
          <p:cNvSpPr/>
          <p:nvPr/>
        </p:nvSpPr>
        <p:spPr>
          <a:xfrm>
            <a:off x="0" y="-75"/>
            <a:ext cx="6462300" cy="1351800"/>
          </a:xfrm>
          <a:prstGeom prst="rect">
            <a:avLst/>
          </a:prstGeom>
          <a:solidFill>
            <a:srgbClr val="45818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 name="Google Shape;309;p36"/>
          <p:cNvSpPr/>
          <p:nvPr/>
        </p:nvSpPr>
        <p:spPr>
          <a:xfrm>
            <a:off x="410819" y="9556750"/>
            <a:ext cx="2358390" cy="0"/>
          </a:xfrm>
          <a:custGeom>
            <a:rect b="b" l="l" r="r" t="t"/>
            <a:pathLst>
              <a:path extrusionOk="0" h="120000" w="2358390">
                <a:moveTo>
                  <a:pt x="0" y="0"/>
                </a:moveTo>
                <a:lnTo>
                  <a:pt x="2357780" y="0"/>
                </a:lnTo>
              </a:path>
            </a:pathLst>
          </a:custGeom>
          <a:noFill/>
          <a:ln cap="flat" cmpd="sng" w="12700">
            <a:solidFill>
              <a:srgbClr val="EFEFE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10" name="Google Shape;310;p36"/>
          <p:cNvSpPr txBox="1"/>
          <p:nvPr/>
        </p:nvSpPr>
        <p:spPr>
          <a:xfrm>
            <a:off x="7210418" y="9634925"/>
            <a:ext cx="168900" cy="1392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None/>
            </a:pPr>
            <a:r>
              <a:rPr lang="en" sz="800">
                <a:solidFill>
                  <a:schemeClr val="dk1"/>
                </a:solidFill>
                <a:latin typeface="Avenir"/>
                <a:ea typeface="Avenir"/>
                <a:cs typeface="Avenir"/>
                <a:sym typeface="Avenir"/>
              </a:rPr>
              <a:t>17</a:t>
            </a:r>
            <a:endParaRPr sz="800">
              <a:solidFill>
                <a:schemeClr val="dk1"/>
              </a:solidFill>
              <a:latin typeface="Avenir"/>
              <a:ea typeface="Avenir"/>
              <a:cs typeface="Avenir"/>
              <a:sym typeface="Avenir"/>
            </a:endParaRPr>
          </a:p>
        </p:txBody>
      </p:sp>
      <p:sp>
        <p:nvSpPr>
          <p:cNvPr id="311" name="Google Shape;311;p36"/>
          <p:cNvSpPr txBox="1"/>
          <p:nvPr/>
        </p:nvSpPr>
        <p:spPr>
          <a:xfrm>
            <a:off x="736600" y="1861825"/>
            <a:ext cx="6121500" cy="4292700"/>
          </a:xfrm>
          <a:prstGeom prst="rect">
            <a:avLst/>
          </a:prstGeom>
          <a:noFill/>
          <a:ln>
            <a:noFill/>
          </a:ln>
        </p:spPr>
        <p:txBody>
          <a:bodyPr anchorCtr="0" anchor="t" bIns="0" lIns="0" spcFirstLastPara="1" rIns="0" wrap="square" tIns="12700">
            <a:noAutofit/>
          </a:bodyPr>
          <a:lstStyle/>
          <a:p>
            <a:pPr indent="0" lvl="0" marL="0" rtl="0" algn="ctr">
              <a:spcBef>
                <a:spcPts val="0"/>
              </a:spcBef>
              <a:spcAft>
                <a:spcPts val="0"/>
              </a:spcAft>
              <a:buClr>
                <a:schemeClr val="dk1"/>
              </a:buClr>
              <a:buSzPts val="1400"/>
              <a:buFont typeface="Arial"/>
              <a:buNone/>
            </a:pPr>
            <a:r>
              <a:rPr b="1" lang="en" sz="1250">
                <a:solidFill>
                  <a:schemeClr val="dk1"/>
                </a:solidFill>
                <a:latin typeface="Montserrat"/>
                <a:ea typeface="Montserrat"/>
                <a:cs typeface="Montserrat"/>
                <a:sym typeface="Montserrat"/>
              </a:rPr>
              <a:t>Active Child’s Pose</a:t>
            </a:r>
            <a:r>
              <a:rPr lang="en" sz="1250">
                <a:solidFill>
                  <a:schemeClr val="dk1"/>
                </a:solidFill>
                <a:latin typeface="Montserrat"/>
                <a:ea typeface="Montserrat"/>
                <a:cs typeface="Montserrat"/>
                <a:sym typeface="Montserrat"/>
              </a:rPr>
              <a:t> </a:t>
            </a:r>
            <a:endParaRPr sz="125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400"/>
              <a:buFont typeface="Arial"/>
              <a:buNone/>
            </a:pPr>
            <a:r>
              <a:t/>
            </a:r>
            <a:endParaRPr sz="125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400"/>
              <a:buFont typeface="Arial"/>
              <a:buNone/>
            </a:pPr>
            <a:r>
              <a:t/>
            </a:r>
            <a:endParaRPr sz="1250">
              <a:solidFill>
                <a:schemeClr val="dk1"/>
              </a:solidFill>
              <a:highlight>
                <a:srgbClr val="FFFFFF"/>
              </a:highlight>
              <a:latin typeface="Montserrat"/>
              <a:ea typeface="Montserrat"/>
              <a:cs typeface="Montserrat"/>
              <a:sym typeface="Montserrat"/>
            </a:endParaRPr>
          </a:p>
          <a:p>
            <a:pPr indent="0" lvl="0" marL="0" rtl="0" algn="l">
              <a:spcBef>
                <a:spcPts val="0"/>
              </a:spcBef>
              <a:spcAft>
                <a:spcPts val="0"/>
              </a:spcAft>
              <a:buClr>
                <a:schemeClr val="dk1"/>
              </a:buClr>
              <a:buSzPts val="1400"/>
              <a:buFont typeface="Arial"/>
              <a:buNone/>
            </a:pPr>
            <a:r>
              <a:t/>
            </a:r>
            <a:endParaRPr sz="1250">
              <a:solidFill>
                <a:schemeClr val="dk1"/>
              </a:solidFill>
              <a:highlight>
                <a:srgbClr val="FFFFFF"/>
              </a:highlight>
              <a:latin typeface="Montserrat"/>
              <a:ea typeface="Montserrat"/>
              <a:cs typeface="Montserrat"/>
              <a:sym typeface="Montserrat"/>
            </a:endParaRPr>
          </a:p>
          <a:p>
            <a:pPr indent="0" lvl="0" marL="0" rtl="0" algn="l">
              <a:spcBef>
                <a:spcPts val="0"/>
              </a:spcBef>
              <a:spcAft>
                <a:spcPts val="0"/>
              </a:spcAft>
              <a:buClr>
                <a:schemeClr val="dk1"/>
              </a:buClr>
              <a:buSzPts val="1400"/>
              <a:buFont typeface="Arial"/>
              <a:buNone/>
            </a:pPr>
            <a:r>
              <a:t/>
            </a:r>
            <a:endParaRPr sz="1250">
              <a:solidFill>
                <a:schemeClr val="dk1"/>
              </a:solidFill>
              <a:highlight>
                <a:srgbClr val="FFFFFF"/>
              </a:highlight>
              <a:latin typeface="Montserrat"/>
              <a:ea typeface="Montserrat"/>
              <a:cs typeface="Montserrat"/>
              <a:sym typeface="Montserrat"/>
            </a:endParaRPr>
          </a:p>
          <a:p>
            <a:pPr indent="0" lvl="0" marL="0" rtl="0" algn="l">
              <a:spcBef>
                <a:spcPts val="0"/>
              </a:spcBef>
              <a:spcAft>
                <a:spcPts val="0"/>
              </a:spcAft>
              <a:buClr>
                <a:schemeClr val="dk1"/>
              </a:buClr>
              <a:buSzPts val="1400"/>
              <a:buFont typeface="Arial"/>
              <a:buNone/>
            </a:pPr>
            <a:r>
              <a:t/>
            </a:r>
            <a:endParaRPr sz="1250">
              <a:solidFill>
                <a:schemeClr val="dk1"/>
              </a:solidFill>
              <a:highlight>
                <a:srgbClr val="FFFFFF"/>
              </a:highlight>
              <a:latin typeface="Montserrat"/>
              <a:ea typeface="Montserrat"/>
              <a:cs typeface="Montserrat"/>
              <a:sym typeface="Montserrat"/>
            </a:endParaRPr>
          </a:p>
          <a:p>
            <a:pPr indent="0" lvl="0" marL="0" rtl="0" algn="l">
              <a:spcBef>
                <a:spcPts val="0"/>
              </a:spcBef>
              <a:spcAft>
                <a:spcPts val="0"/>
              </a:spcAft>
              <a:buClr>
                <a:schemeClr val="dk1"/>
              </a:buClr>
              <a:buSzPts val="1400"/>
              <a:buFont typeface="Arial"/>
              <a:buNone/>
            </a:pPr>
            <a:r>
              <a:t/>
            </a:r>
            <a:endParaRPr sz="1250">
              <a:solidFill>
                <a:schemeClr val="dk1"/>
              </a:solidFill>
              <a:highlight>
                <a:srgbClr val="FFFFFF"/>
              </a:highlight>
              <a:latin typeface="Montserrat"/>
              <a:ea typeface="Montserrat"/>
              <a:cs typeface="Montserrat"/>
              <a:sym typeface="Montserrat"/>
            </a:endParaRPr>
          </a:p>
          <a:p>
            <a:pPr indent="0" lvl="0" marL="0" rtl="0" algn="l">
              <a:spcBef>
                <a:spcPts val="0"/>
              </a:spcBef>
              <a:spcAft>
                <a:spcPts val="0"/>
              </a:spcAft>
              <a:buClr>
                <a:schemeClr val="dk1"/>
              </a:buClr>
              <a:buSzPts val="1400"/>
              <a:buFont typeface="Arial"/>
              <a:buNone/>
            </a:pPr>
            <a:r>
              <a:t/>
            </a:r>
            <a:endParaRPr sz="1250">
              <a:solidFill>
                <a:schemeClr val="dk1"/>
              </a:solidFill>
              <a:highlight>
                <a:srgbClr val="FFFFFF"/>
              </a:highlight>
              <a:latin typeface="Montserrat"/>
              <a:ea typeface="Montserrat"/>
              <a:cs typeface="Montserrat"/>
              <a:sym typeface="Montserrat"/>
            </a:endParaRPr>
          </a:p>
          <a:p>
            <a:pPr indent="0" lvl="0" marL="0" rtl="0" algn="l">
              <a:spcBef>
                <a:spcPts val="0"/>
              </a:spcBef>
              <a:spcAft>
                <a:spcPts val="0"/>
              </a:spcAft>
              <a:buClr>
                <a:schemeClr val="dk1"/>
              </a:buClr>
              <a:buSzPts val="1400"/>
              <a:buFont typeface="Arial"/>
              <a:buNone/>
            </a:pPr>
            <a:r>
              <a:t/>
            </a:r>
            <a:endParaRPr sz="1250">
              <a:solidFill>
                <a:schemeClr val="dk1"/>
              </a:solidFill>
              <a:highlight>
                <a:srgbClr val="FFFFFF"/>
              </a:highlight>
              <a:latin typeface="Montserrat"/>
              <a:ea typeface="Montserrat"/>
              <a:cs typeface="Montserrat"/>
              <a:sym typeface="Montserrat"/>
            </a:endParaRPr>
          </a:p>
          <a:p>
            <a:pPr indent="0" lvl="0" marL="0" rtl="0" algn="l">
              <a:spcBef>
                <a:spcPts val="0"/>
              </a:spcBef>
              <a:spcAft>
                <a:spcPts val="0"/>
              </a:spcAft>
              <a:buClr>
                <a:schemeClr val="dk1"/>
              </a:buClr>
              <a:buSzPts val="1400"/>
              <a:buFont typeface="Arial"/>
              <a:buNone/>
            </a:pPr>
            <a:r>
              <a:t/>
            </a:r>
            <a:endParaRPr sz="1250">
              <a:solidFill>
                <a:schemeClr val="dk1"/>
              </a:solidFill>
              <a:highlight>
                <a:srgbClr val="FFFFFF"/>
              </a:highlight>
              <a:latin typeface="Montserrat"/>
              <a:ea typeface="Montserrat"/>
              <a:cs typeface="Montserrat"/>
              <a:sym typeface="Montserrat"/>
            </a:endParaRPr>
          </a:p>
          <a:p>
            <a:pPr indent="0" lvl="0" marL="0" rtl="0" algn="l">
              <a:spcBef>
                <a:spcPts val="0"/>
              </a:spcBef>
              <a:spcAft>
                <a:spcPts val="0"/>
              </a:spcAft>
              <a:buClr>
                <a:schemeClr val="dk1"/>
              </a:buClr>
              <a:buSzPts val="1400"/>
              <a:buFont typeface="Arial"/>
              <a:buNone/>
            </a:pPr>
            <a:r>
              <a:t/>
            </a:r>
            <a:endParaRPr sz="1250">
              <a:solidFill>
                <a:schemeClr val="dk1"/>
              </a:solidFill>
              <a:highlight>
                <a:srgbClr val="FFFFFF"/>
              </a:highlight>
              <a:latin typeface="Montserrat"/>
              <a:ea typeface="Montserrat"/>
              <a:cs typeface="Montserrat"/>
              <a:sym typeface="Montserrat"/>
            </a:endParaRPr>
          </a:p>
          <a:p>
            <a:pPr indent="0" lvl="0" marL="0" rtl="0" algn="l">
              <a:spcBef>
                <a:spcPts val="0"/>
              </a:spcBef>
              <a:spcAft>
                <a:spcPts val="0"/>
              </a:spcAft>
              <a:buClr>
                <a:schemeClr val="dk1"/>
              </a:buClr>
              <a:buSzPts val="1400"/>
              <a:buFont typeface="Arial"/>
              <a:buNone/>
            </a:pPr>
            <a:r>
              <a:t/>
            </a:r>
            <a:endParaRPr sz="1250">
              <a:solidFill>
                <a:schemeClr val="dk1"/>
              </a:solidFill>
              <a:highlight>
                <a:srgbClr val="FFFFFF"/>
              </a:highlight>
              <a:latin typeface="Montserrat"/>
              <a:ea typeface="Montserrat"/>
              <a:cs typeface="Montserrat"/>
              <a:sym typeface="Montserrat"/>
            </a:endParaRPr>
          </a:p>
          <a:p>
            <a:pPr indent="0" lvl="0" marL="0" rtl="0" algn="l">
              <a:spcBef>
                <a:spcPts val="0"/>
              </a:spcBef>
              <a:spcAft>
                <a:spcPts val="0"/>
              </a:spcAft>
              <a:buClr>
                <a:schemeClr val="dk1"/>
              </a:buClr>
              <a:buSzPts val="1400"/>
              <a:buFont typeface="Arial"/>
              <a:buNone/>
            </a:pPr>
            <a:r>
              <a:t/>
            </a:r>
            <a:endParaRPr sz="1250">
              <a:solidFill>
                <a:schemeClr val="dk1"/>
              </a:solidFill>
              <a:highlight>
                <a:srgbClr val="FFFFFF"/>
              </a:highlight>
              <a:latin typeface="Montserrat"/>
              <a:ea typeface="Montserrat"/>
              <a:cs typeface="Montserrat"/>
              <a:sym typeface="Montserrat"/>
            </a:endParaRPr>
          </a:p>
          <a:p>
            <a:pPr indent="0" lvl="0" marL="0" rtl="0" algn="l">
              <a:spcBef>
                <a:spcPts val="0"/>
              </a:spcBef>
              <a:spcAft>
                <a:spcPts val="0"/>
              </a:spcAft>
              <a:buClr>
                <a:schemeClr val="dk1"/>
              </a:buClr>
              <a:buSzPts val="1400"/>
              <a:buFont typeface="Arial"/>
              <a:buNone/>
            </a:pPr>
            <a:r>
              <a:t/>
            </a:r>
            <a:endParaRPr sz="1250">
              <a:solidFill>
                <a:schemeClr val="dk1"/>
              </a:solidFill>
              <a:highlight>
                <a:srgbClr val="FFFFFF"/>
              </a:highlight>
              <a:latin typeface="Montserrat"/>
              <a:ea typeface="Montserrat"/>
              <a:cs typeface="Montserrat"/>
              <a:sym typeface="Montserrat"/>
            </a:endParaRPr>
          </a:p>
          <a:p>
            <a:pPr indent="0" lvl="0" marL="0" rtl="0" algn="l">
              <a:spcBef>
                <a:spcPts val="0"/>
              </a:spcBef>
              <a:spcAft>
                <a:spcPts val="0"/>
              </a:spcAft>
              <a:buClr>
                <a:schemeClr val="dk1"/>
              </a:buClr>
              <a:buSzPts val="1400"/>
              <a:buFont typeface="Arial"/>
              <a:buNone/>
            </a:pPr>
            <a:r>
              <a:t/>
            </a:r>
            <a:endParaRPr sz="1250">
              <a:solidFill>
                <a:schemeClr val="dk1"/>
              </a:solidFill>
              <a:highlight>
                <a:srgbClr val="FFFFFF"/>
              </a:highlight>
              <a:latin typeface="Montserrat"/>
              <a:ea typeface="Montserrat"/>
              <a:cs typeface="Montserrat"/>
              <a:sym typeface="Montserrat"/>
            </a:endParaRPr>
          </a:p>
          <a:p>
            <a:pPr indent="0" lvl="0" marL="0" rtl="0" algn="l">
              <a:spcBef>
                <a:spcPts val="0"/>
              </a:spcBef>
              <a:spcAft>
                <a:spcPts val="0"/>
              </a:spcAft>
              <a:buClr>
                <a:schemeClr val="dk1"/>
              </a:buClr>
              <a:buSzPts val="1400"/>
              <a:buFont typeface="Arial"/>
              <a:buNone/>
            </a:pPr>
            <a:r>
              <a:t/>
            </a:r>
            <a:endParaRPr sz="1250">
              <a:solidFill>
                <a:schemeClr val="dk1"/>
              </a:solidFill>
              <a:highlight>
                <a:srgbClr val="FFFFFF"/>
              </a:highlight>
              <a:latin typeface="Montserrat"/>
              <a:ea typeface="Montserrat"/>
              <a:cs typeface="Montserrat"/>
              <a:sym typeface="Montserrat"/>
            </a:endParaRPr>
          </a:p>
          <a:p>
            <a:pPr indent="0" lvl="0" marL="0" rtl="0" algn="l">
              <a:spcBef>
                <a:spcPts val="0"/>
              </a:spcBef>
              <a:spcAft>
                <a:spcPts val="0"/>
              </a:spcAft>
              <a:buClr>
                <a:schemeClr val="dk1"/>
              </a:buClr>
              <a:buSzPts val="1400"/>
              <a:buFont typeface="Arial"/>
              <a:buNone/>
            </a:pPr>
            <a:r>
              <a:t/>
            </a:r>
            <a:endParaRPr sz="1250">
              <a:solidFill>
                <a:schemeClr val="dk1"/>
              </a:solidFill>
              <a:highlight>
                <a:srgbClr val="FFFFFF"/>
              </a:highlight>
              <a:latin typeface="Montserrat"/>
              <a:ea typeface="Montserrat"/>
              <a:cs typeface="Montserrat"/>
              <a:sym typeface="Montserrat"/>
            </a:endParaRPr>
          </a:p>
          <a:p>
            <a:pPr indent="0" lvl="0" marL="0" rtl="0" algn="l">
              <a:spcBef>
                <a:spcPts val="0"/>
              </a:spcBef>
              <a:spcAft>
                <a:spcPts val="0"/>
              </a:spcAft>
              <a:buClr>
                <a:schemeClr val="dk1"/>
              </a:buClr>
              <a:buSzPts val="1400"/>
              <a:buFont typeface="Arial"/>
              <a:buNone/>
            </a:pPr>
            <a:r>
              <a:t/>
            </a:r>
            <a:endParaRPr sz="1250">
              <a:solidFill>
                <a:schemeClr val="dk1"/>
              </a:solidFill>
              <a:highlight>
                <a:srgbClr val="FFFFFF"/>
              </a:highlight>
              <a:latin typeface="Montserrat"/>
              <a:ea typeface="Montserrat"/>
              <a:cs typeface="Montserrat"/>
              <a:sym typeface="Montserrat"/>
            </a:endParaRPr>
          </a:p>
          <a:p>
            <a:pPr indent="0" lvl="0" marL="0" rtl="0" algn="l">
              <a:spcBef>
                <a:spcPts val="0"/>
              </a:spcBef>
              <a:spcAft>
                <a:spcPts val="0"/>
              </a:spcAft>
              <a:buClr>
                <a:schemeClr val="dk1"/>
              </a:buClr>
              <a:buSzPts val="1400"/>
              <a:buFont typeface="Arial"/>
              <a:buNone/>
            </a:pPr>
            <a:r>
              <a:t/>
            </a:r>
            <a:endParaRPr sz="1250">
              <a:solidFill>
                <a:schemeClr val="dk1"/>
              </a:solidFill>
              <a:highlight>
                <a:srgbClr val="FFFFFF"/>
              </a:highlight>
              <a:latin typeface="Montserrat"/>
              <a:ea typeface="Montserrat"/>
              <a:cs typeface="Montserrat"/>
              <a:sym typeface="Montserrat"/>
            </a:endParaRPr>
          </a:p>
          <a:p>
            <a:pPr indent="0" lvl="0" marL="0" rtl="0" algn="l">
              <a:spcBef>
                <a:spcPts val="0"/>
              </a:spcBef>
              <a:spcAft>
                <a:spcPts val="0"/>
              </a:spcAft>
              <a:buClr>
                <a:schemeClr val="dk1"/>
              </a:buClr>
              <a:buSzPts val="1400"/>
              <a:buFont typeface="Arial"/>
              <a:buNone/>
            </a:pPr>
            <a:r>
              <a:t/>
            </a:r>
            <a:endParaRPr sz="1250">
              <a:solidFill>
                <a:schemeClr val="dk1"/>
              </a:solidFill>
              <a:highlight>
                <a:srgbClr val="FFFFFF"/>
              </a:highlight>
              <a:latin typeface="Montserrat"/>
              <a:ea typeface="Montserrat"/>
              <a:cs typeface="Montserrat"/>
              <a:sym typeface="Montserrat"/>
            </a:endParaRPr>
          </a:p>
          <a:p>
            <a:pPr indent="0" lvl="0" marL="0" rtl="0" algn="l">
              <a:spcBef>
                <a:spcPts val="0"/>
              </a:spcBef>
              <a:spcAft>
                <a:spcPts val="0"/>
              </a:spcAft>
              <a:buClr>
                <a:schemeClr val="dk1"/>
              </a:buClr>
              <a:buSzPts val="1400"/>
              <a:buFont typeface="Arial"/>
              <a:buNone/>
            </a:pPr>
            <a:r>
              <a:t/>
            </a:r>
            <a:endParaRPr sz="1250">
              <a:solidFill>
                <a:schemeClr val="dk1"/>
              </a:solidFill>
              <a:highlight>
                <a:srgbClr val="FFFFFF"/>
              </a:highlight>
              <a:latin typeface="Montserrat"/>
              <a:ea typeface="Montserrat"/>
              <a:cs typeface="Montserrat"/>
              <a:sym typeface="Montserrat"/>
            </a:endParaRPr>
          </a:p>
          <a:p>
            <a:pPr indent="0" lvl="0" marL="0" rtl="0" algn="l">
              <a:spcBef>
                <a:spcPts val="0"/>
              </a:spcBef>
              <a:spcAft>
                <a:spcPts val="0"/>
              </a:spcAft>
              <a:buClr>
                <a:schemeClr val="dk1"/>
              </a:buClr>
              <a:buSzPts val="1400"/>
              <a:buFont typeface="Arial"/>
              <a:buNone/>
            </a:pPr>
            <a:r>
              <a:rPr lang="en" sz="1250">
                <a:solidFill>
                  <a:schemeClr val="dk1"/>
                </a:solidFill>
                <a:highlight>
                  <a:srgbClr val="FFFFFF"/>
                </a:highlight>
                <a:latin typeface="Montserrat"/>
                <a:ea typeface="Montserrat"/>
                <a:cs typeface="Montserrat"/>
                <a:sym typeface="Montserrat"/>
              </a:rPr>
              <a:t>Child’s pose allows us to expand the back of our ribcage to breathe more fully and lengthens the soft tissues around the abdomen, allowing us to let go of tension and muscle holding patterns. Adding an active component helps to stretch and lengthen the muscles of our pelvic floor.</a:t>
            </a:r>
            <a:endParaRPr sz="1250">
              <a:solidFill>
                <a:schemeClr val="dk1"/>
              </a:solidFill>
              <a:highlight>
                <a:srgbClr val="FFFFFF"/>
              </a:highlight>
              <a:latin typeface="Montserrat"/>
              <a:ea typeface="Montserrat"/>
              <a:cs typeface="Montserrat"/>
              <a:sym typeface="Montserrat"/>
            </a:endParaRPr>
          </a:p>
          <a:p>
            <a:pPr indent="0" lvl="0" marL="0" rtl="0" algn="l">
              <a:spcBef>
                <a:spcPts val="0"/>
              </a:spcBef>
              <a:spcAft>
                <a:spcPts val="0"/>
              </a:spcAft>
              <a:buClr>
                <a:schemeClr val="dk1"/>
              </a:buClr>
              <a:buSzPts val="1400"/>
              <a:buFont typeface="Arial"/>
              <a:buNone/>
            </a:pPr>
            <a:r>
              <a:t/>
            </a:r>
            <a:endParaRPr sz="1250">
              <a:solidFill>
                <a:schemeClr val="dk1"/>
              </a:solidFill>
              <a:highlight>
                <a:srgbClr val="FFFFFF"/>
              </a:highlight>
              <a:latin typeface="Montserrat"/>
              <a:ea typeface="Montserrat"/>
              <a:cs typeface="Montserrat"/>
              <a:sym typeface="Montserrat"/>
            </a:endParaRPr>
          </a:p>
          <a:p>
            <a:pPr indent="-307975" lvl="0" marL="457200" rtl="0" algn="l">
              <a:spcBef>
                <a:spcPts val="0"/>
              </a:spcBef>
              <a:spcAft>
                <a:spcPts val="0"/>
              </a:spcAft>
              <a:buClr>
                <a:schemeClr val="dk1"/>
              </a:buClr>
              <a:buSzPts val="1250"/>
              <a:buFont typeface="Montserrat"/>
              <a:buChar char="●"/>
            </a:pPr>
            <a:r>
              <a:rPr lang="en" sz="1250">
                <a:solidFill>
                  <a:schemeClr val="dk1"/>
                </a:solidFill>
                <a:highlight>
                  <a:srgbClr val="FFFFFF"/>
                </a:highlight>
                <a:latin typeface="Montserrat"/>
                <a:ea typeface="Montserrat"/>
                <a:cs typeface="Montserrat"/>
                <a:sym typeface="Montserrat"/>
              </a:rPr>
              <a:t> Start on all fours with toes flexed with a yoga block in front of you.</a:t>
            </a:r>
            <a:endParaRPr sz="1250">
              <a:solidFill>
                <a:schemeClr val="dk1"/>
              </a:solidFill>
              <a:highlight>
                <a:srgbClr val="FFFFFF"/>
              </a:highlight>
              <a:latin typeface="Montserrat"/>
              <a:ea typeface="Montserrat"/>
              <a:cs typeface="Montserrat"/>
              <a:sym typeface="Montserrat"/>
            </a:endParaRPr>
          </a:p>
          <a:p>
            <a:pPr indent="-307975" lvl="0" marL="457200" rtl="0" algn="l">
              <a:spcBef>
                <a:spcPts val="0"/>
              </a:spcBef>
              <a:spcAft>
                <a:spcPts val="0"/>
              </a:spcAft>
              <a:buClr>
                <a:schemeClr val="dk1"/>
              </a:buClr>
              <a:buSzPts val="1250"/>
              <a:buFont typeface="Montserrat"/>
              <a:buChar char="●"/>
            </a:pPr>
            <a:r>
              <a:rPr lang="en" sz="1250">
                <a:solidFill>
                  <a:schemeClr val="dk1"/>
                </a:solidFill>
                <a:highlight>
                  <a:srgbClr val="FFFFFF"/>
                </a:highlight>
                <a:latin typeface="Montserrat"/>
                <a:ea typeface="Montserrat"/>
                <a:cs typeface="Montserrat"/>
                <a:sym typeface="Montserrat"/>
              </a:rPr>
              <a:t>Then slowly start to bring your hands to the front of you mat and lower your forehead onto the block. Be sure to keep your spine straight.</a:t>
            </a:r>
            <a:endParaRPr sz="1250">
              <a:solidFill>
                <a:schemeClr val="dk1"/>
              </a:solidFill>
              <a:highlight>
                <a:srgbClr val="FFFFFF"/>
              </a:highlight>
              <a:latin typeface="Montserrat"/>
              <a:ea typeface="Montserrat"/>
              <a:cs typeface="Montserrat"/>
              <a:sym typeface="Montserrat"/>
            </a:endParaRPr>
          </a:p>
          <a:p>
            <a:pPr indent="-307975" lvl="0" marL="457200" rtl="0" algn="l">
              <a:spcBef>
                <a:spcPts val="0"/>
              </a:spcBef>
              <a:spcAft>
                <a:spcPts val="0"/>
              </a:spcAft>
              <a:buClr>
                <a:schemeClr val="dk1"/>
              </a:buClr>
              <a:buSzPts val="1250"/>
              <a:buFont typeface="Montserrat"/>
              <a:buChar char="●"/>
            </a:pPr>
            <a:r>
              <a:rPr lang="en" sz="1250">
                <a:solidFill>
                  <a:schemeClr val="dk1"/>
                </a:solidFill>
                <a:highlight>
                  <a:srgbClr val="FFFFFF"/>
                </a:highlight>
                <a:latin typeface="Montserrat"/>
                <a:ea typeface="Montserrat"/>
                <a:cs typeface="Montserrat"/>
                <a:sym typeface="Montserrat"/>
              </a:rPr>
              <a:t>Depending on your flexibility you may have to change the orientation of the block so you can fully rest your head and be supported.</a:t>
            </a:r>
            <a:endParaRPr sz="1250">
              <a:solidFill>
                <a:schemeClr val="dk1"/>
              </a:solidFill>
              <a:highlight>
                <a:srgbClr val="FFFFFF"/>
              </a:highlight>
              <a:latin typeface="Montserrat"/>
              <a:ea typeface="Montserrat"/>
              <a:cs typeface="Montserrat"/>
              <a:sym typeface="Montserrat"/>
            </a:endParaRPr>
          </a:p>
          <a:p>
            <a:pPr indent="-307975" lvl="0" marL="457200" rtl="0" algn="l">
              <a:spcBef>
                <a:spcPts val="0"/>
              </a:spcBef>
              <a:spcAft>
                <a:spcPts val="0"/>
              </a:spcAft>
              <a:buClr>
                <a:schemeClr val="dk1"/>
              </a:buClr>
              <a:buSzPts val="1250"/>
              <a:buFont typeface="Montserrat"/>
              <a:buChar char="●"/>
            </a:pPr>
            <a:r>
              <a:rPr lang="en" sz="1250">
                <a:solidFill>
                  <a:schemeClr val="dk1"/>
                </a:solidFill>
                <a:highlight>
                  <a:srgbClr val="FFFFFF"/>
                </a:highlight>
                <a:latin typeface="Montserrat"/>
                <a:ea typeface="Montserrat"/>
                <a:cs typeface="Montserrat"/>
                <a:sym typeface="Montserrat"/>
              </a:rPr>
              <a:t>Imagine your spine growing longer by pressing down though your hand, reaching forward and reaching back through your heels.</a:t>
            </a:r>
            <a:endParaRPr sz="1250">
              <a:solidFill>
                <a:schemeClr val="dk1"/>
              </a:solidFill>
              <a:highlight>
                <a:srgbClr val="FFFFFF"/>
              </a:highlight>
              <a:latin typeface="Montserrat"/>
              <a:ea typeface="Montserrat"/>
              <a:cs typeface="Montserrat"/>
              <a:sym typeface="Montserrat"/>
            </a:endParaRPr>
          </a:p>
          <a:p>
            <a:pPr indent="-307975" lvl="0" marL="457200" rtl="0" algn="l">
              <a:spcBef>
                <a:spcPts val="0"/>
              </a:spcBef>
              <a:spcAft>
                <a:spcPts val="0"/>
              </a:spcAft>
              <a:buClr>
                <a:schemeClr val="dk1"/>
              </a:buClr>
              <a:buSzPts val="1250"/>
              <a:buFont typeface="Montserrat"/>
              <a:buChar char="●"/>
            </a:pPr>
            <a:r>
              <a:rPr lang="en" sz="1250">
                <a:solidFill>
                  <a:schemeClr val="dk1"/>
                </a:solidFill>
                <a:highlight>
                  <a:srgbClr val="FFFFFF"/>
                </a:highlight>
                <a:latin typeface="Montserrat"/>
                <a:ea typeface="Montserrat"/>
                <a:cs typeface="Montserrat"/>
                <a:sym typeface="Montserrat"/>
              </a:rPr>
              <a:t>Hold this stretch for 1 minute. </a:t>
            </a:r>
            <a:endParaRPr sz="1250">
              <a:solidFill>
                <a:schemeClr val="dk1"/>
              </a:solidFill>
              <a:highlight>
                <a:srgbClr val="FFFFFF"/>
              </a:highlight>
              <a:latin typeface="Montserrat"/>
              <a:ea typeface="Montserrat"/>
              <a:cs typeface="Montserrat"/>
              <a:sym typeface="Montserrat"/>
            </a:endParaRPr>
          </a:p>
          <a:p>
            <a:pPr indent="0" lvl="0" marL="0" rtl="0" algn="l">
              <a:spcBef>
                <a:spcPts val="0"/>
              </a:spcBef>
              <a:spcAft>
                <a:spcPts val="0"/>
              </a:spcAft>
              <a:buClr>
                <a:schemeClr val="dk1"/>
              </a:buClr>
              <a:buSzPts val="1400"/>
              <a:buFont typeface="Arial"/>
              <a:buNone/>
            </a:pPr>
            <a:r>
              <a:t/>
            </a:r>
            <a:endParaRPr sz="12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400"/>
              <a:buFont typeface="Arial"/>
              <a:buNone/>
            </a:pPr>
            <a:r>
              <a:t/>
            </a:r>
            <a:endParaRPr sz="12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400"/>
              <a:buFont typeface="Arial"/>
              <a:buNone/>
            </a:pPr>
            <a:r>
              <a:t/>
            </a:r>
            <a:endParaRPr sz="12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sz="125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400"/>
              <a:buFont typeface="Arial"/>
              <a:buNone/>
            </a:pPr>
            <a:r>
              <a:t/>
            </a:r>
            <a:endParaRPr sz="12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400"/>
              <a:buFont typeface="Arial"/>
              <a:buNone/>
            </a:pPr>
            <a:r>
              <a:t/>
            </a:r>
            <a:endParaRPr sz="12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b="1" sz="125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400"/>
              <a:buFont typeface="Arial"/>
              <a:buNone/>
            </a:pPr>
            <a:r>
              <a:t/>
            </a:r>
            <a:endParaRPr sz="12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400"/>
              <a:buFont typeface="Arial"/>
              <a:buNone/>
            </a:pPr>
            <a:r>
              <a:t/>
            </a:r>
            <a:endParaRPr sz="12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400"/>
              <a:buFont typeface="Arial"/>
              <a:buNone/>
            </a:pPr>
            <a:r>
              <a:t/>
            </a:r>
            <a:endParaRPr sz="12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400"/>
              <a:buFont typeface="Arial"/>
              <a:buNone/>
            </a:pPr>
            <a:r>
              <a:t/>
            </a:r>
            <a:endParaRPr sz="12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400"/>
              <a:buFont typeface="Arial"/>
              <a:buNone/>
            </a:pPr>
            <a:r>
              <a:t/>
            </a:r>
            <a:endParaRPr sz="12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400"/>
              <a:buFont typeface="Arial"/>
              <a:buNone/>
            </a:pPr>
            <a:r>
              <a:t/>
            </a:r>
            <a:endParaRPr sz="12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400"/>
              <a:buFont typeface="Arial"/>
              <a:buNone/>
            </a:pPr>
            <a:r>
              <a:t/>
            </a:r>
            <a:endParaRPr sz="1200">
              <a:solidFill>
                <a:schemeClr val="dk1"/>
              </a:solidFill>
              <a:latin typeface="Montserrat"/>
              <a:ea typeface="Montserrat"/>
              <a:cs typeface="Montserrat"/>
              <a:sym typeface="Montserrat"/>
            </a:endParaRPr>
          </a:p>
          <a:p>
            <a:pPr indent="0" lvl="0" marL="457200" rtl="0" algn="l">
              <a:spcBef>
                <a:spcPts val="0"/>
              </a:spcBef>
              <a:spcAft>
                <a:spcPts val="0"/>
              </a:spcAft>
              <a:buClr>
                <a:schemeClr val="dk1"/>
              </a:buClr>
              <a:buSzPts val="1100"/>
              <a:buFont typeface="Arial"/>
              <a:buNone/>
            </a:pPr>
            <a:r>
              <a:t/>
            </a:r>
            <a:endParaRPr sz="1200">
              <a:solidFill>
                <a:schemeClr val="dk1"/>
              </a:solidFill>
              <a:latin typeface="Montserrat"/>
              <a:ea typeface="Montserrat"/>
              <a:cs typeface="Montserrat"/>
              <a:sym typeface="Montserrat"/>
            </a:endParaRPr>
          </a:p>
          <a:p>
            <a:pPr indent="0" lvl="0" marL="12700" marR="81280" rtl="0" algn="l">
              <a:lnSpc>
                <a:spcPct val="145800"/>
              </a:lnSpc>
              <a:spcBef>
                <a:spcPts val="0"/>
              </a:spcBef>
              <a:spcAft>
                <a:spcPts val="0"/>
              </a:spcAft>
              <a:buClr>
                <a:schemeClr val="dk1"/>
              </a:buClr>
              <a:buFont typeface="Arial"/>
              <a:buNone/>
            </a:pPr>
            <a:r>
              <a:t/>
            </a:r>
            <a:endParaRPr sz="1200">
              <a:solidFill>
                <a:schemeClr val="hlink"/>
              </a:solidFill>
              <a:latin typeface="Roboto"/>
              <a:ea typeface="Roboto"/>
              <a:cs typeface="Roboto"/>
              <a:sym typeface="Roboto"/>
            </a:endParaRPr>
          </a:p>
          <a:p>
            <a:pPr indent="0" lvl="0" marL="0" rtl="0" algn="l">
              <a:spcBef>
                <a:spcPts val="0"/>
              </a:spcBef>
              <a:spcAft>
                <a:spcPts val="0"/>
              </a:spcAft>
              <a:buClr>
                <a:schemeClr val="dk1"/>
              </a:buClr>
              <a:buSzPts val="1400"/>
              <a:buFont typeface="Arial"/>
              <a:buNone/>
            </a:pPr>
            <a:r>
              <a:t/>
            </a:r>
            <a:endParaRPr b="1" sz="125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400"/>
              <a:buFont typeface="Arial"/>
              <a:buNone/>
            </a:pPr>
            <a:r>
              <a:t/>
            </a:r>
            <a:endParaRPr sz="12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400"/>
              <a:buFont typeface="Arial"/>
              <a:buNone/>
            </a:pPr>
            <a:r>
              <a:t/>
            </a:r>
            <a:endParaRPr sz="1200">
              <a:solidFill>
                <a:schemeClr val="dk1"/>
              </a:solidFill>
              <a:latin typeface="Montserrat"/>
              <a:ea typeface="Montserrat"/>
              <a:cs typeface="Montserrat"/>
              <a:sym typeface="Montserrat"/>
            </a:endParaRPr>
          </a:p>
          <a:p>
            <a:pPr indent="0" lvl="0" marL="12700" marR="81280" rtl="0" algn="l">
              <a:lnSpc>
                <a:spcPct val="145800"/>
              </a:lnSpc>
              <a:spcBef>
                <a:spcPts val="0"/>
              </a:spcBef>
              <a:spcAft>
                <a:spcPts val="0"/>
              </a:spcAft>
              <a:buNone/>
            </a:pPr>
            <a:r>
              <a:t/>
            </a:r>
            <a:endParaRPr sz="1200">
              <a:solidFill>
                <a:srgbClr val="232323"/>
              </a:solidFill>
              <a:latin typeface="Roboto"/>
              <a:ea typeface="Roboto"/>
              <a:cs typeface="Roboto"/>
              <a:sym typeface="Roboto"/>
            </a:endParaRPr>
          </a:p>
        </p:txBody>
      </p:sp>
      <p:sp>
        <p:nvSpPr>
          <p:cNvPr id="312" name="Google Shape;312;p36"/>
          <p:cNvSpPr txBox="1"/>
          <p:nvPr>
            <p:ph type="title"/>
          </p:nvPr>
        </p:nvSpPr>
        <p:spPr>
          <a:xfrm>
            <a:off x="609600" y="682587"/>
            <a:ext cx="3995400" cy="726300"/>
          </a:xfrm>
          <a:prstGeom prst="rect">
            <a:avLst/>
          </a:prstGeom>
          <a:noFill/>
          <a:ln>
            <a:noFill/>
          </a:ln>
        </p:spPr>
        <p:txBody>
          <a:bodyPr anchorCtr="0" anchor="t" bIns="0" lIns="0" spcFirstLastPara="1" rIns="0" wrap="square" tIns="12700">
            <a:noAutofit/>
          </a:bodyPr>
          <a:lstStyle/>
          <a:p>
            <a:pPr indent="0" lvl="0" marL="12700" rtl="0" algn="l">
              <a:lnSpc>
                <a:spcPct val="100000"/>
              </a:lnSpc>
              <a:spcBef>
                <a:spcPts val="0"/>
              </a:spcBef>
              <a:spcAft>
                <a:spcPts val="0"/>
              </a:spcAft>
              <a:buNone/>
            </a:pPr>
            <a:r>
              <a:rPr b="0" lang="en">
                <a:solidFill>
                  <a:srgbClr val="93C47D"/>
                </a:solidFill>
                <a:latin typeface="Quicksand"/>
                <a:ea typeface="Quicksand"/>
                <a:cs typeface="Quicksand"/>
                <a:sym typeface="Quicksand"/>
              </a:rPr>
              <a:t>Exercises</a:t>
            </a:r>
            <a:endParaRPr b="0">
              <a:solidFill>
                <a:srgbClr val="93C47D"/>
              </a:solidFill>
              <a:latin typeface="Quicksand"/>
              <a:ea typeface="Quicksand"/>
              <a:cs typeface="Quicksand"/>
              <a:sym typeface="Quicksand"/>
            </a:endParaRPr>
          </a:p>
        </p:txBody>
      </p:sp>
      <p:sp>
        <p:nvSpPr>
          <p:cNvPr id="313" name="Google Shape;313;p36"/>
          <p:cNvSpPr txBox="1"/>
          <p:nvPr/>
        </p:nvSpPr>
        <p:spPr>
          <a:xfrm>
            <a:off x="609600" y="9634925"/>
            <a:ext cx="4358400" cy="388500"/>
          </a:xfrm>
          <a:prstGeom prst="rect">
            <a:avLst/>
          </a:prstGeom>
          <a:noFill/>
          <a:ln>
            <a:noFill/>
          </a:ln>
        </p:spPr>
        <p:txBody>
          <a:bodyPr anchorCtr="0" anchor="t" bIns="91425" lIns="91425" spcFirstLastPara="1" rIns="91425" wrap="square" tIns="91425">
            <a:noAutofit/>
          </a:bodyPr>
          <a:lstStyle/>
          <a:p>
            <a:pPr indent="0" lvl="0" marL="12700" rtl="0" algn="l">
              <a:spcBef>
                <a:spcPts val="0"/>
              </a:spcBef>
              <a:spcAft>
                <a:spcPts val="0"/>
              </a:spcAft>
              <a:buClr>
                <a:schemeClr val="dk1"/>
              </a:buClr>
              <a:buSzPts val="1100"/>
              <a:buFont typeface="Arial"/>
              <a:buNone/>
            </a:pPr>
            <a:r>
              <a:rPr lang="en" sz="1000">
                <a:solidFill>
                  <a:schemeClr val="hlink"/>
                </a:solidFill>
                <a:latin typeface="Roboto"/>
                <a:ea typeface="Roboto"/>
                <a:cs typeface="Roboto"/>
                <a:sym typeface="Roboto"/>
              </a:rPr>
              <a:t>©  Body Harmony Physical Therapy, PLLC (2021 -  All Rights Reserved)</a:t>
            </a:r>
            <a:endParaRPr sz="1000">
              <a:solidFill>
                <a:schemeClr val="dk1"/>
              </a:solidFill>
              <a:latin typeface="Roboto"/>
              <a:ea typeface="Roboto"/>
              <a:cs typeface="Roboto"/>
              <a:sym typeface="Roboto"/>
            </a:endParaRPr>
          </a:p>
        </p:txBody>
      </p:sp>
      <p:pic>
        <p:nvPicPr>
          <p:cNvPr id="314" name="Google Shape;314;p36"/>
          <p:cNvPicPr preferRelativeResize="0"/>
          <p:nvPr/>
        </p:nvPicPr>
        <p:blipFill rotWithShape="1">
          <a:blip r:embed="rId3">
            <a:alphaModFix/>
          </a:blip>
          <a:srcRect b="0" l="0" r="0" t="0"/>
          <a:stretch/>
        </p:blipFill>
        <p:spPr>
          <a:xfrm>
            <a:off x="175050" y="9478603"/>
            <a:ext cx="434550" cy="434550"/>
          </a:xfrm>
          <a:prstGeom prst="rect">
            <a:avLst/>
          </a:prstGeom>
          <a:noFill/>
          <a:ln>
            <a:noFill/>
          </a:ln>
        </p:spPr>
      </p:pic>
      <p:pic>
        <p:nvPicPr>
          <p:cNvPr id="315" name="Google Shape;315;p36"/>
          <p:cNvPicPr preferRelativeResize="0"/>
          <p:nvPr/>
        </p:nvPicPr>
        <p:blipFill>
          <a:blip r:embed="rId4">
            <a:alphaModFix/>
          </a:blip>
          <a:stretch>
            <a:fillRect/>
          </a:stretch>
        </p:blipFill>
        <p:spPr>
          <a:xfrm>
            <a:off x="2162087" y="2372912"/>
            <a:ext cx="3270517" cy="3270517"/>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9" name="Shape 319"/>
        <p:cNvGrpSpPr/>
        <p:nvPr/>
      </p:nvGrpSpPr>
      <p:grpSpPr>
        <a:xfrm>
          <a:off x="0" y="0"/>
          <a:ext cx="0" cy="0"/>
          <a:chOff x="0" y="0"/>
          <a:chExt cx="0" cy="0"/>
        </a:xfrm>
      </p:grpSpPr>
      <p:sp>
        <p:nvSpPr>
          <p:cNvPr id="320" name="Google Shape;320;p37"/>
          <p:cNvSpPr txBox="1"/>
          <p:nvPr/>
        </p:nvSpPr>
        <p:spPr>
          <a:xfrm>
            <a:off x="7219946" y="9667877"/>
            <a:ext cx="172200" cy="101700"/>
          </a:xfrm>
          <a:prstGeom prst="rect">
            <a:avLst/>
          </a:prstGeom>
          <a:noFill/>
          <a:ln>
            <a:noFill/>
          </a:ln>
        </p:spPr>
        <p:txBody>
          <a:bodyPr anchorCtr="0" anchor="t" bIns="0" lIns="0" spcFirstLastPara="1" rIns="0" wrap="square" tIns="12700">
            <a:noAutofit/>
          </a:bodyPr>
          <a:lstStyle/>
          <a:p>
            <a:pPr indent="0" lvl="0" marL="12700" marR="0" rtl="0" algn="l">
              <a:lnSpc>
                <a:spcPct val="100000"/>
              </a:lnSpc>
              <a:spcBef>
                <a:spcPts val="0"/>
              </a:spcBef>
              <a:spcAft>
                <a:spcPts val="0"/>
              </a:spcAft>
              <a:buNone/>
            </a:pPr>
            <a:r>
              <a:rPr lang="en" sz="800">
                <a:solidFill>
                  <a:schemeClr val="dk1"/>
                </a:solidFill>
                <a:latin typeface="Avenir"/>
                <a:ea typeface="Avenir"/>
                <a:cs typeface="Avenir"/>
                <a:sym typeface="Avenir"/>
              </a:rPr>
              <a:t>18</a:t>
            </a:r>
            <a:endParaRPr sz="800">
              <a:solidFill>
                <a:schemeClr val="dk1"/>
              </a:solidFill>
              <a:latin typeface="Avenir"/>
              <a:ea typeface="Avenir"/>
              <a:cs typeface="Avenir"/>
              <a:sym typeface="Avenir"/>
            </a:endParaRPr>
          </a:p>
        </p:txBody>
      </p:sp>
      <p:sp>
        <p:nvSpPr>
          <p:cNvPr id="321" name="Google Shape;321;p37"/>
          <p:cNvSpPr/>
          <p:nvPr/>
        </p:nvSpPr>
        <p:spPr>
          <a:xfrm>
            <a:off x="856616" y="4743700"/>
            <a:ext cx="6059170" cy="4881880"/>
          </a:xfrm>
          <a:custGeom>
            <a:rect b="b" l="l" r="r" t="t"/>
            <a:pathLst>
              <a:path extrusionOk="0" h="4881880" w="6059170">
                <a:moveTo>
                  <a:pt x="0" y="4881880"/>
                </a:moveTo>
                <a:lnTo>
                  <a:pt x="6058916" y="4881880"/>
                </a:lnTo>
                <a:lnTo>
                  <a:pt x="6058916" y="0"/>
                </a:lnTo>
                <a:lnTo>
                  <a:pt x="0" y="0"/>
                </a:lnTo>
                <a:lnTo>
                  <a:pt x="0" y="488188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22" name="Google Shape;322;p37"/>
          <p:cNvSpPr txBox="1"/>
          <p:nvPr/>
        </p:nvSpPr>
        <p:spPr>
          <a:xfrm>
            <a:off x="856766" y="4743700"/>
            <a:ext cx="6059100" cy="4557900"/>
          </a:xfrm>
          <a:prstGeom prst="rect">
            <a:avLst/>
          </a:prstGeom>
          <a:noFill/>
          <a:ln cap="flat" cmpd="sng" w="12700">
            <a:solidFill>
              <a:srgbClr val="A2C4C9"/>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None/>
            </a:pPr>
            <a:r>
              <a:t/>
            </a:r>
            <a:endParaRPr sz="1600">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None/>
            </a:pPr>
            <a:r>
              <a:t/>
            </a:r>
            <a:endParaRPr sz="1600">
              <a:solidFill>
                <a:schemeClr val="dk1"/>
              </a:solidFill>
              <a:latin typeface="Times New Roman"/>
              <a:ea typeface="Times New Roman"/>
              <a:cs typeface="Times New Roman"/>
              <a:sym typeface="Times New Roman"/>
            </a:endParaRPr>
          </a:p>
          <a:p>
            <a:pPr indent="0" lvl="0" marL="0" marR="0" rtl="0" algn="ctr">
              <a:lnSpc>
                <a:spcPct val="100000"/>
              </a:lnSpc>
              <a:spcBef>
                <a:spcPts val="0"/>
              </a:spcBef>
              <a:spcAft>
                <a:spcPts val="0"/>
              </a:spcAft>
              <a:buNone/>
            </a:pPr>
            <a:r>
              <a:t/>
            </a:r>
            <a:endParaRPr sz="1600">
              <a:solidFill>
                <a:schemeClr val="dk1"/>
              </a:solidFill>
              <a:latin typeface="Times New Roman"/>
              <a:ea typeface="Times New Roman"/>
              <a:cs typeface="Times New Roman"/>
              <a:sym typeface="Times New Roman"/>
            </a:endParaRPr>
          </a:p>
          <a:p>
            <a:pPr indent="0" lvl="0" marL="17145" marR="0" rtl="0" algn="ctr">
              <a:lnSpc>
                <a:spcPct val="100000"/>
              </a:lnSpc>
              <a:spcBef>
                <a:spcPts val="1215"/>
              </a:spcBef>
              <a:spcAft>
                <a:spcPts val="0"/>
              </a:spcAft>
              <a:buNone/>
            </a:pPr>
            <a:r>
              <a:rPr lang="en" sz="1400">
                <a:solidFill>
                  <a:srgbClr val="232323"/>
                </a:solidFill>
                <a:latin typeface="Roboto"/>
                <a:ea typeface="Roboto"/>
                <a:cs typeface="Roboto"/>
                <a:sym typeface="Roboto"/>
              </a:rPr>
              <a:t>CHAPTER 0</a:t>
            </a:r>
            <a:r>
              <a:rPr lang="en">
                <a:solidFill>
                  <a:srgbClr val="232323"/>
                </a:solidFill>
                <a:latin typeface="Roboto"/>
                <a:ea typeface="Roboto"/>
                <a:cs typeface="Roboto"/>
                <a:sym typeface="Roboto"/>
              </a:rPr>
              <a:t>5</a:t>
            </a:r>
            <a:endParaRPr sz="1400">
              <a:solidFill>
                <a:schemeClr val="dk1"/>
              </a:solidFill>
              <a:latin typeface="Roboto"/>
              <a:ea typeface="Roboto"/>
              <a:cs typeface="Roboto"/>
              <a:sym typeface="Roboto"/>
            </a:endParaRPr>
          </a:p>
          <a:p>
            <a:pPr indent="0" lvl="0" marL="0" marR="0" rtl="0" algn="ctr">
              <a:lnSpc>
                <a:spcPct val="100000"/>
              </a:lnSpc>
              <a:spcBef>
                <a:spcPts val="40"/>
              </a:spcBef>
              <a:spcAft>
                <a:spcPts val="0"/>
              </a:spcAft>
              <a:buNone/>
            </a:pPr>
            <a:r>
              <a:t/>
            </a:r>
            <a:endParaRPr sz="1450">
              <a:solidFill>
                <a:schemeClr val="dk1"/>
              </a:solidFill>
              <a:latin typeface="Times New Roman"/>
              <a:ea typeface="Times New Roman"/>
              <a:cs typeface="Times New Roman"/>
              <a:sym typeface="Times New Roman"/>
            </a:endParaRPr>
          </a:p>
          <a:p>
            <a:pPr indent="0" lvl="0" marL="0" rtl="0" algn="ctr">
              <a:spcBef>
                <a:spcPts val="0"/>
              </a:spcBef>
              <a:spcAft>
                <a:spcPts val="0"/>
              </a:spcAft>
              <a:buNone/>
            </a:pPr>
            <a:r>
              <a:rPr lang="en" sz="6500">
                <a:solidFill>
                  <a:srgbClr val="A2C4C9"/>
                </a:solidFill>
                <a:latin typeface="Roboto"/>
                <a:ea typeface="Roboto"/>
                <a:cs typeface="Roboto"/>
                <a:sym typeface="Roboto"/>
              </a:rPr>
              <a:t>Positions to Ease Pelvic P</a:t>
            </a:r>
            <a:r>
              <a:rPr lang="en" sz="6500">
                <a:solidFill>
                  <a:srgbClr val="A2C4C9"/>
                </a:solidFill>
                <a:latin typeface="Roboto"/>
                <a:ea typeface="Roboto"/>
                <a:cs typeface="Roboto"/>
                <a:sym typeface="Roboto"/>
              </a:rPr>
              <a:t>ain</a:t>
            </a:r>
            <a:endParaRPr sz="6500">
              <a:solidFill>
                <a:srgbClr val="A2C4C9"/>
              </a:solidFill>
              <a:latin typeface="Roboto"/>
              <a:ea typeface="Roboto"/>
              <a:cs typeface="Roboto"/>
              <a:sym typeface="Roboto"/>
            </a:endParaRPr>
          </a:p>
          <a:p>
            <a:pPr indent="-635" lvl="0" marL="864235" marR="855343" rtl="0" algn="ctr">
              <a:lnSpc>
                <a:spcPct val="145800"/>
              </a:lnSpc>
              <a:spcBef>
                <a:spcPts val="2460"/>
              </a:spcBef>
              <a:spcAft>
                <a:spcPts val="0"/>
              </a:spcAft>
              <a:buNone/>
            </a:pPr>
            <a:r>
              <a:t/>
            </a:r>
            <a:endParaRPr sz="1200">
              <a:solidFill>
                <a:schemeClr val="dk1"/>
              </a:solidFill>
              <a:latin typeface="Roboto"/>
              <a:ea typeface="Roboto"/>
              <a:cs typeface="Roboto"/>
              <a:sym typeface="Roboto"/>
            </a:endParaRPr>
          </a:p>
        </p:txBody>
      </p:sp>
      <p:sp>
        <p:nvSpPr>
          <p:cNvPr id="323" name="Google Shape;323;p37"/>
          <p:cNvSpPr txBox="1"/>
          <p:nvPr/>
        </p:nvSpPr>
        <p:spPr>
          <a:xfrm>
            <a:off x="609600" y="9622225"/>
            <a:ext cx="4745400" cy="329400"/>
          </a:xfrm>
          <a:prstGeom prst="rect">
            <a:avLst/>
          </a:prstGeom>
          <a:noFill/>
          <a:ln>
            <a:noFill/>
          </a:ln>
        </p:spPr>
        <p:txBody>
          <a:bodyPr anchorCtr="0" anchor="t" bIns="91425" lIns="91425" spcFirstLastPara="1" rIns="91425" wrap="square" tIns="91425">
            <a:noAutofit/>
          </a:bodyPr>
          <a:lstStyle/>
          <a:p>
            <a:pPr indent="0" lvl="0" marL="12700" rtl="0" algn="l">
              <a:spcBef>
                <a:spcPts val="0"/>
              </a:spcBef>
              <a:spcAft>
                <a:spcPts val="0"/>
              </a:spcAft>
              <a:buClr>
                <a:schemeClr val="dk1"/>
              </a:buClr>
              <a:buSzPts val="1100"/>
              <a:buFont typeface="Arial"/>
              <a:buNone/>
            </a:pPr>
            <a:r>
              <a:rPr lang="en" sz="1000">
                <a:solidFill>
                  <a:schemeClr val="hlink"/>
                </a:solidFill>
                <a:latin typeface="Roboto"/>
                <a:ea typeface="Roboto"/>
                <a:cs typeface="Roboto"/>
                <a:sym typeface="Roboto"/>
              </a:rPr>
              <a:t>©  Body Harmony Physical Therapy, PLLC (2021) -  All Rights Reserved</a:t>
            </a:r>
            <a:endParaRPr sz="1000">
              <a:solidFill>
                <a:schemeClr val="dk1"/>
              </a:solidFill>
              <a:latin typeface="Roboto"/>
              <a:ea typeface="Roboto"/>
              <a:cs typeface="Roboto"/>
              <a:sym typeface="Roboto"/>
            </a:endParaRPr>
          </a:p>
        </p:txBody>
      </p:sp>
      <p:pic>
        <p:nvPicPr>
          <p:cNvPr id="324" name="Google Shape;324;p37"/>
          <p:cNvPicPr preferRelativeResize="0"/>
          <p:nvPr/>
        </p:nvPicPr>
        <p:blipFill rotWithShape="1">
          <a:blip r:embed="rId3">
            <a:alphaModFix/>
          </a:blip>
          <a:srcRect b="0" l="0" r="0" t="0"/>
          <a:stretch/>
        </p:blipFill>
        <p:spPr>
          <a:xfrm>
            <a:off x="175050" y="9478603"/>
            <a:ext cx="434550" cy="434550"/>
          </a:xfrm>
          <a:prstGeom prst="rect">
            <a:avLst/>
          </a:prstGeom>
          <a:noFill/>
          <a:ln>
            <a:noFill/>
          </a:ln>
        </p:spPr>
      </p:pic>
      <p:pic>
        <p:nvPicPr>
          <p:cNvPr id="325" name="Google Shape;325;p37"/>
          <p:cNvPicPr preferRelativeResize="0"/>
          <p:nvPr/>
        </p:nvPicPr>
        <p:blipFill rotWithShape="1">
          <a:blip r:embed="rId4">
            <a:alphaModFix/>
          </a:blip>
          <a:srcRect b="0" l="39" r="39" t="0"/>
          <a:stretch/>
        </p:blipFill>
        <p:spPr>
          <a:xfrm>
            <a:off x="0" y="8"/>
            <a:ext cx="7772395" cy="5186132"/>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 name="Shape 100"/>
        <p:cNvGrpSpPr/>
        <p:nvPr/>
      </p:nvGrpSpPr>
      <p:grpSpPr>
        <a:xfrm>
          <a:off x="0" y="0"/>
          <a:ext cx="0" cy="0"/>
          <a:chOff x="0" y="0"/>
          <a:chExt cx="0" cy="0"/>
        </a:xfrm>
      </p:grpSpPr>
      <p:sp>
        <p:nvSpPr>
          <p:cNvPr id="101" name="Google Shape;101;p20"/>
          <p:cNvSpPr txBox="1"/>
          <p:nvPr/>
        </p:nvSpPr>
        <p:spPr>
          <a:xfrm>
            <a:off x="7307429" y="9622231"/>
            <a:ext cx="84600" cy="147300"/>
          </a:xfrm>
          <a:prstGeom prst="rect">
            <a:avLst/>
          </a:prstGeom>
          <a:noFill/>
          <a:ln>
            <a:noFill/>
          </a:ln>
        </p:spPr>
        <p:txBody>
          <a:bodyPr anchorCtr="0" anchor="t" bIns="0" lIns="0" spcFirstLastPara="1" rIns="0" wrap="square" tIns="12700">
            <a:noAutofit/>
          </a:bodyPr>
          <a:lstStyle/>
          <a:p>
            <a:pPr indent="0" lvl="0" marL="12700" marR="0" rtl="0" algn="l">
              <a:lnSpc>
                <a:spcPct val="100000"/>
              </a:lnSpc>
              <a:spcBef>
                <a:spcPts val="0"/>
              </a:spcBef>
              <a:spcAft>
                <a:spcPts val="0"/>
              </a:spcAft>
              <a:buNone/>
            </a:pPr>
            <a:r>
              <a:rPr lang="en" sz="800">
                <a:solidFill>
                  <a:schemeClr val="dk1"/>
                </a:solidFill>
                <a:latin typeface="Avenir"/>
                <a:ea typeface="Avenir"/>
                <a:cs typeface="Avenir"/>
                <a:sym typeface="Avenir"/>
              </a:rPr>
              <a:t>2</a:t>
            </a:r>
            <a:endParaRPr sz="800">
              <a:solidFill>
                <a:schemeClr val="dk1"/>
              </a:solidFill>
              <a:latin typeface="Avenir"/>
              <a:ea typeface="Avenir"/>
              <a:cs typeface="Avenir"/>
              <a:sym typeface="Avenir"/>
            </a:endParaRPr>
          </a:p>
        </p:txBody>
      </p:sp>
      <p:sp>
        <p:nvSpPr>
          <p:cNvPr id="102" name="Google Shape;102;p20"/>
          <p:cNvSpPr txBox="1"/>
          <p:nvPr>
            <p:ph type="title"/>
          </p:nvPr>
        </p:nvSpPr>
        <p:spPr>
          <a:xfrm>
            <a:off x="1304879" y="1076650"/>
            <a:ext cx="6351000" cy="635100"/>
          </a:xfrm>
          <a:prstGeom prst="rect">
            <a:avLst/>
          </a:prstGeom>
          <a:noFill/>
          <a:ln>
            <a:noFill/>
          </a:ln>
        </p:spPr>
        <p:txBody>
          <a:bodyPr anchorCtr="0" anchor="t" bIns="0" lIns="0" spcFirstLastPara="1" rIns="0" wrap="square" tIns="12700">
            <a:noAutofit/>
          </a:bodyPr>
          <a:lstStyle/>
          <a:p>
            <a:pPr indent="0" lvl="0" marL="12700" rtl="0" algn="l">
              <a:lnSpc>
                <a:spcPct val="100000"/>
              </a:lnSpc>
              <a:spcBef>
                <a:spcPts val="0"/>
              </a:spcBef>
              <a:spcAft>
                <a:spcPts val="0"/>
              </a:spcAft>
              <a:buNone/>
            </a:pPr>
            <a:r>
              <a:rPr b="0" lang="en" sz="3000">
                <a:solidFill>
                  <a:srgbClr val="FF9900"/>
                </a:solidFill>
                <a:latin typeface="Roboto"/>
                <a:ea typeface="Roboto"/>
                <a:cs typeface="Roboto"/>
                <a:sym typeface="Roboto"/>
              </a:rPr>
              <a:t>Body Harmony Physical Therapy</a:t>
            </a:r>
            <a:endParaRPr b="0" sz="3000">
              <a:solidFill>
                <a:srgbClr val="FF9900"/>
              </a:solidFill>
              <a:latin typeface="Roboto"/>
              <a:ea typeface="Roboto"/>
              <a:cs typeface="Roboto"/>
              <a:sym typeface="Roboto"/>
            </a:endParaRPr>
          </a:p>
        </p:txBody>
      </p:sp>
      <p:sp>
        <p:nvSpPr>
          <p:cNvPr id="103" name="Google Shape;103;p20"/>
          <p:cNvSpPr txBox="1"/>
          <p:nvPr/>
        </p:nvSpPr>
        <p:spPr>
          <a:xfrm>
            <a:off x="1707837" y="5029204"/>
            <a:ext cx="4356600" cy="2313900"/>
          </a:xfrm>
          <a:prstGeom prst="rect">
            <a:avLst/>
          </a:prstGeom>
          <a:noFill/>
          <a:ln>
            <a:noFill/>
          </a:ln>
        </p:spPr>
        <p:txBody>
          <a:bodyPr anchorCtr="0" anchor="t" bIns="0" lIns="0" spcFirstLastPara="1" rIns="0" wrap="square" tIns="153650">
            <a:noAutofit/>
          </a:bodyPr>
          <a:lstStyle/>
          <a:p>
            <a:pPr indent="0" lvl="0" marL="0" marR="0" rtl="0" algn="ctr">
              <a:lnSpc>
                <a:spcPct val="100000"/>
              </a:lnSpc>
              <a:spcBef>
                <a:spcPts val="0"/>
              </a:spcBef>
              <a:spcAft>
                <a:spcPts val="0"/>
              </a:spcAft>
              <a:buNone/>
            </a:pPr>
            <a:r>
              <a:rPr lang="en" sz="2200">
                <a:solidFill>
                  <a:srgbClr val="76A5AF"/>
                </a:solidFill>
                <a:latin typeface="Quicksand"/>
                <a:ea typeface="Quicksand"/>
                <a:cs typeface="Quicksand"/>
                <a:sym typeface="Quicksand"/>
              </a:rPr>
              <a:t>Experts in Pelvic Health Physical Therapy and Wellness</a:t>
            </a:r>
            <a:endParaRPr sz="2200">
              <a:solidFill>
                <a:srgbClr val="76A5AF"/>
              </a:solidFill>
              <a:latin typeface="Quicksand"/>
              <a:ea typeface="Quicksand"/>
              <a:cs typeface="Quicksand"/>
              <a:sym typeface="Quicksand"/>
            </a:endParaRPr>
          </a:p>
          <a:p>
            <a:pPr indent="0" lvl="0" marL="0" marR="0" rtl="0" algn="l">
              <a:lnSpc>
                <a:spcPct val="100000"/>
              </a:lnSpc>
              <a:spcBef>
                <a:spcPts val="50"/>
              </a:spcBef>
              <a:spcAft>
                <a:spcPts val="0"/>
              </a:spcAft>
              <a:buNone/>
            </a:pPr>
            <a:r>
              <a:t/>
            </a:r>
            <a:endParaRPr sz="1750">
              <a:solidFill>
                <a:schemeClr val="dk1"/>
              </a:solidFill>
              <a:latin typeface="Times New Roman"/>
              <a:ea typeface="Times New Roman"/>
              <a:cs typeface="Times New Roman"/>
              <a:sym typeface="Times New Roman"/>
            </a:endParaRPr>
          </a:p>
          <a:p>
            <a:pPr indent="0" lvl="0" marL="12700" marR="15875" rtl="0" algn="ctr">
              <a:lnSpc>
                <a:spcPct val="166700"/>
              </a:lnSpc>
              <a:spcBef>
                <a:spcPts val="0"/>
              </a:spcBef>
              <a:spcAft>
                <a:spcPts val="0"/>
              </a:spcAft>
              <a:buClr>
                <a:schemeClr val="dk1"/>
              </a:buClr>
              <a:buFont typeface="Arial"/>
              <a:buNone/>
            </a:pPr>
            <a:r>
              <a:rPr lang="en">
                <a:solidFill>
                  <a:schemeClr val="hlink"/>
                </a:solidFill>
                <a:latin typeface="Roboto"/>
                <a:ea typeface="Roboto"/>
                <a:cs typeface="Roboto"/>
                <a:sym typeface="Roboto"/>
              </a:rPr>
              <a:t>We are a boutique physical therapy clinic in Downtown Manhattan specializing in the evaluation and treatment of pelvic pain and dysfunction in women and men.</a:t>
            </a:r>
            <a:endParaRPr>
              <a:solidFill>
                <a:schemeClr val="dk1"/>
              </a:solidFill>
              <a:latin typeface="Montserrat"/>
              <a:ea typeface="Montserrat"/>
              <a:cs typeface="Montserrat"/>
              <a:sym typeface="Montserrat"/>
            </a:endParaRPr>
          </a:p>
          <a:p>
            <a:pPr indent="33020" lvl="0" marL="12700" marR="5080" rtl="0" algn="l">
              <a:lnSpc>
                <a:spcPct val="166700"/>
              </a:lnSpc>
              <a:spcBef>
                <a:spcPts val="5"/>
              </a:spcBef>
              <a:spcAft>
                <a:spcPts val="0"/>
              </a:spcAft>
              <a:buClr>
                <a:schemeClr val="dk1"/>
              </a:buClr>
              <a:buFont typeface="Arial"/>
              <a:buNone/>
            </a:pPr>
            <a:r>
              <a:t/>
            </a:r>
            <a:endParaRPr sz="1000">
              <a:solidFill>
                <a:schemeClr val="dk1"/>
              </a:solidFill>
              <a:latin typeface="Montserrat"/>
              <a:ea typeface="Montserrat"/>
              <a:cs typeface="Montserrat"/>
              <a:sym typeface="Montserrat"/>
            </a:endParaRPr>
          </a:p>
          <a:p>
            <a:pPr indent="-635" lvl="0" marL="12700" marR="5080" rtl="0" algn="ctr">
              <a:lnSpc>
                <a:spcPct val="145800"/>
              </a:lnSpc>
              <a:spcBef>
                <a:spcPts val="5"/>
              </a:spcBef>
              <a:spcAft>
                <a:spcPts val="0"/>
              </a:spcAft>
              <a:buNone/>
            </a:pPr>
            <a:r>
              <a:t/>
            </a:r>
            <a:endParaRPr sz="1200">
              <a:solidFill>
                <a:srgbClr val="232323"/>
              </a:solidFill>
              <a:latin typeface="Roboto"/>
              <a:ea typeface="Roboto"/>
              <a:cs typeface="Roboto"/>
              <a:sym typeface="Roboto"/>
            </a:endParaRPr>
          </a:p>
        </p:txBody>
      </p:sp>
      <p:sp>
        <p:nvSpPr>
          <p:cNvPr id="104" name="Google Shape;104;p20"/>
          <p:cNvSpPr/>
          <p:nvPr/>
        </p:nvSpPr>
        <p:spPr>
          <a:xfrm>
            <a:off x="1378410" y="8796169"/>
            <a:ext cx="330200" cy="330200"/>
          </a:xfrm>
          <a:custGeom>
            <a:rect b="b" l="l" r="r" t="t"/>
            <a:pathLst>
              <a:path extrusionOk="0" h="330200" w="330200">
                <a:moveTo>
                  <a:pt x="165100" y="0"/>
                </a:moveTo>
                <a:lnTo>
                  <a:pt x="121208" y="5897"/>
                </a:lnTo>
                <a:lnTo>
                  <a:pt x="81769" y="22540"/>
                </a:lnTo>
                <a:lnTo>
                  <a:pt x="48355" y="48355"/>
                </a:lnTo>
                <a:lnTo>
                  <a:pt x="22540" y="81769"/>
                </a:lnTo>
                <a:lnTo>
                  <a:pt x="5897" y="121208"/>
                </a:lnTo>
                <a:lnTo>
                  <a:pt x="0" y="165100"/>
                </a:lnTo>
                <a:lnTo>
                  <a:pt x="5897" y="208991"/>
                </a:lnTo>
                <a:lnTo>
                  <a:pt x="22540" y="248430"/>
                </a:lnTo>
                <a:lnTo>
                  <a:pt x="48355" y="281844"/>
                </a:lnTo>
                <a:lnTo>
                  <a:pt x="81769" y="307659"/>
                </a:lnTo>
                <a:lnTo>
                  <a:pt x="121208" y="324302"/>
                </a:lnTo>
                <a:lnTo>
                  <a:pt x="165100" y="330200"/>
                </a:lnTo>
                <a:lnTo>
                  <a:pt x="208991" y="324302"/>
                </a:lnTo>
                <a:lnTo>
                  <a:pt x="248430" y="307659"/>
                </a:lnTo>
                <a:lnTo>
                  <a:pt x="281844" y="281844"/>
                </a:lnTo>
                <a:lnTo>
                  <a:pt x="307659" y="248430"/>
                </a:lnTo>
                <a:lnTo>
                  <a:pt x="324302" y="208991"/>
                </a:lnTo>
                <a:lnTo>
                  <a:pt x="330200" y="165100"/>
                </a:lnTo>
                <a:lnTo>
                  <a:pt x="324302" y="121208"/>
                </a:lnTo>
                <a:lnTo>
                  <a:pt x="307659" y="81769"/>
                </a:lnTo>
                <a:lnTo>
                  <a:pt x="281844" y="48355"/>
                </a:lnTo>
                <a:lnTo>
                  <a:pt x="248430" y="22540"/>
                </a:lnTo>
                <a:lnTo>
                  <a:pt x="208991" y="5897"/>
                </a:lnTo>
                <a:lnTo>
                  <a:pt x="165100" y="0"/>
                </a:lnTo>
                <a:close/>
              </a:path>
            </a:pathLst>
          </a:custGeom>
          <a:solidFill>
            <a:srgbClr val="FF99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5" name="Google Shape;105;p20"/>
          <p:cNvSpPr txBox="1"/>
          <p:nvPr/>
        </p:nvSpPr>
        <p:spPr>
          <a:xfrm>
            <a:off x="1870338" y="8857175"/>
            <a:ext cx="1278900" cy="208200"/>
          </a:xfrm>
          <a:prstGeom prst="rect">
            <a:avLst/>
          </a:prstGeom>
          <a:noFill/>
          <a:ln>
            <a:noFill/>
          </a:ln>
        </p:spPr>
        <p:txBody>
          <a:bodyPr anchorCtr="0" anchor="t" bIns="0" lIns="0" spcFirstLastPara="1" rIns="0" wrap="square" tIns="12700">
            <a:noAutofit/>
          </a:bodyPr>
          <a:lstStyle/>
          <a:p>
            <a:pPr indent="0" lvl="0" marL="12700" marR="0" rtl="0" algn="l">
              <a:lnSpc>
                <a:spcPct val="100000"/>
              </a:lnSpc>
              <a:spcBef>
                <a:spcPts val="0"/>
              </a:spcBef>
              <a:spcAft>
                <a:spcPts val="0"/>
              </a:spcAft>
              <a:buNone/>
            </a:pPr>
            <a:r>
              <a:rPr lang="en" sz="1200">
                <a:solidFill>
                  <a:srgbClr val="232323"/>
                </a:solidFill>
                <a:latin typeface="Roboto"/>
                <a:ea typeface="Roboto"/>
                <a:cs typeface="Roboto"/>
                <a:sym typeface="Roboto"/>
              </a:rPr>
              <a:t>@bodyharmonypt</a:t>
            </a:r>
            <a:endParaRPr sz="1200">
              <a:solidFill>
                <a:schemeClr val="dk1"/>
              </a:solidFill>
              <a:latin typeface="Roboto"/>
              <a:ea typeface="Roboto"/>
              <a:cs typeface="Roboto"/>
              <a:sym typeface="Roboto"/>
            </a:endParaRPr>
          </a:p>
        </p:txBody>
      </p:sp>
      <p:sp>
        <p:nvSpPr>
          <p:cNvPr id="106" name="Google Shape;106;p20"/>
          <p:cNvSpPr txBox="1"/>
          <p:nvPr/>
        </p:nvSpPr>
        <p:spPr>
          <a:xfrm>
            <a:off x="4729350" y="8814875"/>
            <a:ext cx="2865300" cy="208200"/>
          </a:xfrm>
          <a:prstGeom prst="rect">
            <a:avLst/>
          </a:prstGeom>
          <a:noFill/>
          <a:ln>
            <a:noFill/>
          </a:ln>
        </p:spPr>
        <p:txBody>
          <a:bodyPr anchorCtr="0" anchor="t" bIns="0" lIns="0" spcFirstLastPara="1" rIns="0" wrap="square" tIns="12700">
            <a:noAutofit/>
          </a:bodyPr>
          <a:lstStyle/>
          <a:p>
            <a:pPr indent="0" lvl="0" marL="12700" marR="0" rtl="0" algn="l">
              <a:lnSpc>
                <a:spcPct val="100000"/>
              </a:lnSpc>
              <a:spcBef>
                <a:spcPts val="0"/>
              </a:spcBef>
              <a:spcAft>
                <a:spcPts val="0"/>
              </a:spcAft>
              <a:buNone/>
            </a:pPr>
            <a:r>
              <a:rPr lang="en" sz="1200">
                <a:solidFill>
                  <a:srgbClr val="232323"/>
                </a:solidFill>
                <a:latin typeface="Roboto"/>
                <a:ea typeface="Roboto"/>
                <a:cs typeface="Roboto"/>
                <a:sym typeface="Roboto"/>
              </a:rPr>
              <a:t>@Body Harmony Physical Therapy, PLLC</a:t>
            </a:r>
            <a:endParaRPr sz="1200">
              <a:solidFill>
                <a:schemeClr val="dk1"/>
              </a:solidFill>
              <a:latin typeface="Roboto"/>
              <a:ea typeface="Roboto"/>
              <a:cs typeface="Roboto"/>
              <a:sym typeface="Roboto"/>
            </a:endParaRPr>
          </a:p>
        </p:txBody>
      </p:sp>
      <p:sp>
        <p:nvSpPr>
          <p:cNvPr id="107" name="Google Shape;107;p20"/>
          <p:cNvSpPr/>
          <p:nvPr/>
        </p:nvSpPr>
        <p:spPr>
          <a:xfrm>
            <a:off x="4315275" y="8796175"/>
            <a:ext cx="330200" cy="330200"/>
          </a:xfrm>
          <a:custGeom>
            <a:rect b="b" l="l" r="r" t="t"/>
            <a:pathLst>
              <a:path extrusionOk="0" h="330200" w="330200">
                <a:moveTo>
                  <a:pt x="165100" y="0"/>
                </a:moveTo>
                <a:lnTo>
                  <a:pt x="121208" y="5897"/>
                </a:lnTo>
                <a:lnTo>
                  <a:pt x="81769" y="22540"/>
                </a:lnTo>
                <a:lnTo>
                  <a:pt x="48355" y="48355"/>
                </a:lnTo>
                <a:lnTo>
                  <a:pt x="22540" y="81769"/>
                </a:lnTo>
                <a:lnTo>
                  <a:pt x="5897" y="121208"/>
                </a:lnTo>
                <a:lnTo>
                  <a:pt x="0" y="165100"/>
                </a:lnTo>
                <a:lnTo>
                  <a:pt x="5897" y="208991"/>
                </a:lnTo>
                <a:lnTo>
                  <a:pt x="22540" y="248430"/>
                </a:lnTo>
                <a:lnTo>
                  <a:pt x="48355" y="281844"/>
                </a:lnTo>
                <a:lnTo>
                  <a:pt x="81769" y="307659"/>
                </a:lnTo>
                <a:lnTo>
                  <a:pt x="121208" y="324302"/>
                </a:lnTo>
                <a:lnTo>
                  <a:pt x="165100" y="330200"/>
                </a:lnTo>
                <a:lnTo>
                  <a:pt x="208991" y="324302"/>
                </a:lnTo>
                <a:lnTo>
                  <a:pt x="248430" y="307659"/>
                </a:lnTo>
                <a:lnTo>
                  <a:pt x="281844" y="281844"/>
                </a:lnTo>
                <a:lnTo>
                  <a:pt x="307659" y="248430"/>
                </a:lnTo>
                <a:lnTo>
                  <a:pt x="324302" y="208991"/>
                </a:lnTo>
                <a:lnTo>
                  <a:pt x="330200" y="165100"/>
                </a:lnTo>
                <a:lnTo>
                  <a:pt x="324302" y="121208"/>
                </a:lnTo>
                <a:lnTo>
                  <a:pt x="307659" y="81769"/>
                </a:lnTo>
                <a:lnTo>
                  <a:pt x="281844" y="48355"/>
                </a:lnTo>
                <a:lnTo>
                  <a:pt x="248430" y="22540"/>
                </a:lnTo>
                <a:lnTo>
                  <a:pt x="208991" y="5897"/>
                </a:lnTo>
                <a:lnTo>
                  <a:pt x="165100" y="0"/>
                </a:lnTo>
                <a:close/>
              </a:path>
            </a:pathLst>
          </a:custGeom>
          <a:solidFill>
            <a:srgbClr val="FF99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8" name="Google Shape;108;p20"/>
          <p:cNvSpPr/>
          <p:nvPr/>
        </p:nvSpPr>
        <p:spPr>
          <a:xfrm>
            <a:off x="1378397" y="7846194"/>
            <a:ext cx="330200" cy="330200"/>
          </a:xfrm>
          <a:custGeom>
            <a:rect b="b" l="l" r="r" t="t"/>
            <a:pathLst>
              <a:path extrusionOk="0" h="330200" w="330200">
                <a:moveTo>
                  <a:pt x="165100" y="0"/>
                </a:moveTo>
                <a:lnTo>
                  <a:pt x="121208" y="5897"/>
                </a:lnTo>
                <a:lnTo>
                  <a:pt x="81769" y="22540"/>
                </a:lnTo>
                <a:lnTo>
                  <a:pt x="48355" y="48355"/>
                </a:lnTo>
                <a:lnTo>
                  <a:pt x="22540" y="81769"/>
                </a:lnTo>
                <a:lnTo>
                  <a:pt x="5897" y="121208"/>
                </a:lnTo>
                <a:lnTo>
                  <a:pt x="0" y="165100"/>
                </a:lnTo>
                <a:lnTo>
                  <a:pt x="5897" y="208991"/>
                </a:lnTo>
                <a:lnTo>
                  <a:pt x="22540" y="248430"/>
                </a:lnTo>
                <a:lnTo>
                  <a:pt x="48355" y="281844"/>
                </a:lnTo>
                <a:lnTo>
                  <a:pt x="81769" y="307659"/>
                </a:lnTo>
                <a:lnTo>
                  <a:pt x="121208" y="324302"/>
                </a:lnTo>
                <a:lnTo>
                  <a:pt x="165100" y="330200"/>
                </a:lnTo>
                <a:lnTo>
                  <a:pt x="208991" y="324302"/>
                </a:lnTo>
                <a:lnTo>
                  <a:pt x="248430" y="307659"/>
                </a:lnTo>
                <a:lnTo>
                  <a:pt x="281844" y="281844"/>
                </a:lnTo>
                <a:lnTo>
                  <a:pt x="307659" y="248430"/>
                </a:lnTo>
                <a:lnTo>
                  <a:pt x="324302" y="208991"/>
                </a:lnTo>
                <a:lnTo>
                  <a:pt x="330200" y="165100"/>
                </a:lnTo>
                <a:lnTo>
                  <a:pt x="324302" y="121208"/>
                </a:lnTo>
                <a:lnTo>
                  <a:pt x="307659" y="81769"/>
                </a:lnTo>
                <a:lnTo>
                  <a:pt x="281844" y="48355"/>
                </a:lnTo>
                <a:lnTo>
                  <a:pt x="248430" y="22540"/>
                </a:lnTo>
                <a:lnTo>
                  <a:pt x="208991" y="5897"/>
                </a:lnTo>
                <a:lnTo>
                  <a:pt x="165100" y="0"/>
                </a:lnTo>
                <a:close/>
              </a:path>
            </a:pathLst>
          </a:custGeom>
          <a:solidFill>
            <a:srgbClr val="FF99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9" name="Google Shape;109;p20"/>
          <p:cNvSpPr txBox="1"/>
          <p:nvPr/>
        </p:nvSpPr>
        <p:spPr>
          <a:xfrm>
            <a:off x="1870351" y="7846200"/>
            <a:ext cx="2445000" cy="208200"/>
          </a:xfrm>
          <a:prstGeom prst="rect">
            <a:avLst/>
          </a:prstGeom>
          <a:noFill/>
          <a:ln>
            <a:noFill/>
          </a:ln>
        </p:spPr>
        <p:txBody>
          <a:bodyPr anchorCtr="0" anchor="t" bIns="0" lIns="0" spcFirstLastPara="1" rIns="0" wrap="square" tIns="12700">
            <a:noAutofit/>
          </a:bodyPr>
          <a:lstStyle/>
          <a:p>
            <a:pPr indent="0" lvl="0" marL="12700" marR="0" rtl="0" algn="l">
              <a:lnSpc>
                <a:spcPct val="100000"/>
              </a:lnSpc>
              <a:spcBef>
                <a:spcPts val="0"/>
              </a:spcBef>
              <a:spcAft>
                <a:spcPts val="0"/>
              </a:spcAft>
              <a:buNone/>
            </a:pPr>
            <a:r>
              <a:rPr lang="en" sz="1200">
                <a:solidFill>
                  <a:srgbClr val="232323"/>
                </a:solidFill>
                <a:latin typeface="Roboto"/>
                <a:ea typeface="Roboto"/>
                <a:cs typeface="Roboto"/>
                <a:sym typeface="Roboto"/>
              </a:rPr>
              <a:t>@Body Harmony Physical Therapy</a:t>
            </a:r>
            <a:endParaRPr sz="1200">
              <a:solidFill>
                <a:schemeClr val="dk1"/>
              </a:solidFill>
              <a:latin typeface="Roboto"/>
              <a:ea typeface="Roboto"/>
              <a:cs typeface="Roboto"/>
              <a:sym typeface="Roboto"/>
            </a:endParaRPr>
          </a:p>
        </p:txBody>
      </p:sp>
      <p:pic>
        <p:nvPicPr>
          <p:cNvPr id="110" name="Google Shape;110;p20"/>
          <p:cNvPicPr preferRelativeResize="0"/>
          <p:nvPr/>
        </p:nvPicPr>
        <p:blipFill rotWithShape="1">
          <a:blip r:embed="rId3">
            <a:alphaModFix/>
          </a:blip>
          <a:srcRect b="0" l="0" r="0" t="0"/>
          <a:stretch/>
        </p:blipFill>
        <p:spPr>
          <a:xfrm>
            <a:off x="1249975" y="7846201"/>
            <a:ext cx="587046" cy="330201"/>
          </a:xfrm>
          <a:prstGeom prst="rect">
            <a:avLst/>
          </a:prstGeom>
          <a:noFill/>
          <a:ln>
            <a:noFill/>
          </a:ln>
        </p:spPr>
      </p:pic>
      <p:sp>
        <p:nvSpPr>
          <p:cNvPr id="111" name="Google Shape;111;p20"/>
          <p:cNvSpPr/>
          <p:nvPr/>
        </p:nvSpPr>
        <p:spPr>
          <a:xfrm>
            <a:off x="4315285" y="7785194"/>
            <a:ext cx="330200" cy="330200"/>
          </a:xfrm>
          <a:custGeom>
            <a:rect b="b" l="l" r="r" t="t"/>
            <a:pathLst>
              <a:path extrusionOk="0" h="330200" w="330200">
                <a:moveTo>
                  <a:pt x="165100" y="0"/>
                </a:moveTo>
                <a:lnTo>
                  <a:pt x="121208" y="5897"/>
                </a:lnTo>
                <a:lnTo>
                  <a:pt x="81769" y="22540"/>
                </a:lnTo>
                <a:lnTo>
                  <a:pt x="48355" y="48355"/>
                </a:lnTo>
                <a:lnTo>
                  <a:pt x="22540" y="81769"/>
                </a:lnTo>
                <a:lnTo>
                  <a:pt x="5897" y="121208"/>
                </a:lnTo>
                <a:lnTo>
                  <a:pt x="0" y="165100"/>
                </a:lnTo>
                <a:lnTo>
                  <a:pt x="5897" y="208991"/>
                </a:lnTo>
                <a:lnTo>
                  <a:pt x="22540" y="248430"/>
                </a:lnTo>
                <a:lnTo>
                  <a:pt x="48355" y="281844"/>
                </a:lnTo>
                <a:lnTo>
                  <a:pt x="81769" y="307659"/>
                </a:lnTo>
                <a:lnTo>
                  <a:pt x="121208" y="324302"/>
                </a:lnTo>
                <a:lnTo>
                  <a:pt x="165100" y="330200"/>
                </a:lnTo>
                <a:lnTo>
                  <a:pt x="208991" y="324302"/>
                </a:lnTo>
                <a:lnTo>
                  <a:pt x="248430" y="307659"/>
                </a:lnTo>
                <a:lnTo>
                  <a:pt x="281844" y="281844"/>
                </a:lnTo>
                <a:lnTo>
                  <a:pt x="307659" y="248430"/>
                </a:lnTo>
                <a:lnTo>
                  <a:pt x="324302" y="208991"/>
                </a:lnTo>
                <a:lnTo>
                  <a:pt x="330200" y="165100"/>
                </a:lnTo>
                <a:lnTo>
                  <a:pt x="324302" y="121208"/>
                </a:lnTo>
                <a:lnTo>
                  <a:pt x="307659" y="81769"/>
                </a:lnTo>
                <a:lnTo>
                  <a:pt x="281844" y="48355"/>
                </a:lnTo>
                <a:lnTo>
                  <a:pt x="248430" y="22540"/>
                </a:lnTo>
                <a:lnTo>
                  <a:pt x="208991" y="5897"/>
                </a:lnTo>
                <a:lnTo>
                  <a:pt x="165100" y="0"/>
                </a:lnTo>
                <a:close/>
              </a:path>
            </a:pathLst>
          </a:custGeom>
          <a:solidFill>
            <a:srgbClr val="FF99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112" name="Google Shape;112;p20"/>
          <p:cNvPicPr preferRelativeResize="0"/>
          <p:nvPr/>
        </p:nvPicPr>
        <p:blipFill rotWithShape="1">
          <a:blip r:embed="rId4">
            <a:alphaModFix/>
          </a:blip>
          <a:srcRect b="0" l="0" r="0" t="0"/>
          <a:stretch/>
        </p:blipFill>
        <p:spPr>
          <a:xfrm>
            <a:off x="4401025" y="7870950"/>
            <a:ext cx="158700" cy="158700"/>
          </a:xfrm>
          <a:prstGeom prst="rect">
            <a:avLst/>
          </a:prstGeom>
          <a:noFill/>
          <a:ln>
            <a:noFill/>
          </a:ln>
        </p:spPr>
      </p:pic>
      <p:sp>
        <p:nvSpPr>
          <p:cNvPr id="113" name="Google Shape;113;p20"/>
          <p:cNvSpPr txBox="1"/>
          <p:nvPr/>
        </p:nvSpPr>
        <p:spPr>
          <a:xfrm>
            <a:off x="4645400" y="7785150"/>
            <a:ext cx="1457400" cy="330300"/>
          </a:xfrm>
          <a:prstGeom prst="rect">
            <a:avLst/>
          </a:prstGeom>
          <a:noFill/>
          <a:ln>
            <a:noFill/>
          </a:ln>
        </p:spPr>
        <p:txBody>
          <a:bodyPr anchorCtr="0" anchor="t" bIns="91425" lIns="91425" spcFirstLastPara="1" rIns="91425" wrap="square" tIns="91425">
            <a:noAutofit/>
          </a:bodyPr>
          <a:lstStyle/>
          <a:p>
            <a:pPr indent="0" lvl="0" marL="12700" rtl="0" algn="l">
              <a:spcBef>
                <a:spcPts val="0"/>
              </a:spcBef>
              <a:spcAft>
                <a:spcPts val="0"/>
              </a:spcAft>
              <a:buClr>
                <a:schemeClr val="dk1"/>
              </a:buClr>
              <a:buSzPts val="1100"/>
              <a:buFont typeface="Arial"/>
              <a:buNone/>
            </a:pPr>
            <a:r>
              <a:rPr lang="en" sz="1200">
                <a:solidFill>
                  <a:schemeClr val="hlink"/>
                </a:solidFill>
                <a:latin typeface="Roboto"/>
                <a:ea typeface="Roboto"/>
                <a:cs typeface="Roboto"/>
                <a:sym typeface="Roboto"/>
              </a:rPr>
              <a:t>@bodyharmonypt</a:t>
            </a:r>
            <a:endParaRPr sz="1200">
              <a:solidFill>
                <a:schemeClr val="dk1"/>
              </a:solidFill>
              <a:latin typeface="Roboto"/>
              <a:ea typeface="Roboto"/>
              <a:cs typeface="Roboto"/>
              <a:sym typeface="Roboto"/>
            </a:endParaRPr>
          </a:p>
          <a:p>
            <a:pPr indent="0" lvl="0" marL="12700" rtl="0" algn="l">
              <a:spcBef>
                <a:spcPts val="0"/>
              </a:spcBef>
              <a:spcAft>
                <a:spcPts val="0"/>
              </a:spcAft>
              <a:buNone/>
            </a:pPr>
            <a:r>
              <a:t/>
            </a:r>
            <a:endParaRPr sz="1200">
              <a:solidFill>
                <a:schemeClr val="hlink"/>
              </a:solidFill>
              <a:latin typeface="Roboto"/>
              <a:ea typeface="Roboto"/>
              <a:cs typeface="Roboto"/>
              <a:sym typeface="Roboto"/>
            </a:endParaRPr>
          </a:p>
        </p:txBody>
      </p:sp>
      <p:pic>
        <p:nvPicPr>
          <p:cNvPr id="114" name="Google Shape;114;p20"/>
          <p:cNvPicPr preferRelativeResize="0"/>
          <p:nvPr/>
        </p:nvPicPr>
        <p:blipFill rotWithShape="1">
          <a:blip r:embed="rId5">
            <a:alphaModFix/>
          </a:blip>
          <a:srcRect b="0" l="0" r="0" t="0"/>
          <a:stretch/>
        </p:blipFill>
        <p:spPr>
          <a:xfrm>
            <a:off x="175050" y="9521028"/>
            <a:ext cx="434550" cy="434550"/>
          </a:xfrm>
          <a:prstGeom prst="rect">
            <a:avLst/>
          </a:prstGeom>
          <a:noFill/>
          <a:ln>
            <a:noFill/>
          </a:ln>
        </p:spPr>
      </p:pic>
      <p:sp>
        <p:nvSpPr>
          <p:cNvPr id="115" name="Google Shape;115;p20"/>
          <p:cNvSpPr txBox="1"/>
          <p:nvPr/>
        </p:nvSpPr>
        <p:spPr>
          <a:xfrm>
            <a:off x="609600" y="9622225"/>
            <a:ext cx="4119900" cy="330300"/>
          </a:xfrm>
          <a:prstGeom prst="rect">
            <a:avLst/>
          </a:prstGeom>
          <a:noFill/>
          <a:ln>
            <a:noFill/>
          </a:ln>
        </p:spPr>
        <p:txBody>
          <a:bodyPr anchorCtr="0" anchor="t" bIns="91425" lIns="91425" spcFirstLastPara="1" rIns="91425" wrap="square" tIns="91425">
            <a:noAutofit/>
          </a:bodyPr>
          <a:lstStyle/>
          <a:p>
            <a:pPr indent="0" lvl="0" marL="12700" rtl="0" algn="l">
              <a:spcBef>
                <a:spcPts val="0"/>
              </a:spcBef>
              <a:spcAft>
                <a:spcPts val="0"/>
              </a:spcAft>
              <a:buClr>
                <a:schemeClr val="dk1"/>
              </a:buClr>
              <a:buSzPts val="1100"/>
              <a:buFont typeface="Arial"/>
              <a:buNone/>
            </a:pPr>
            <a:r>
              <a:rPr lang="en" sz="1000">
                <a:solidFill>
                  <a:schemeClr val="hlink"/>
                </a:solidFill>
                <a:latin typeface="Roboto"/>
                <a:ea typeface="Roboto"/>
                <a:cs typeface="Roboto"/>
                <a:sym typeface="Roboto"/>
              </a:rPr>
              <a:t>©  Body Harmony Physical Therapy, PLLC (2021 )- All Rights Reserved</a:t>
            </a:r>
            <a:endParaRPr sz="1000">
              <a:solidFill>
                <a:schemeClr val="dk1"/>
              </a:solidFill>
              <a:latin typeface="Roboto"/>
              <a:ea typeface="Roboto"/>
              <a:cs typeface="Roboto"/>
              <a:sym typeface="Roboto"/>
            </a:endParaRPr>
          </a:p>
        </p:txBody>
      </p:sp>
      <p:pic>
        <p:nvPicPr>
          <p:cNvPr id="116" name="Google Shape;116;p20"/>
          <p:cNvPicPr preferRelativeResize="0"/>
          <p:nvPr/>
        </p:nvPicPr>
        <p:blipFill rotWithShape="1">
          <a:blip r:embed="rId6">
            <a:alphaModFix/>
          </a:blip>
          <a:srcRect b="0" l="14947" r="14940" t="0"/>
          <a:stretch/>
        </p:blipFill>
        <p:spPr>
          <a:xfrm>
            <a:off x="2495550" y="2011475"/>
            <a:ext cx="2865300" cy="2718000"/>
          </a:xfrm>
          <a:prstGeom prst="ellipse">
            <a:avLst/>
          </a:prstGeom>
          <a:noFill/>
          <a:ln>
            <a:noFill/>
          </a:ln>
        </p:spPr>
      </p:pic>
      <p:pic>
        <p:nvPicPr>
          <p:cNvPr id="117" name="Google Shape;117;p20"/>
          <p:cNvPicPr preferRelativeResize="0"/>
          <p:nvPr/>
        </p:nvPicPr>
        <p:blipFill>
          <a:blip r:embed="rId7">
            <a:alphaModFix/>
          </a:blip>
          <a:stretch>
            <a:fillRect/>
          </a:stretch>
        </p:blipFill>
        <p:spPr>
          <a:xfrm>
            <a:off x="1464150" y="8894897"/>
            <a:ext cx="158700" cy="132766"/>
          </a:xfrm>
          <a:prstGeom prst="rect">
            <a:avLst/>
          </a:prstGeom>
          <a:noFill/>
          <a:ln>
            <a:noFill/>
          </a:ln>
        </p:spPr>
      </p:pic>
      <p:pic>
        <p:nvPicPr>
          <p:cNvPr id="118" name="Google Shape;118;p20"/>
          <p:cNvPicPr preferRelativeResize="0"/>
          <p:nvPr/>
        </p:nvPicPr>
        <p:blipFill>
          <a:blip r:embed="rId8">
            <a:alphaModFix/>
          </a:blip>
          <a:stretch>
            <a:fillRect/>
          </a:stretch>
        </p:blipFill>
        <p:spPr>
          <a:xfrm>
            <a:off x="4315281" y="8796181"/>
            <a:ext cx="330200" cy="3302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329" name="Shape 329"/>
        <p:cNvGrpSpPr/>
        <p:nvPr/>
      </p:nvGrpSpPr>
      <p:grpSpPr>
        <a:xfrm>
          <a:off x="0" y="0"/>
          <a:ext cx="0" cy="0"/>
          <a:chOff x="0" y="0"/>
          <a:chExt cx="0" cy="0"/>
        </a:xfrm>
      </p:grpSpPr>
      <p:sp>
        <p:nvSpPr>
          <p:cNvPr id="330" name="Google Shape;330;p38"/>
          <p:cNvSpPr/>
          <p:nvPr/>
        </p:nvSpPr>
        <p:spPr>
          <a:xfrm>
            <a:off x="0" y="-75"/>
            <a:ext cx="6462300" cy="1351800"/>
          </a:xfrm>
          <a:prstGeom prst="rect">
            <a:avLst/>
          </a:prstGeom>
          <a:solidFill>
            <a:srgbClr val="EFEF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 name="Google Shape;331;p38"/>
          <p:cNvSpPr/>
          <p:nvPr/>
        </p:nvSpPr>
        <p:spPr>
          <a:xfrm>
            <a:off x="410819" y="9556750"/>
            <a:ext cx="2358390" cy="0"/>
          </a:xfrm>
          <a:custGeom>
            <a:rect b="b" l="l" r="r" t="t"/>
            <a:pathLst>
              <a:path extrusionOk="0" h="120000" w="2358390">
                <a:moveTo>
                  <a:pt x="0" y="0"/>
                </a:moveTo>
                <a:lnTo>
                  <a:pt x="2357780" y="0"/>
                </a:lnTo>
              </a:path>
            </a:pathLst>
          </a:custGeom>
          <a:noFill/>
          <a:ln cap="flat" cmpd="sng" w="12700">
            <a:solidFill>
              <a:srgbClr val="EFEFE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32" name="Google Shape;332;p38"/>
          <p:cNvSpPr txBox="1"/>
          <p:nvPr/>
        </p:nvSpPr>
        <p:spPr>
          <a:xfrm>
            <a:off x="7320129" y="9634931"/>
            <a:ext cx="59100" cy="1392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None/>
            </a:pPr>
            <a:r>
              <a:rPr lang="en" sz="800">
                <a:solidFill>
                  <a:schemeClr val="dk1"/>
                </a:solidFill>
                <a:latin typeface="Avenir"/>
                <a:ea typeface="Avenir"/>
                <a:cs typeface="Avenir"/>
                <a:sym typeface="Avenir"/>
              </a:rPr>
              <a:t>5</a:t>
            </a:r>
            <a:endParaRPr sz="800">
              <a:solidFill>
                <a:schemeClr val="dk1"/>
              </a:solidFill>
              <a:latin typeface="Avenir"/>
              <a:ea typeface="Avenir"/>
              <a:cs typeface="Avenir"/>
              <a:sym typeface="Avenir"/>
            </a:endParaRPr>
          </a:p>
        </p:txBody>
      </p:sp>
      <p:sp>
        <p:nvSpPr>
          <p:cNvPr id="333" name="Google Shape;333;p38"/>
          <p:cNvSpPr/>
          <p:nvPr/>
        </p:nvSpPr>
        <p:spPr>
          <a:xfrm>
            <a:off x="4495450" y="5429251"/>
            <a:ext cx="3277489" cy="4528852"/>
          </a:xfrm>
          <a:custGeom>
            <a:rect b="b" l="l" r="r" t="t"/>
            <a:pathLst>
              <a:path extrusionOk="0" h="3086100" w="5003800">
                <a:moveTo>
                  <a:pt x="0" y="3086100"/>
                </a:moveTo>
                <a:lnTo>
                  <a:pt x="5003800" y="3086100"/>
                </a:lnTo>
                <a:lnTo>
                  <a:pt x="5003800" y="0"/>
                </a:lnTo>
                <a:lnTo>
                  <a:pt x="0" y="0"/>
                </a:lnTo>
                <a:lnTo>
                  <a:pt x="0" y="3086100"/>
                </a:lnTo>
                <a:close/>
              </a:path>
            </a:pathLst>
          </a:custGeom>
          <a:solidFill>
            <a:srgbClr val="A2C4C9"/>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34" name="Google Shape;334;p38"/>
          <p:cNvSpPr txBox="1"/>
          <p:nvPr/>
        </p:nvSpPr>
        <p:spPr>
          <a:xfrm>
            <a:off x="736600" y="1861820"/>
            <a:ext cx="3163500" cy="4292700"/>
          </a:xfrm>
          <a:prstGeom prst="rect">
            <a:avLst/>
          </a:prstGeom>
          <a:noFill/>
          <a:ln>
            <a:noFill/>
          </a:ln>
        </p:spPr>
        <p:txBody>
          <a:bodyPr anchorCtr="0" anchor="t" bIns="0" lIns="0" spcFirstLastPara="1" rIns="0" wrap="square" tIns="12700">
            <a:noAutofit/>
          </a:bodyPr>
          <a:lstStyle/>
          <a:p>
            <a:pPr indent="0" lvl="0" marL="0" rtl="0" algn="l">
              <a:spcBef>
                <a:spcPts val="0"/>
              </a:spcBef>
              <a:spcAft>
                <a:spcPts val="0"/>
              </a:spcAft>
              <a:buClr>
                <a:schemeClr val="dk1"/>
              </a:buClr>
              <a:buSzPts val="1400"/>
              <a:buFont typeface="Arial"/>
              <a:buNone/>
            </a:pPr>
            <a:r>
              <a:rPr lang="en" sz="1200">
                <a:solidFill>
                  <a:schemeClr val="dk1"/>
                </a:solidFill>
                <a:latin typeface="Montserrat"/>
                <a:ea typeface="Montserrat"/>
                <a:cs typeface="Montserrat"/>
                <a:sym typeface="Montserrat"/>
              </a:rPr>
              <a:t>Some positions for sexual intercourse may be more comfortable than others. Explore different options and see what works best for you. Here are a few positions to consider and try out:</a:t>
            </a:r>
            <a:endParaRPr sz="12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400"/>
              <a:buFont typeface="Arial"/>
              <a:buNone/>
            </a:pPr>
            <a:r>
              <a:t/>
            </a:r>
            <a:endParaRPr sz="1200">
              <a:solidFill>
                <a:schemeClr val="dk1"/>
              </a:solidFill>
              <a:latin typeface="Montserrat"/>
              <a:ea typeface="Montserrat"/>
              <a:cs typeface="Montserrat"/>
              <a:sym typeface="Montserrat"/>
            </a:endParaRPr>
          </a:p>
          <a:p>
            <a:pPr indent="-304800" lvl="0" marL="457200" rtl="0" algn="l">
              <a:spcBef>
                <a:spcPts val="0"/>
              </a:spcBef>
              <a:spcAft>
                <a:spcPts val="0"/>
              </a:spcAft>
              <a:buClr>
                <a:schemeClr val="dk1"/>
              </a:buClr>
              <a:buSzPts val="1200"/>
              <a:buFont typeface="Montserrat"/>
              <a:buChar char="●"/>
            </a:pPr>
            <a:r>
              <a:rPr lang="en" sz="1200">
                <a:solidFill>
                  <a:schemeClr val="dk1"/>
                </a:solidFill>
                <a:latin typeface="Montserrat"/>
                <a:ea typeface="Montserrat"/>
                <a:cs typeface="Montserrat"/>
                <a:sym typeface="Montserrat"/>
              </a:rPr>
              <a:t>Missionary Position Variation</a:t>
            </a:r>
            <a:endParaRPr sz="1200">
              <a:solidFill>
                <a:schemeClr val="dk1"/>
              </a:solidFill>
              <a:latin typeface="Montserrat"/>
              <a:ea typeface="Montserrat"/>
              <a:cs typeface="Montserrat"/>
              <a:sym typeface="Montserrat"/>
            </a:endParaRPr>
          </a:p>
          <a:p>
            <a:pPr indent="-304800" lvl="1" marL="914400" rtl="0" algn="l">
              <a:spcBef>
                <a:spcPts val="0"/>
              </a:spcBef>
              <a:spcAft>
                <a:spcPts val="0"/>
              </a:spcAft>
              <a:buClr>
                <a:schemeClr val="dk1"/>
              </a:buClr>
              <a:buSzPts val="1200"/>
              <a:buFont typeface="Montserrat"/>
              <a:buChar char="○"/>
            </a:pPr>
            <a:r>
              <a:rPr lang="en" sz="1200">
                <a:solidFill>
                  <a:schemeClr val="dk1"/>
                </a:solidFill>
                <a:latin typeface="Montserrat"/>
                <a:ea typeface="Montserrat"/>
                <a:cs typeface="Montserrat"/>
                <a:sym typeface="Montserrat"/>
              </a:rPr>
              <a:t>Play around with different angles of your hips and knees- flexing or extending them more depending on what feels better</a:t>
            </a:r>
            <a:endParaRPr sz="1200">
              <a:solidFill>
                <a:schemeClr val="dk1"/>
              </a:solidFill>
              <a:latin typeface="Montserrat"/>
              <a:ea typeface="Montserrat"/>
              <a:cs typeface="Montserrat"/>
              <a:sym typeface="Montserrat"/>
            </a:endParaRPr>
          </a:p>
          <a:p>
            <a:pPr indent="-304800" lvl="1" marL="914400" rtl="0" algn="l">
              <a:spcBef>
                <a:spcPts val="0"/>
              </a:spcBef>
              <a:spcAft>
                <a:spcPts val="0"/>
              </a:spcAft>
              <a:buClr>
                <a:schemeClr val="dk1"/>
              </a:buClr>
              <a:buSzPts val="1200"/>
              <a:buFont typeface="Montserrat"/>
              <a:buChar char="○"/>
            </a:pPr>
            <a:r>
              <a:rPr lang="en" sz="1200">
                <a:solidFill>
                  <a:schemeClr val="dk1"/>
                </a:solidFill>
                <a:latin typeface="Montserrat"/>
                <a:ea typeface="Montserrat"/>
                <a:cs typeface="Montserrat"/>
                <a:sym typeface="Montserrat"/>
              </a:rPr>
              <a:t>Try arranging pillows on the outside of your knees to prop your legs up for increased support</a:t>
            </a:r>
            <a:endParaRPr sz="1200">
              <a:solidFill>
                <a:schemeClr val="dk1"/>
              </a:solidFill>
              <a:latin typeface="Montserrat"/>
              <a:ea typeface="Montserrat"/>
              <a:cs typeface="Montserrat"/>
              <a:sym typeface="Montserrat"/>
            </a:endParaRPr>
          </a:p>
          <a:p>
            <a:pPr indent="-304800" lvl="1" marL="914400" rtl="0" algn="l">
              <a:spcBef>
                <a:spcPts val="0"/>
              </a:spcBef>
              <a:spcAft>
                <a:spcPts val="0"/>
              </a:spcAft>
              <a:buClr>
                <a:schemeClr val="dk1"/>
              </a:buClr>
              <a:buSzPts val="1200"/>
              <a:buFont typeface="Montserrat"/>
              <a:buChar char="○"/>
            </a:pPr>
            <a:r>
              <a:rPr lang="en" sz="1200">
                <a:solidFill>
                  <a:schemeClr val="dk1"/>
                </a:solidFill>
                <a:latin typeface="Montserrat"/>
                <a:ea typeface="Montserrat"/>
                <a:cs typeface="Montserrat"/>
                <a:sym typeface="Montserrat"/>
              </a:rPr>
              <a:t>Play around with the position of your partner’s legs (inside yours legs, outside yours legs) considering if it feels more comfortable for your legs to be more opened or closed.</a:t>
            </a:r>
            <a:endParaRPr sz="1200">
              <a:solidFill>
                <a:schemeClr val="dk1"/>
              </a:solidFill>
              <a:latin typeface="Montserrat"/>
              <a:ea typeface="Montserrat"/>
              <a:cs typeface="Montserrat"/>
              <a:sym typeface="Montserrat"/>
            </a:endParaRPr>
          </a:p>
          <a:p>
            <a:pPr indent="-304800" lvl="0" marL="457200" rtl="0" algn="l">
              <a:spcBef>
                <a:spcPts val="0"/>
              </a:spcBef>
              <a:spcAft>
                <a:spcPts val="0"/>
              </a:spcAft>
              <a:buClr>
                <a:schemeClr val="dk1"/>
              </a:buClr>
              <a:buSzPts val="1200"/>
              <a:buFont typeface="Montserrat"/>
              <a:buChar char="●"/>
            </a:pPr>
            <a:r>
              <a:rPr lang="en" sz="1200">
                <a:solidFill>
                  <a:schemeClr val="dk1"/>
                </a:solidFill>
                <a:latin typeface="Montserrat"/>
                <a:ea typeface="Montserrat"/>
                <a:cs typeface="Montserrat"/>
                <a:sym typeface="Montserrat"/>
              </a:rPr>
              <a:t>Lying prone on your belly </a:t>
            </a:r>
            <a:endParaRPr sz="1200">
              <a:solidFill>
                <a:schemeClr val="dk1"/>
              </a:solidFill>
              <a:latin typeface="Montserrat"/>
              <a:ea typeface="Montserrat"/>
              <a:cs typeface="Montserrat"/>
              <a:sym typeface="Montserrat"/>
            </a:endParaRPr>
          </a:p>
          <a:p>
            <a:pPr indent="-304800" lvl="1" marL="914400" rtl="0" algn="l">
              <a:spcBef>
                <a:spcPts val="0"/>
              </a:spcBef>
              <a:spcAft>
                <a:spcPts val="0"/>
              </a:spcAft>
              <a:buClr>
                <a:schemeClr val="dk1"/>
              </a:buClr>
              <a:buSzPts val="1200"/>
              <a:buFont typeface="Montserrat"/>
              <a:buChar char="○"/>
            </a:pPr>
            <a:r>
              <a:rPr lang="en" sz="1200">
                <a:solidFill>
                  <a:schemeClr val="dk1"/>
                </a:solidFill>
                <a:latin typeface="Montserrat"/>
                <a:ea typeface="Montserrat"/>
                <a:cs typeface="Montserrat"/>
                <a:sym typeface="Montserrat"/>
              </a:rPr>
              <a:t>Changing the angle of penetration may be a helpful option to consider. Laying on your stomach </a:t>
            </a:r>
            <a:endParaRPr sz="1200">
              <a:solidFill>
                <a:schemeClr val="dk1"/>
              </a:solidFill>
              <a:latin typeface="Montserrat"/>
              <a:ea typeface="Montserrat"/>
              <a:cs typeface="Montserrat"/>
              <a:sym typeface="Montserrat"/>
            </a:endParaRPr>
          </a:p>
          <a:p>
            <a:pPr indent="-304800" lvl="0" marL="457200" rtl="0" algn="l">
              <a:spcBef>
                <a:spcPts val="0"/>
              </a:spcBef>
              <a:spcAft>
                <a:spcPts val="0"/>
              </a:spcAft>
              <a:buClr>
                <a:schemeClr val="dk1"/>
              </a:buClr>
              <a:buSzPts val="1200"/>
              <a:buFont typeface="Montserrat"/>
              <a:buChar char="●"/>
            </a:pPr>
            <a:r>
              <a:rPr lang="en" sz="1200">
                <a:solidFill>
                  <a:schemeClr val="dk1"/>
                </a:solidFill>
                <a:latin typeface="Montserrat"/>
                <a:ea typeface="Montserrat"/>
                <a:cs typeface="Montserrat"/>
                <a:sym typeface="Montserrat"/>
              </a:rPr>
              <a:t>Supported kneeling position</a:t>
            </a:r>
            <a:endParaRPr sz="1200">
              <a:solidFill>
                <a:schemeClr val="dk1"/>
              </a:solidFill>
              <a:latin typeface="Montserrat"/>
              <a:ea typeface="Montserrat"/>
              <a:cs typeface="Montserrat"/>
              <a:sym typeface="Montserrat"/>
            </a:endParaRPr>
          </a:p>
          <a:p>
            <a:pPr indent="0" lvl="0" marL="914400" rtl="0" algn="l">
              <a:spcBef>
                <a:spcPts val="0"/>
              </a:spcBef>
              <a:spcAft>
                <a:spcPts val="0"/>
              </a:spcAft>
              <a:buNone/>
            </a:pPr>
            <a:r>
              <a:t/>
            </a:r>
            <a:endParaRPr sz="1200">
              <a:solidFill>
                <a:schemeClr val="dk1"/>
              </a:solidFill>
              <a:latin typeface="Montserrat"/>
              <a:ea typeface="Montserrat"/>
              <a:cs typeface="Montserrat"/>
              <a:sym typeface="Montserrat"/>
            </a:endParaRPr>
          </a:p>
          <a:p>
            <a:pPr indent="0" lvl="0" marL="457200" marR="0" rtl="0" algn="l">
              <a:lnSpc>
                <a:spcPct val="100000"/>
              </a:lnSpc>
              <a:spcBef>
                <a:spcPts val="0"/>
              </a:spcBef>
              <a:spcAft>
                <a:spcPts val="0"/>
              </a:spcAft>
              <a:buNone/>
            </a:pPr>
            <a:r>
              <a:t/>
            </a:r>
            <a:endParaRPr b="1" sz="1200">
              <a:solidFill>
                <a:schemeClr val="dk1"/>
              </a:solidFill>
              <a:latin typeface="Montserrat"/>
              <a:ea typeface="Montserrat"/>
              <a:cs typeface="Montserrat"/>
              <a:sym typeface="Montserrat"/>
            </a:endParaRPr>
          </a:p>
          <a:p>
            <a:pPr indent="0" lvl="0" marL="457200" rtl="0" algn="l">
              <a:spcBef>
                <a:spcPts val="0"/>
              </a:spcBef>
              <a:spcAft>
                <a:spcPts val="0"/>
              </a:spcAft>
              <a:buClr>
                <a:schemeClr val="dk1"/>
              </a:buClr>
              <a:buSzPts val="1100"/>
              <a:buFont typeface="Arial"/>
              <a:buNone/>
            </a:pPr>
            <a:r>
              <a:t/>
            </a:r>
            <a:endParaRPr sz="1200">
              <a:solidFill>
                <a:schemeClr val="dk1"/>
              </a:solidFill>
              <a:latin typeface="Montserrat"/>
              <a:ea typeface="Montserrat"/>
              <a:cs typeface="Montserrat"/>
              <a:sym typeface="Montserrat"/>
            </a:endParaRPr>
          </a:p>
          <a:p>
            <a:pPr indent="0" lvl="0" marL="12700" marR="81280" rtl="0" algn="l">
              <a:lnSpc>
                <a:spcPct val="145800"/>
              </a:lnSpc>
              <a:spcBef>
                <a:spcPts val="0"/>
              </a:spcBef>
              <a:spcAft>
                <a:spcPts val="0"/>
              </a:spcAft>
              <a:buNone/>
            </a:pPr>
            <a:r>
              <a:t/>
            </a:r>
            <a:endParaRPr sz="1200">
              <a:solidFill>
                <a:srgbClr val="232323"/>
              </a:solidFill>
              <a:latin typeface="Roboto"/>
              <a:ea typeface="Roboto"/>
              <a:cs typeface="Roboto"/>
              <a:sym typeface="Roboto"/>
            </a:endParaRPr>
          </a:p>
        </p:txBody>
      </p:sp>
      <p:sp>
        <p:nvSpPr>
          <p:cNvPr id="335" name="Google Shape;335;p38"/>
          <p:cNvSpPr txBox="1"/>
          <p:nvPr>
            <p:ph type="title"/>
          </p:nvPr>
        </p:nvSpPr>
        <p:spPr>
          <a:xfrm>
            <a:off x="410825" y="312675"/>
            <a:ext cx="6229500" cy="726300"/>
          </a:xfrm>
          <a:prstGeom prst="rect">
            <a:avLst/>
          </a:prstGeom>
          <a:noFill/>
          <a:ln>
            <a:noFill/>
          </a:ln>
        </p:spPr>
        <p:txBody>
          <a:bodyPr anchorCtr="0" anchor="t" bIns="0" lIns="0" spcFirstLastPara="1" rIns="0" wrap="square" tIns="12700">
            <a:noAutofit/>
          </a:bodyPr>
          <a:lstStyle/>
          <a:p>
            <a:pPr indent="0" lvl="0" marL="12700" rtl="0" algn="l">
              <a:lnSpc>
                <a:spcPct val="100000"/>
              </a:lnSpc>
              <a:spcBef>
                <a:spcPts val="0"/>
              </a:spcBef>
              <a:spcAft>
                <a:spcPts val="0"/>
              </a:spcAft>
              <a:buNone/>
            </a:pPr>
            <a:r>
              <a:rPr b="0" lang="en" sz="3400">
                <a:solidFill>
                  <a:srgbClr val="A2C4C9"/>
                </a:solidFill>
                <a:latin typeface="Quicksand"/>
                <a:ea typeface="Quicksand"/>
                <a:cs typeface="Quicksand"/>
                <a:sym typeface="Quicksand"/>
              </a:rPr>
              <a:t>Every Body is Different: Find What Works for You! </a:t>
            </a:r>
            <a:endParaRPr b="0" sz="3400">
              <a:solidFill>
                <a:srgbClr val="A2C4C9"/>
              </a:solidFill>
              <a:latin typeface="Quicksand"/>
              <a:ea typeface="Quicksand"/>
              <a:cs typeface="Quicksand"/>
              <a:sym typeface="Quicksand"/>
            </a:endParaRPr>
          </a:p>
        </p:txBody>
      </p:sp>
      <p:sp>
        <p:nvSpPr>
          <p:cNvPr id="336" name="Google Shape;336;p38"/>
          <p:cNvSpPr txBox="1"/>
          <p:nvPr/>
        </p:nvSpPr>
        <p:spPr>
          <a:xfrm>
            <a:off x="4080775" y="1861825"/>
            <a:ext cx="2974200" cy="4026000"/>
          </a:xfrm>
          <a:prstGeom prst="rect">
            <a:avLst/>
          </a:prstGeom>
          <a:noFill/>
          <a:ln>
            <a:noFill/>
          </a:ln>
        </p:spPr>
        <p:txBody>
          <a:bodyPr anchorCtr="0" anchor="t" bIns="0" lIns="0" spcFirstLastPara="1" rIns="0" wrap="square" tIns="12700">
            <a:noAutofit/>
          </a:bodyPr>
          <a:lstStyle/>
          <a:p>
            <a:pPr indent="-304800" lvl="0" marL="457200" rtl="0" algn="l">
              <a:spcBef>
                <a:spcPts val="0"/>
              </a:spcBef>
              <a:spcAft>
                <a:spcPts val="0"/>
              </a:spcAft>
              <a:buClr>
                <a:schemeClr val="dk1"/>
              </a:buClr>
              <a:buSzPts val="1200"/>
              <a:buFont typeface="Montserrat"/>
              <a:buChar char="●"/>
            </a:pPr>
            <a:r>
              <a:rPr lang="en" sz="1200">
                <a:solidFill>
                  <a:schemeClr val="dk1"/>
                </a:solidFill>
                <a:latin typeface="Montserrat"/>
                <a:ea typeface="Montserrat"/>
                <a:cs typeface="Montserrat"/>
                <a:sym typeface="Montserrat"/>
              </a:rPr>
              <a:t>Woman on top straddle</a:t>
            </a:r>
            <a:endParaRPr sz="1200">
              <a:solidFill>
                <a:schemeClr val="dk1"/>
              </a:solidFill>
              <a:latin typeface="Montserrat"/>
              <a:ea typeface="Montserrat"/>
              <a:cs typeface="Montserrat"/>
              <a:sym typeface="Montserrat"/>
            </a:endParaRPr>
          </a:p>
          <a:p>
            <a:pPr indent="-304800" lvl="1" marL="914400" rtl="0" algn="l">
              <a:spcBef>
                <a:spcPts val="0"/>
              </a:spcBef>
              <a:spcAft>
                <a:spcPts val="0"/>
              </a:spcAft>
              <a:buClr>
                <a:schemeClr val="dk1"/>
              </a:buClr>
              <a:buSzPts val="1200"/>
              <a:buFont typeface="Montserrat"/>
              <a:buChar char="○"/>
            </a:pPr>
            <a:r>
              <a:rPr lang="en" sz="1200">
                <a:solidFill>
                  <a:schemeClr val="dk1"/>
                </a:solidFill>
                <a:latin typeface="Montserrat"/>
                <a:ea typeface="Montserrat"/>
                <a:cs typeface="Montserrat"/>
                <a:sym typeface="Montserrat"/>
              </a:rPr>
              <a:t>Play around with the direction you face, try facing toward your partner or facing away  from them depending on what feels best</a:t>
            </a:r>
            <a:endParaRPr sz="1200">
              <a:solidFill>
                <a:schemeClr val="dk1"/>
              </a:solidFill>
              <a:latin typeface="Montserrat"/>
              <a:ea typeface="Montserrat"/>
              <a:cs typeface="Montserrat"/>
              <a:sym typeface="Montserrat"/>
            </a:endParaRPr>
          </a:p>
          <a:p>
            <a:pPr indent="-304800" lvl="1" marL="914400" rtl="0" algn="l">
              <a:spcBef>
                <a:spcPts val="0"/>
              </a:spcBef>
              <a:spcAft>
                <a:spcPts val="0"/>
              </a:spcAft>
              <a:buClr>
                <a:schemeClr val="dk1"/>
              </a:buClr>
              <a:buSzPts val="1200"/>
              <a:buFont typeface="Montserrat"/>
              <a:buChar char="○"/>
            </a:pPr>
            <a:r>
              <a:rPr lang="en" sz="1200">
                <a:solidFill>
                  <a:schemeClr val="dk1"/>
                </a:solidFill>
                <a:latin typeface="Montserrat"/>
                <a:ea typeface="Montserrat"/>
                <a:cs typeface="Montserrat"/>
                <a:sym typeface="Montserrat"/>
              </a:rPr>
              <a:t>Play around with your partners position laying down or sitting up</a:t>
            </a:r>
            <a:endParaRPr sz="1200">
              <a:solidFill>
                <a:schemeClr val="dk1"/>
              </a:solidFill>
              <a:latin typeface="Montserrat"/>
              <a:ea typeface="Montserrat"/>
              <a:cs typeface="Montserrat"/>
              <a:sym typeface="Montserrat"/>
            </a:endParaRPr>
          </a:p>
          <a:p>
            <a:pPr indent="-304800" lvl="0" marL="457200" rtl="0" algn="l">
              <a:spcBef>
                <a:spcPts val="0"/>
              </a:spcBef>
              <a:spcAft>
                <a:spcPts val="0"/>
              </a:spcAft>
              <a:buClr>
                <a:schemeClr val="dk1"/>
              </a:buClr>
              <a:buSzPts val="1200"/>
              <a:buFont typeface="Montserrat"/>
              <a:buChar char="●"/>
            </a:pPr>
            <a:r>
              <a:rPr lang="en" sz="1200">
                <a:solidFill>
                  <a:schemeClr val="dk1"/>
                </a:solidFill>
                <a:latin typeface="Montserrat"/>
                <a:ea typeface="Montserrat"/>
                <a:cs typeface="Montserrat"/>
                <a:sym typeface="Montserrat"/>
              </a:rPr>
              <a:t>Sidelying</a:t>
            </a:r>
            <a:endParaRPr sz="1200">
              <a:solidFill>
                <a:schemeClr val="dk1"/>
              </a:solidFill>
              <a:latin typeface="Montserrat"/>
              <a:ea typeface="Montserrat"/>
              <a:cs typeface="Montserrat"/>
              <a:sym typeface="Montserrat"/>
            </a:endParaRPr>
          </a:p>
          <a:p>
            <a:pPr indent="-304800" lvl="1" marL="914400" rtl="0" algn="l">
              <a:spcBef>
                <a:spcPts val="0"/>
              </a:spcBef>
              <a:spcAft>
                <a:spcPts val="0"/>
              </a:spcAft>
              <a:buClr>
                <a:schemeClr val="dk1"/>
              </a:buClr>
              <a:buSzPts val="1200"/>
              <a:buFont typeface="Montserrat"/>
              <a:buChar char="○"/>
            </a:pPr>
            <a:r>
              <a:rPr lang="en" sz="1200">
                <a:solidFill>
                  <a:schemeClr val="dk1"/>
                </a:solidFill>
                <a:latin typeface="Montserrat"/>
                <a:ea typeface="Montserrat"/>
                <a:cs typeface="Montserrat"/>
                <a:sym typeface="Montserrat"/>
              </a:rPr>
              <a:t>Try facing your partner or facing away. Playing around with your leg position, whether it feels more comfortable with legs more open or closed</a:t>
            </a:r>
            <a:endParaRPr sz="1200">
              <a:solidFill>
                <a:schemeClr val="dk1"/>
              </a:solidFill>
              <a:latin typeface="Montserrat"/>
              <a:ea typeface="Montserrat"/>
              <a:cs typeface="Montserrat"/>
              <a:sym typeface="Montserrat"/>
            </a:endParaRPr>
          </a:p>
          <a:p>
            <a:pPr indent="0" lvl="0" marL="12700" marR="5080" rtl="0" algn="l">
              <a:lnSpc>
                <a:spcPct val="145800"/>
              </a:lnSpc>
              <a:spcBef>
                <a:spcPts val="0"/>
              </a:spcBef>
              <a:spcAft>
                <a:spcPts val="0"/>
              </a:spcAft>
              <a:buNone/>
            </a:pPr>
            <a:r>
              <a:t/>
            </a:r>
            <a:endParaRPr sz="1200">
              <a:solidFill>
                <a:srgbClr val="232323"/>
              </a:solidFill>
              <a:latin typeface="Roboto"/>
              <a:ea typeface="Roboto"/>
              <a:cs typeface="Roboto"/>
              <a:sym typeface="Roboto"/>
            </a:endParaRPr>
          </a:p>
        </p:txBody>
      </p:sp>
      <p:sp>
        <p:nvSpPr>
          <p:cNvPr id="337" name="Google Shape;337;p38"/>
          <p:cNvSpPr txBox="1"/>
          <p:nvPr/>
        </p:nvSpPr>
        <p:spPr>
          <a:xfrm>
            <a:off x="609600" y="9634925"/>
            <a:ext cx="4419600" cy="388500"/>
          </a:xfrm>
          <a:prstGeom prst="rect">
            <a:avLst/>
          </a:prstGeom>
          <a:noFill/>
          <a:ln>
            <a:noFill/>
          </a:ln>
        </p:spPr>
        <p:txBody>
          <a:bodyPr anchorCtr="0" anchor="t" bIns="91425" lIns="91425" spcFirstLastPara="1" rIns="91425" wrap="square" tIns="91425">
            <a:noAutofit/>
          </a:bodyPr>
          <a:lstStyle/>
          <a:p>
            <a:pPr indent="0" lvl="0" marL="12700" rtl="0" algn="l">
              <a:spcBef>
                <a:spcPts val="0"/>
              </a:spcBef>
              <a:spcAft>
                <a:spcPts val="0"/>
              </a:spcAft>
              <a:buClr>
                <a:schemeClr val="dk1"/>
              </a:buClr>
              <a:buSzPts val="1100"/>
              <a:buFont typeface="Arial"/>
              <a:buNone/>
            </a:pPr>
            <a:r>
              <a:rPr lang="en" sz="1000">
                <a:solidFill>
                  <a:schemeClr val="hlink"/>
                </a:solidFill>
                <a:latin typeface="Roboto"/>
                <a:ea typeface="Roboto"/>
                <a:cs typeface="Roboto"/>
                <a:sym typeface="Roboto"/>
              </a:rPr>
              <a:t>©  Body Harmony Physical Therapy, PLLC (2021 -  All Rights Reserved)</a:t>
            </a:r>
            <a:endParaRPr sz="1000">
              <a:solidFill>
                <a:schemeClr val="dk1"/>
              </a:solidFill>
              <a:latin typeface="Roboto"/>
              <a:ea typeface="Roboto"/>
              <a:cs typeface="Roboto"/>
              <a:sym typeface="Roboto"/>
            </a:endParaRPr>
          </a:p>
        </p:txBody>
      </p:sp>
      <p:sp>
        <p:nvSpPr>
          <p:cNvPr id="338" name="Google Shape;338;p38"/>
          <p:cNvSpPr/>
          <p:nvPr/>
        </p:nvSpPr>
        <p:spPr>
          <a:xfrm>
            <a:off x="4353180" y="6154525"/>
            <a:ext cx="270900" cy="228300"/>
          </a:xfrm>
          <a:prstGeom prst="ellipse">
            <a:avLst/>
          </a:prstGeom>
          <a:solidFill>
            <a:srgbClr val="FFD966"/>
          </a:solidFill>
          <a:ln cap="flat" cmpd="sng" w="9525">
            <a:solidFill>
              <a:srgbClr val="FFD9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39" name="Google Shape;339;p38"/>
          <p:cNvPicPr preferRelativeResize="0"/>
          <p:nvPr/>
        </p:nvPicPr>
        <p:blipFill rotWithShape="1">
          <a:blip r:embed="rId3">
            <a:alphaModFix/>
          </a:blip>
          <a:srcRect b="0" l="0" r="0" t="0"/>
          <a:stretch/>
        </p:blipFill>
        <p:spPr>
          <a:xfrm>
            <a:off x="175050" y="9478603"/>
            <a:ext cx="434550" cy="434550"/>
          </a:xfrm>
          <a:prstGeom prst="rect">
            <a:avLst/>
          </a:prstGeom>
          <a:noFill/>
          <a:ln>
            <a:noFill/>
          </a:ln>
        </p:spPr>
      </p:pic>
      <p:pic>
        <p:nvPicPr>
          <p:cNvPr id="340" name="Google Shape;340;p38"/>
          <p:cNvPicPr preferRelativeResize="0"/>
          <p:nvPr/>
        </p:nvPicPr>
        <p:blipFill>
          <a:blip r:embed="rId4">
            <a:alphaModFix/>
          </a:blip>
          <a:stretch>
            <a:fillRect/>
          </a:stretch>
        </p:blipFill>
        <p:spPr>
          <a:xfrm>
            <a:off x="4906700" y="5765700"/>
            <a:ext cx="2861800" cy="4292700"/>
          </a:xfrm>
          <a:prstGeom prst="rect">
            <a:avLst/>
          </a:prstGeom>
          <a:noFill/>
          <a:ln>
            <a:noFill/>
          </a:ln>
        </p:spPr>
      </p:pic>
      <p:sp>
        <p:nvSpPr>
          <p:cNvPr id="341" name="Google Shape;341;p38"/>
          <p:cNvSpPr/>
          <p:nvPr/>
        </p:nvSpPr>
        <p:spPr>
          <a:xfrm>
            <a:off x="4624075" y="5429249"/>
            <a:ext cx="595273" cy="643280"/>
          </a:xfrm>
          <a:custGeom>
            <a:rect b="b" l="l" r="r" t="t"/>
            <a:pathLst>
              <a:path extrusionOk="0" h="548640" w="548639">
                <a:moveTo>
                  <a:pt x="274319" y="548640"/>
                </a:moveTo>
                <a:lnTo>
                  <a:pt x="323628" y="544220"/>
                </a:lnTo>
                <a:lnTo>
                  <a:pt x="370037" y="531477"/>
                </a:lnTo>
                <a:lnTo>
                  <a:pt x="412772" y="511186"/>
                </a:lnTo>
                <a:lnTo>
                  <a:pt x="451059" y="484121"/>
                </a:lnTo>
                <a:lnTo>
                  <a:pt x="484121" y="451059"/>
                </a:lnTo>
                <a:lnTo>
                  <a:pt x="511186" y="412772"/>
                </a:lnTo>
                <a:lnTo>
                  <a:pt x="531477" y="370037"/>
                </a:lnTo>
                <a:lnTo>
                  <a:pt x="544220" y="323628"/>
                </a:lnTo>
                <a:lnTo>
                  <a:pt x="548640" y="274320"/>
                </a:lnTo>
                <a:lnTo>
                  <a:pt x="544220" y="225011"/>
                </a:lnTo>
                <a:lnTo>
                  <a:pt x="531477" y="178602"/>
                </a:lnTo>
                <a:lnTo>
                  <a:pt x="511186" y="135867"/>
                </a:lnTo>
                <a:lnTo>
                  <a:pt x="484121" y="97580"/>
                </a:lnTo>
                <a:lnTo>
                  <a:pt x="451059" y="64518"/>
                </a:lnTo>
                <a:lnTo>
                  <a:pt x="412772" y="37453"/>
                </a:lnTo>
                <a:lnTo>
                  <a:pt x="370037" y="17162"/>
                </a:lnTo>
                <a:lnTo>
                  <a:pt x="323628" y="4419"/>
                </a:lnTo>
                <a:lnTo>
                  <a:pt x="274319" y="0"/>
                </a:lnTo>
                <a:lnTo>
                  <a:pt x="225011" y="4419"/>
                </a:lnTo>
                <a:lnTo>
                  <a:pt x="178602" y="17162"/>
                </a:lnTo>
                <a:lnTo>
                  <a:pt x="135867" y="37453"/>
                </a:lnTo>
                <a:lnTo>
                  <a:pt x="97580" y="64518"/>
                </a:lnTo>
                <a:lnTo>
                  <a:pt x="64518" y="97580"/>
                </a:lnTo>
                <a:lnTo>
                  <a:pt x="37453" y="135867"/>
                </a:lnTo>
                <a:lnTo>
                  <a:pt x="17162" y="178602"/>
                </a:lnTo>
                <a:lnTo>
                  <a:pt x="4419" y="225011"/>
                </a:lnTo>
                <a:lnTo>
                  <a:pt x="0" y="274320"/>
                </a:lnTo>
                <a:lnTo>
                  <a:pt x="4419" y="323628"/>
                </a:lnTo>
                <a:lnTo>
                  <a:pt x="17162" y="370037"/>
                </a:lnTo>
                <a:lnTo>
                  <a:pt x="37453" y="412772"/>
                </a:lnTo>
                <a:lnTo>
                  <a:pt x="64518" y="451059"/>
                </a:lnTo>
                <a:lnTo>
                  <a:pt x="97580" y="484121"/>
                </a:lnTo>
                <a:lnTo>
                  <a:pt x="135867" y="511186"/>
                </a:lnTo>
                <a:lnTo>
                  <a:pt x="178602" y="531477"/>
                </a:lnTo>
                <a:lnTo>
                  <a:pt x="225011" y="544220"/>
                </a:lnTo>
                <a:lnTo>
                  <a:pt x="274319" y="548640"/>
                </a:lnTo>
                <a:close/>
              </a:path>
            </a:pathLst>
          </a:custGeom>
          <a:noFill/>
          <a:ln cap="flat" cmpd="sng" w="38100">
            <a:solidFill>
              <a:srgbClr val="FFD966"/>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5" name="Shape 345"/>
        <p:cNvGrpSpPr/>
        <p:nvPr/>
      </p:nvGrpSpPr>
      <p:grpSpPr>
        <a:xfrm>
          <a:off x="0" y="0"/>
          <a:ext cx="0" cy="0"/>
          <a:chOff x="0" y="0"/>
          <a:chExt cx="0" cy="0"/>
        </a:xfrm>
      </p:grpSpPr>
      <p:sp>
        <p:nvSpPr>
          <p:cNvPr id="346" name="Google Shape;346;p39"/>
          <p:cNvSpPr txBox="1"/>
          <p:nvPr/>
        </p:nvSpPr>
        <p:spPr>
          <a:xfrm>
            <a:off x="7162794" y="9622225"/>
            <a:ext cx="229200" cy="147300"/>
          </a:xfrm>
          <a:prstGeom prst="rect">
            <a:avLst/>
          </a:prstGeom>
          <a:noFill/>
          <a:ln>
            <a:noFill/>
          </a:ln>
        </p:spPr>
        <p:txBody>
          <a:bodyPr anchorCtr="0" anchor="t" bIns="0" lIns="0" spcFirstLastPara="1" rIns="0" wrap="square" tIns="12700">
            <a:noAutofit/>
          </a:bodyPr>
          <a:lstStyle/>
          <a:p>
            <a:pPr indent="0" lvl="0" marL="12700" marR="0" rtl="0" algn="l">
              <a:lnSpc>
                <a:spcPct val="100000"/>
              </a:lnSpc>
              <a:spcBef>
                <a:spcPts val="0"/>
              </a:spcBef>
              <a:spcAft>
                <a:spcPts val="0"/>
              </a:spcAft>
              <a:buNone/>
            </a:pPr>
            <a:r>
              <a:rPr lang="en" sz="800">
                <a:solidFill>
                  <a:schemeClr val="dk1"/>
                </a:solidFill>
                <a:latin typeface="Avenir"/>
                <a:ea typeface="Avenir"/>
                <a:cs typeface="Avenir"/>
                <a:sym typeface="Avenir"/>
              </a:rPr>
              <a:t>20</a:t>
            </a:r>
            <a:endParaRPr sz="800">
              <a:solidFill>
                <a:schemeClr val="dk1"/>
              </a:solidFill>
              <a:latin typeface="Avenir"/>
              <a:ea typeface="Avenir"/>
              <a:cs typeface="Avenir"/>
              <a:sym typeface="Avenir"/>
            </a:endParaRPr>
          </a:p>
        </p:txBody>
      </p:sp>
      <p:sp>
        <p:nvSpPr>
          <p:cNvPr id="347" name="Google Shape;347;p39"/>
          <p:cNvSpPr/>
          <p:nvPr/>
        </p:nvSpPr>
        <p:spPr>
          <a:xfrm>
            <a:off x="856616" y="4743700"/>
            <a:ext cx="6059170" cy="4881880"/>
          </a:xfrm>
          <a:custGeom>
            <a:rect b="b" l="l" r="r" t="t"/>
            <a:pathLst>
              <a:path extrusionOk="0" h="4881880" w="6059170">
                <a:moveTo>
                  <a:pt x="0" y="4881880"/>
                </a:moveTo>
                <a:lnTo>
                  <a:pt x="6058916" y="4881880"/>
                </a:lnTo>
                <a:lnTo>
                  <a:pt x="6058916" y="0"/>
                </a:lnTo>
                <a:lnTo>
                  <a:pt x="0" y="0"/>
                </a:lnTo>
                <a:lnTo>
                  <a:pt x="0" y="488188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48" name="Google Shape;348;p39"/>
          <p:cNvSpPr txBox="1"/>
          <p:nvPr/>
        </p:nvSpPr>
        <p:spPr>
          <a:xfrm>
            <a:off x="856766" y="4743700"/>
            <a:ext cx="6059100" cy="4557900"/>
          </a:xfrm>
          <a:prstGeom prst="rect">
            <a:avLst/>
          </a:prstGeom>
          <a:noFill/>
          <a:ln cap="flat" cmpd="sng" w="12700">
            <a:solidFill>
              <a:srgbClr val="FF990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None/>
            </a:pPr>
            <a:r>
              <a:t/>
            </a:r>
            <a:endParaRPr sz="1600">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None/>
            </a:pPr>
            <a:r>
              <a:t/>
            </a:r>
            <a:endParaRPr sz="1600">
              <a:solidFill>
                <a:schemeClr val="dk1"/>
              </a:solidFill>
              <a:latin typeface="Times New Roman"/>
              <a:ea typeface="Times New Roman"/>
              <a:cs typeface="Times New Roman"/>
              <a:sym typeface="Times New Roman"/>
            </a:endParaRPr>
          </a:p>
          <a:p>
            <a:pPr indent="0" lvl="0" marL="0" marR="0" rtl="0" algn="ctr">
              <a:lnSpc>
                <a:spcPct val="100000"/>
              </a:lnSpc>
              <a:spcBef>
                <a:spcPts val="0"/>
              </a:spcBef>
              <a:spcAft>
                <a:spcPts val="0"/>
              </a:spcAft>
              <a:buNone/>
            </a:pPr>
            <a:r>
              <a:t/>
            </a:r>
            <a:endParaRPr sz="1600">
              <a:solidFill>
                <a:schemeClr val="dk1"/>
              </a:solidFill>
              <a:latin typeface="Times New Roman"/>
              <a:ea typeface="Times New Roman"/>
              <a:cs typeface="Times New Roman"/>
              <a:sym typeface="Times New Roman"/>
            </a:endParaRPr>
          </a:p>
          <a:p>
            <a:pPr indent="0" lvl="0" marL="17145" marR="0" rtl="0" algn="ctr">
              <a:lnSpc>
                <a:spcPct val="100000"/>
              </a:lnSpc>
              <a:spcBef>
                <a:spcPts val="1215"/>
              </a:spcBef>
              <a:spcAft>
                <a:spcPts val="0"/>
              </a:spcAft>
              <a:buNone/>
            </a:pPr>
            <a:r>
              <a:rPr lang="en" sz="1400">
                <a:solidFill>
                  <a:srgbClr val="232323"/>
                </a:solidFill>
                <a:latin typeface="Roboto"/>
                <a:ea typeface="Roboto"/>
                <a:cs typeface="Roboto"/>
                <a:sym typeface="Roboto"/>
              </a:rPr>
              <a:t>CHAPTER 0</a:t>
            </a:r>
            <a:r>
              <a:rPr lang="en">
                <a:solidFill>
                  <a:srgbClr val="232323"/>
                </a:solidFill>
                <a:latin typeface="Roboto"/>
                <a:ea typeface="Roboto"/>
                <a:cs typeface="Roboto"/>
                <a:sym typeface="Roboto"/>
              </a:rPr>
              <a:t>6</a:t>
            </a:r>
            <a:endParaRPr sz="1400">
              <a:solidFill>
                <a:schemeClr val="dk1"/>
              </a:solidFill>
              <a:latin typeface="Roboto"/>
              <a:ea typeface="Roboto"/>
              <a:cs typeface="Roboto"/>
              <a:sym typeface="Roboto"/>
            </a:endParaRPr>
          </a:p>
          <a:p>
            <a:pPr indent="0" lvl="0" marL="0" marR="0" rtl="0" algn="ctr">
              <a:lnSpc>
                <a:spcPct val="100000"/>
              </a:lnSpc>
              <a:spcBef>
                <a:spcPts val="40"/>
              </a:spcBef>
              <a:spcAft>
                <a:spcPts val="0"/>
              </a:spcAft>
              <a:buNone/>
            </a:pPr>
            <a:r>
              <a:t/>
            </a:r>
            <a:endParaRPr sz="1450">
              <a:solidFill>
                <a:schemeClr val="dk1"/>
              </a:solidFill>
              <a:latin typeface="Times New Roman"/>
              <a:ea typeface="Times New Roman"/>
              <a:cs typeface="Times New Roman"/>
              <a:sym typeface="Times New Roman"/>
            </a:endParaRPr>
          </a:p>
          <a:p>
            <a:pPr indent="0" lvl="0" marL="0" rtl="0" algn="ctr">
              <a:spcBef>
                <a:spcPts val="0"/>
              </a:spcBef>
              <a:spcAft>
                <a:spcPts val="0"/>
              </a:spcAft>
              <a:buNone/>
            </a:pPr>
            <a:r>
              <a:rPr lang="en" sz="6500">
                <a:solidFill>
                  <a:srgbClr val="FF9900"/>
                </a:solidFill>
                <a:latin typeface="Roboto"/>
                <a:ea typeface="Roboto"/>
                <a:cs typeface="Roboto"/>
                <a:sym typeface="Roboto"/>
              </a:rPr>
              <a:t>A Little Help in the Bedroom</a:t>
            </a:r>
            <a:endParaRPr sz="6500">
              <a:solidFill>
                <a:srgbClr val="FF9900"/>
              </a:solidFill>
              <a:latin typeface="Roboto"/>
              <a:ea typeface="Roboto"/>
              <a:cs typeface="Roboto"/>
              <a:sym typeface="Roboto"/>
            </a:endParaRPr>
          </a:p>
          <a:p>
            <a:pPr indent="0" lvl="0" marL="863600" marR="855343" rtl="0" algn="l">
              <a:lnSpc>
                <a:spcPct val="145800"/>
              </a:lnSpc>
              <a:spcBef>
                <a:spcPts val="2460"/>
              </a:spcBef>
              <a:spcAft>
                <a:spcPts val="0"/>
              </a:spcAft>
              <a:buNone/>
            </a:pPr>
            <a:r>
              <a:t/>
            </a:r>
            <a:endParaRPr sz="1200">
              <a:solidFill>
                <a:schemeClr val="dk1"/>
              </a:solidFill>
              <a:latin typeface="Roboto"/>
              <a:ea typeface="Roboto"/>
              <a:cs typeface="Roboto"/>
              <a:sym typeface="Roboto"/>
            </a:endParaRPr>
          </a:p>
        </p:txBody>
      </p:sp>
      <p:sp>
        <p:nvSpPr>
          <p:cNvPr id="349" name="Google Shape;349;p39"/>
          <p:cNvSpPr txBox="1"/>
          <p:nvPr/>
        </p:nvSpPr>
        <p:spPr>
          <a:xfrm>
            <a:off x="609600" y="9622225"/>
            <a:ext cx="4521300" cy="329400"/>
          </a:xfrm>
          <a:prstGeom prst="rect">
            <a:avLst/>
          </a:prstGeom>
          <a:noFill/>
          <a:ln>
            <a:noFill/>
          </a:ln>
        </p:spPr>
        <p:txBody>
          <a:bodyPr anchorCtr="0" anchor="t" bIns="91425" lIns="91425" spcFirstLastPara="1" rIns="91425" wrap="square" tIns="91425">
            <a:noAutofit/>
          </a:bodyPr>
          <a:lstStyle/>
          <a:p>
            <a:pPr indent="0" lvl="0" marL="12700" rtl="0" algn="l">
              <a:spcBef>
                <a:spcPts val="0"/>
              </a:spcBef>
              <a:spcAft>
                <a:spcPts val="0"/>
              </a:spcAft>
              <a:buClr>
                <a:schemeClr val="dk1"/>
              </a:buClr>
              <a:buSzPts val="1100"/>
              <a:buFont typeface="Arial"/>
              <a:buNone/>
            </a:pPr>
            <a:r>
              <a:rPr lang="en" sz="1000">
                <a:solidFill>
                  <a:schemeClr val="hlink"/>
                </a:solidFill>
                <a:latin typeface="Roboto"/>
                <a:ea typeface="Roboto"/>
                <a:cs typeface="Roboto"/>
                <a:sym typeface="Roboto"/>
              </a:rPr>
              <a:t>©  Body Harmony Physical Therapy, PLLC (2021) -  All Rights Reserved</a:t>
            </a:r>
            <a:endParaRPr sz="1000">
              <a:solidFill>
                <a:schemeClr val="dk1"/>
              </a:solidFill>
              <a:latin typeface="Roboto"/>
              <a:ea typeface="Roboto"/>
              <a:cs typeface="Roboto"/>
              <a:sym typeface="Roboto"/>
            </a:endParaRPr>
          </a:p>
        </p:txBody>
      </p:sp>
      <p:pic>
        <p:nvPicPr>
          <p:cNvPr id="350" name="Google Shape;350;p39"/>
          <p:cNvPicPr preferRelativeResize="0"/>
          <p:nvPr/>
        </p:nvPicPr>
        <p:blipFill rotWithShape="1">
          <a:blip r:embed="rId3">
            <a:alphaModFix/>
          </a:blip>
          <a:srcRect b="0" l="0" r="0" t="0"/>
          <a:stretch/>
        </p:blipFill>
        <p:spPr>
          <a:xfrm>
            <a:off x="175050" y="9478603"/>
            <a:ext cx="434550" cy="434550"/>
          </a:xfrm>
          <a:prstGeom prst="rect">
            <a:avLst/>
          </a:prstGeom>
          <a:noFill/>
          <a:ln>
            <a:noFill/>
          </a:ln>
        </p:spPr>
      </p:pic>
      <p:pic>
        <p:nvPicPr>
          <p:cNvPr id="351" name="Google Shape;351;p39"/>
          <p:cNvPicPr preferRelativeResize="0"/>
          <p:nvPr/>
        </p:nvPicPr>
        <p:blipFill>
          <a:blip r:embed="rId4">
            <a:alphaModFix/>
          </a:blip>
          <a:stretch>
            <a:fillRect/>
          </a:stretch>
        </p:blipFill>
        <p:spPr>
          <a:xfrm>
            <a:off x="0" y="-156950"/>
            <a:ext cx="7772400" cy="5186154"/>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355" name="Shape 355"/>
        <p:cNvGrpSpPr/>
        <p:nvPr/>
      </p:nvGrpSpPr>
      <p:grpSpPr>
        <a:xfrm>
          <a:off x="0" y="0"/>
          <a:ext cx="0" cy="0"/>
          <a:chOff x="0" y="0"/>
          <a:chExt cx="0" cy="0"/>
        </a:xfrm>
      </p:grpSpPr>
      <p:sp>
        <p:nvSpPr>
          <p:cNvPr id="356" name="Google Shape;356;p40"/>
          <p:cNvSpPr/>
          <p:nvPr/>
        </p:nvSpPr>
        <p:spPr>
          <a:xfrm>
            <a:off x="0" y="-75"/>
            <a:ext cx="6462300" cy="1351800"/>
          </a:xfrm>
          <a:prstGeom prst="rect">
            <a:avLst/>
          </a:prstGeom>
          <a:solidFill>
            <a:srgbClr val="D0E0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 name="Google Shape;357;p40"/>
          <p:cNvSpPr/>
          <p:nvPr/>
        </p:nvSpPr>
        <p:spPr>
          <a:xfrm>
            <a:off x="410819" y="9556750"/>
            <a:ext cx="2358390" cy="0"/>
          </a:xfrm>
          <a:custGeom>
            <a:rect b="b" l="l" r="r" t="t"/>
            <a:pathLst>
              <a:path extrusionOk="0" h="120000" w="2358390">
                <a:moveTo>
                  <a:pt x="0" y="0"/>
                </a:moveTo>
                <a:lnTo>
                  <a:pt x="2357780" y="0"/>
                </a:lnTo>
              </a:path>
            </a:pathLst>
          </a:custGeom>
          <a:noFill/>
          <a:ln cap="flat" cmpd="sng" w="12700">
            <a:solidFill>
              <a:srgbClr val="EFEFE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58" name="Google Shape;358;p40"/>
          <p:cNvSpPr txBox="1"/>
          <p:nvPr/>
        </p:nvSpPr>
        <p:spPr>
          <a:xfrm>
            <a:off x="7320129" y="9634931"/>
            <a:ext cx="59100" cy="1392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None/>
            </a:pPr>
            <a:r>
              <a:rPr lang="en" sz="800">
                <a:solidFill>
                  <a:schemeClr val="dk1"/>
                </a:solidFill>
                <a:latin typeface="Avenir"/>
                <a:ea typeface="Avenir"/>
                <a:cs typeface="Avenir"/>
                <a:sym typeface="Avenir"/>
              </a:rPr>
              <a:t>5</a:t>
            </a:r>
            <a:endParaRPr sz="800">
              <a:solidFill>
                <a:schemeClr val="dk1"/>
              </a:solidFill>
              <a:latin typeface="Avenir"/>
              <a:ea typeface="Avenir"/>
              <a:cs typeface="Avenir"/>
              <a:sym typeface="Avenir"/>
            </a:endParaRPr>
          </a:p>
        </p:txBody>
      </p:sp>
      <p:sp>
        <p:nvSpPr>
          <p:cNvPr id="359" name="Google Shape;359;p40"/>
          <p:cNvSpPr/>
          <p:nvPr/>
        </p:nvSpPr>
        <p:spPr>
          <a:xfrm>
            <a:off x="3982600" y="4814788"/>
            <a:ext cx="3752850" cy="5084350"/>
          </a:xfrm>
          <a:custGeom>
            <a:rect b="b" l="l" r="r" t="t"/>
            <a:pathLst>
              <a:path extrusionOk="0" h="3086100" w="5003800">
                <a:moveTo>
                  <a:pt x="0" y="3086100"/>
                </a:moveTo>
                <a:lnTo>
                  <a:pt x="5003800" y="3086100"/>
                </a:lnTo>
                <a:lnTo>
                  <a:pt x="5003800" y="0"/>
                </a:lnTo>
                <a:lnTo>
                  <a:pt x="0" y="0"/>
                </a:lnTo>
                <a:lnTo>
                  <a:pt x="0" y="3086100"/>
                </a:lnTo>
                <a:close/>
              </a:path>
            </a:pathLst>
          </a:custGeom>
          <a:solidFill>
            <a:srgbClr val="A2C4C9"/>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60" name="Google Shape;360;p40"/>
          <p:cNvSpPr txBox="1"/>
          <p:nvPr/>
        </p:nvSpPr>
        <p:spPr>
          <a:xfrm>
            <a:off x="736600" y="1861820"/>
            <a:ext cx="3163500" cy="4292700"/>
          </a:xfrm>
          <a:prstGeom prst="rect">
            <a:avLst/>
          </a:prstGeom>
          <a:noFill/>
          <a:ln>
            <a:noFill/>
          </a:ln>
        </p:spPr>
        <p:txBody>
          <a:bodyPr anchorCtr="0" anchor="t" bIns="0" lIns="0" spcFirstLastPara="1" rIns="0" wrap="square" tIns="12700">
            <a:noAutofit/>
          </a:bodyPr>
          <a:lstStyle/>
          <a:p>
            <a:pPr indent="0" lvl="0" marL="0" rtl="0" algn="l">
              <a:spcBef>
                <a:spcPts val="0"/>
              </a:spcBef>
              <a:spcAft>
                <a:spcPts val="0"/>
              </a:spcAft>
              <a:buClr>
                <a:schemeClr val="dk1"/>
              </a:buClr>
              <a:buSzPts val="1400"/>
              <a:buFont typeface="Arial"/>
              <a:buNone/>
            </a:pPr>
            <a:r>
              <a:rPr lang="en" sz="1200">
                <a:solidFill>
                  <a:schemeClr val="dk1"/>
                </a:solidFill>
                <a:latin typeface="Montserrat"/>
                <a:ea typeface="Montserrat"/>
                <a:cs typeface="Montserrat"/>
                <a:sym typeface="Montserrat"/>
              </a:rPr>
              <a:t>Sometimes we just need a little help to get us started! Fortunately, there are items that can be useful in decreasing painful sex and enhancing the sexual experience.</a:t>
            </a:r>
            <a:endParaRPr sz="12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400"/>
              <a:buFont typeface="Arial"/>
              <a:buNone/>
            </a:pPr>
            <a:r>
              <a:t/>
            </a:r>
            <a:endParaRPr sz="1200">
              <a:solidFill>
                <a:schemeClr val="dk1"/>
              </a:solidFill>
              <a:latin typeface="Montserrat"/>
              <a:ea typeface="Montserrat"/>
              <a:cs typeface="Montserrat"/>
              <a:sym typeface="Montserrat"/>
            </a:endParaRPr>
          </a:p>
          <a:p>
            <a:pPr indent="-76200" lvl="0" marL="0" rtl="0" algn="l">
              <a:spcBef>
                <a:spcPts val="0"/>
              </a:spcBef>
              <a:spcAft>
                <a:spcPts val="0"/>
              </a:spcAft>
              <a:buClr>
                <a:schemeClr val="dk1"/>
              </a:buClr>
              <a:buSzPts val="1200"/>
              <a:buChar char="•"/>
            </a:pPr>
            <a:r>
              <a:rPr b="1" lang="en" sz="1200">
                <a:solidFill>
                  <a:schemeClr val="dk1"/>
                </a:solidFill>
                <a:latin typeface="Montserrat"/>
                <a:ea typeface="Montserrat"/>
                <a:cs typeface="Montserrat"/>
                <a:sym typeface="Montserrat"/>
              </a:rPr>
              <a:t>Lubricants: </a:t>
            </a:r>
            <a:endParaRPr b="1" sz="1200">
              <a:solidFill>
                <a:schemeClr val="dk1"/>
              </a:solidFill>
              <a:latin typeface="Montserrat"/>
              <a:ea typeface="Montserrat"/>
              <a:cs typeface="Montserrat"/>
              <a:sym typeface="Montserrat"/>
            </a:endParaRPr>
          </a:p>
          <a:p>
            <a:pPr indent="0" lvl="0" marL="0" rtl="0" algn="l">
              <a:spcBef>
                <a:spcPts val="0"/>
              </a:spcBef>
              <a:spcAft>
                <a:spcPts val="0"/>
              </a:spcAft>
              <a:buNone/>
            </a:pPr>
            <a:r>
              <a:rPr lang="en" sz="1200">
                <a:solidFill>
                  <a:schemeClr val="dk1"/>
                </a:solidFill>
                <a:latin typeface="Montserrat"/>
                <a:ea typeface="Montserrat"/>
                <a:cs typeface="Montserrat"/>
                <a:sym typeface="Montserrat"/>
              </a:rPr>
              <a:t>I</a:t>
            </a:r>
            <a:r>
              <a:rPr lang="en" sz="1200">
                <a:solidFill>
                  <a:schemeClr val="dk1"/>
                </a:solidFill>
                <a:latin typeface="Montserrat"/>
                <a:ea typeface="Montserrat"/>
                <a:cs typeface="Montserrat"/>
                <a:sym typeface="Montserrat"/>
              </a:rPr>
              <a:t>deal for women who experience vaginal dryness or tearing during sex. This can be very helpful for </a:t>
            </a:r>
            <a:r>
              <a:rPr lang="en" sz="1200">
                <a:solidFill>
                  <a:schemeClr val="dk1"/>
                </a:solidFill>
                <a:latin typeface="Montserrat"/>
                <a:ea typeface="Montserrat"/>
                <a:cs typeface="Montserrat"/>
                <a:sym typeface="Montserrat"/>
              </a:rPr>
              <a:t>women who have undergone menopause or a hysterectomy. </a:t>
            </a:r>
            <a:r>
              <a:rPr lang="en" sz="1200">
                <a:solidFill>
                  <a:schemeClr val="dk1"/>
                </a:solidFill>
                <a:highlight>
                  <a:srgbClr val="FFFFFF"/>
                </a:highlight>
                <a:latin typeface="Montserrat"/>
                <a:ea typeface="Montserrat"/>
                <a:cs typeface="Montserrat"/>
                <a:sym typeface="Montserrat"/>
              </a:rPr>
              <a:t>Using a lubricant in addition to what your vagina has produced will help decrease friction and irritation as this could be one of the possible causes of painful sex.</a:t>
            </a:r>
            <a:endParaRPr sz="12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sz="1200">
              <a:solidFill>
                <a:schemeClr val="dk1"/>
              </a:solidFill>
              <a:latin typeface="Montserrat"/>
              <a:ea typeface="Montserrat"/>
              <a:cs typeface="Montserrat"/>
              <a:sym typeface="Montserrat"/>
            </a:endParaRPr>
          </a:p>
          <a:p>
            <a:pPr indent="-76200" lvl="0" marL="0" rtl="0" algn="l">
              <a:spcBef>
                <a:spcPts val="0"/>
              </a:spcBef>
              <a:spcAft>
                <a:spcPts val="0"/>
              </a:spcAft>
              <a:buClr>
                <a:schemeClr val="dk1"/>
              </a:buClr>
              <a:buSzPts val="1200"/>
              <a:buChar char="•"/>
            </a:pPr>
            <a:r>
              <a:rPr b="1" lang="en" sz="1200">
                <a:solidFill>
                  <a:schemeClr val="dk1"/>
                </a:solidFill>
                <a:latin typeface="Montserrat"/>
                <a:ea typeface="Montserrat"/>
                <a:cs typeface="Montserrat"/>
                <a:sym typeface="Montserrat"/>
              </a:rPr>
              <a:t>Sexual buffer:</a:t>
            </a:r>
            <a:endParaRPr b="1" sz="1200">
              <a:solidFill>
                <a:schemeClr val="dk1"/>
              </a:solidFill>
              <a:latin typeface="Montserrat"/>
              <a:ea typeface="Montserrat"/>
              <a:cs typeface="Montserrat"/>
              <a:sym typeface="Montserrat"/>
            </a:endParaRPr>
          </a:p>
          <a:p>
            <a:pPr indent="0" lvl="0" marL="0" rtl="0" algn="l">
              <a:spcBef>
                <a:spcPts val="0"/>
              </a:spcBef>
              <a:spcAft>
                <a:spcPts val="0"/>
              </a:spcAft>
              <a:buNone/>
            </a:pPr>
            <a:r>
              <a:rPr lang="en" sz="1200">
                <a:solidFill>
                  <a:schemeClr val="dk1"/>
                </a:solidFill>
                <a:latin typeface="Montserrat"/>
                <a:ea typeface="Montserrat"/>
                <a:cs typeface="Montserrat"/>
                <a:sym typeface="Montserrat"/>
              </a:rPr>
              <a:t>The Ohnut is a new and wonderful product designed specifically to help individuals who struggle with deep pelvic pain during sex. This nifty little device provides a soft, customizable ring barrier that allows you to control the depth at which your partner can enter without sacrificing their pleasure in the process. It allows couples to experience sex in a comfortable, pain-free range and so you can relax and feel confident in the bedroom. </a:t>
            </a:r>
            <a:endParaRPr b="1" sz="120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b="1" sz="1200">
              <a:solidFill>
                <a:schemeClr val="dk1"/>
              </a:solidFill>
              <a:latin typeface="Montserrat"/>
              <a:ea typeface="Montserrat"/>
              <a:cs typeface="Montserrat"/>
              <a:sym typeface="Montserrat"/>
            </a:endParaRPr>
          </a:p>
          <a:p>
            <a:pPr indent="-76200" lvl="0" marL="0" rtl="0" algn="l">
              <a:spcBef>
                <a:spcPts val="0"/>
              </a:spcBef>
              <a:spcAft>
                <a:spcPts val="0"/>
              </a:spcAft>
              <a:buClr>
                <a:schemeClr val="dk1"/>
              </a:buClr>
              <a:buSzPts val="1200"/>
              <a:buChar char="•"/>
            </a:pPr>
            <a:r>
              <a:rPr b="1" lang="en" sz="1200">
                <a:solidFill>
                  <a:schemeClr val="dk1"/>
                </a:solidFill>
                <a:latin typeface="Montserrat"/>
                <a:ea typeface="Montserrat"/>
                <a:cs typeface="Montserrat"/>
                <a:sym typeface="Montserrat"/>
              </a:rPr>
              <a:t>Dilators</a:t>
            </a:r>
            <a:r>
              <a:rPr lang="en" sz="1200">
                <a:solidFill>
                  <a:schemeClr val="dk1"/>
                </a:solidFill>
                <a:latin typeface="Montserrat"/>
                <a:ea typeface="Montserrat"/>
                <a:cs typeface="Montserrat"/>
                <a:sym typeface="Montserrat"/>
              </a:rPr>
              <a:t> </a:t>
            </a:r>
            <a:r>
              <a:rPr b="1" lang="en" sz="1200">
                <a:solidFill>
                  <a:schemeClr val="dk1"/>
                </a:solidFill>
                <a:latin typeface="Montserrat"/>
                <a:ea typeface="Montserrat"/>
                <a:cs typeface="Montserrat"/>
                <a:sym typeface="Montserrat"/>
              </a:rPr>
              <a:t>/ Toys for Pleasure:</a:t>
            </a:r>
            <a:br>
              <a:rPr b="1" lang="en" sz="1200">
                <a:solidFill>
                  <a:schemeClr val="dk1"/>
                </a:solidFill>
                <a:latin typeface="Montserrat"/>
                <a:ea typeface="Montserrat"/>
                <a:cs typeface="Montserrat"/>
                <a:sym typeface="Montserrat"/>
              </a:rPr>
            </a:br>
            <a:r>
              <a:rPr lang="en" sz="1200">
                <a:solidFill>
                  <a:schemeClr val="dk1"/>
                </a:solidFill>
                <a:latin typeface="Montserrat"/>
                <a:ea typeface="Montserrat"/>
                <a:cs typeface="Montserrat"/>
                <a:sym typeface="Montserrat"/>
              </a:rPr>
              <a:t>Foreplay can be an important missing component in those experiencing painful or uncomfortable sex. </a:t>
            </a:r>
            <a:endParaRPr sz="1200">
              <a:solidFill>
                <a:schemeClr val="dk1"/>
              </a:solidFill>
              <a:latin typeface="Montserrat"/>
              <a:ea typeface="Montserrat"/>
              <a:cs typeface="Montserrat"/>
              <a:sym typeface="Montserrat"/>
            </a:endParaRPr>
          </a:p>
          <a:p>
            <a:pPr indent="-298450" lvl="0" marL="457200" rtl="0" algn="l">
              <a:lnSpc>
                <a:spcPct val="100000"/>
              </a:lnSpc>
              <a:spcBef>
                <a:spcPts val="0"/>
              </a:spcBef>
              <a:spcAft>
                <a:spcPts val="0"/>
              </a:spcAft>
              <a:buClr>
                <a:schemeClr val="dk1"/>
              </a:buClr>
              <a:buSzPts val="1100"/>
              <a:buChar char="●"/>
            </a:pPr>
            <a:r>
              <a:rPr lang="en" sz="1200">
                <a:solidFill>
                  <a:schemeClr val="dk1"/>
                </a:solidFill>
                <a:latin typeface="Montserrat"/>
                <a:ea typeface="Montserrat"/>
                <a:cs typeface="Montserrat"/>
                <a:sym typeface="Montserrat"/>
              </a:rPr>
              <a:t>This will get you in the mood to groove, improve your vaginal lubrication, bring blood flow to the pelvic floor musculature allowing greater mobility, and less room for pain.</a:t>
            </a:r>
            <a:endParaRPr sz="1200">
              <a:solidFill>
                <a:schemeClr val="dk1"/>
              </a:solidFill>
              <a:latin typeface="Montserrat"/>
              <a:ea typeface="Montserrat"/>
              <a:cs typeface="Montserrat"/>
              <a:sym typeface="Montserrat"/>
            </a:endParaRPr>
          </a:p>
          <a:p>
            <a:pPr indent="0" lvl="0" marL="0" rtl="0" algn="l">
              <a:spcBef>
                <a:spcPts val="1200"/>
              </a:spcBef>
              <a:spcAft>
                <a:spcPts val="0"/>
              </a:spcAft>
              <a:buNone/>
            </a:pPr>
            <a:r>
              <a:t/>
            </a:r>
            <a:endParaRPr b="1" sz="120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b="1" sz="12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sz="120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sz="1000">
              <a:solidFill>
                <a:schemeClr val="hlink"/>
              </a:solidFill>
              <a:latin typeface="Montserrat"/>
              <a:ea typeface="Montserrat"/>
              <a:cs typeface="Montserrat"/>
              <a:sym typeface="Montserrat"/>
            </a:endParaRPr>
          </a:p>
          <a:p>
            <a:pPr indent="0" lvl="0" marL="0" rtl="0" algn="l">
              <a:spcBef>
                <a:spcPts val="0"/>
              </a:spcBef>
              <a:spcAft>
                <a:spcPts val="0"/>
              </a:spcAft>
              <a:buClr>
                <a:schemeClr val="dk1"/>
              </a:buClr>
              <a:buSzPts val="1400"/>
              <a:buFont typeface="Arial"/>
              <a:buNone/>
            </a:pPr>
            <a:r>
              <a:t/>
            </a:r>
            <a:endParaRPr sz="12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400"/>
              <a:buFont typeface="Arial"/>
              <a:buNone/>
            </a:pPr>
            <a:r>
              <a:t/>
            </a:r>
            <a:endParaRPr b="1" sz="1200">
              <a:solidFill>
                <a:schemeClr val="dk1"/>
              </a:solidFill>
              <a:latin typeface="Montserrat"/>
              <a:ea typeface="Montserrat"/>
              <a:cs typeface="Montserrat"/>
              <a:sym typeface="Montserrat"/>
            </a:endParaRPr>
          </a:p>
          <a:p>
            <a:pPr indent="0" lvl="0" marL="457200" rtl="0" algn="l">
              <a:spcBef>
                <a:spcPts val="0"/>
              </a:spcBef>
              <a:spcAft>
                <a:spcPts val="0"/>
              </a:spcAft>
              <a:buClr>
                <a:schemeClr val="dk1"/>
              </a:buClr>
              <a:buSzPts val="1100"/>
              <a:buFont typeface="Arial"/>
              <a:buNone/>
            </a:pPr>
            <a:r>
              <a:t/>
            </a:r>
            <a:endParaRPr sz="1200">
              <a:solidFill>
                <a:schemeClr val="dk1"/>
              </a:solidFill>
              <a:latin typeface="Montserrat"/>
              <a:ea typeface="Montserrat"/>
              <a:cs typeface="Montserrat"/>
              <a:sym typeface="Montserrat"/>
            </a:endParaRPr>
          </a:p>
          <a:p>
            <a:pPr indent="0" lvl="0" marL="12700" marR="81280" rtl="0" algn="l">
              <a:lnSpc>
                <a:spcPct val="145800"/>
              </a:lnSpc>
              <a:spcBef>
                <a:spcPts val="0"/>
              </a:spcBef>
              <a:spcAft>
                <a:spcPts val="0"/>
              </a:spcAft>
              <a:buNone/>
            </a:pPr>
            <a:r>
              <a:t/>
            </a:r>
            <a:endParaRPr sz="1200">
              <a:solidFill>
                <a:srgbClr val="232323"/>
              </a:solidFill>
              <a:latin typeface="Roboto"/>
              <a:ea typeface="Roboto"/>
              <a:cs typeface="Roboto"/>
              <a:sym typeface="Roboto"/>
            </a:endParaRPr>
          </a:p>
        </p:txBody>
      </p:sp>
      <p:sp>
        <p:nvSpPr>
          <p:cNvPr id="361" name="Google Shape;361;p40"/>
          <p:cNvSpPr txBox="1"/>
          <p:nvPr>
            <p:ph type="title"/>
          </p:nvPr>
        </p:nvSpPr>
        <p:spPr>
          <a:xfrm>
            <a:off x="609600" y="511137"/>
            <a:ext cx="3995400" cy="726300"/>
          </a:xfrm>
          <a:prstGeom prst="rect">
            <a:avLst/>
          </a:prstGeom>
          <a:noFill/>
          <a:ln>
            <a:noFill/>
          </a:ln>
        </p:spPr>
        <p:txBody>
          <a:bodyPr anchorCtr="0" anchor="t" bIns="0" lIns="0" spcFirstLastPara="1" rIns="0" wrap="square" tIns="12700">
            <a:noAutofit/>
          </a:bodyPr>
          <a:lstStyle/>
          <a:p>
            <a:pPr indent="0" lvl="0" marL="12700" rtl="0" algn="l">
              <a:lnSpc>
                <a:spcPct val="100000"/>
              </a:lnSpc>
              <a:spcBef>
                <a:spcPts val="0"/>
              </a:spcBef>
              <a:spcAft>
                <a:spcPts val="0"/>
              </a:spcAft>
              <a:buNone/>
            </a:pPr>
            <a:r>
              <a:rPr b="0" lang="en">
                <a:solidFill>
                  <a:srgbClr val="FF9900"/>
                </a:solidFill>
                <a:latin typeface="Quicksand"/>
                <a:ea typeface="Quicksand"/>
                <a:cs typeface="Quicksand"/>
                <a:sym typeface="Quicksand"/>
              </a:rPr>
              <a:t>Helpful Tools</a:t>
            </a:r>
            <a:endParaRPr b="0">
              <a:solidFill>
                <a:srgbClr val="FF9900"/>
              </a:solidFill>
              <a:latin typeface="Quicksand"/>
              <a:ea typeface="Quicksand"/>
              <a:cs typeface="Quicksand"/>
              <a:sym typeface="Quicksand"/>
            </a:endParaRPr>
          </a:p>
        </p:txBody>
      </p:sp>
      <p:sp>
        <p:nvSpPr>
          <p:cNvPr id="362" name="Google Shape;362;p40"/>
          <p:cNvSpPr txBox="1"/>
          <p:nvPr/>
        </p:nvSpPr>
        <p:spPr>
          <a:xfrm>
            <a:off x="4080775" y="1861825"/>
            <a:ext cx="2974200" cy="4026000"/>
          </a:xfrm>
          <a:prstGeom prst="rect">
            <a:avLst/>
          </a:prstGeom>
          <a:noFill/>
          <a:ln>
            <a:noFill/>
          </a:ln>
        </p:spPr>
        <p:txBody>
          <a:bodyPr anchorCtr="0" anchor="t" bIns="0" lIns="0" spcFirstLastPara="1" rIns="0" wrap="square" tIns="12700">
            <a:noAutofit/>
          </a:bodyPr>
          <a:lstStyle/>
          <a:p>
            <a:pPr indent="0" lvl="0" marL="12700" marR="5080" rtl="0" algn="l">
              <a:lnSpc>
                <a:spcPct val="145800"/>
              </a:lnSpc>
              <a:spcBef>
                <a:spcPts val="0"/>
              </a:spcBef>
              <a:spcAft>
                <a:spcPts val="0"/>
              </a:spcAft>
              <a:buNone/>
            </a:pPr>
            <a:r>
              <a:rPr b="1" lang="en" sz="1200">
                <a:solidFill>
                  <a:srgbClr val="232323"/>
                </a:solidFill>
                <a:latin typeface="Montserrat"/>
                <a:ea typeface="Montserrat"/>
                <a:cs typeface="Montserrat"/>
                <a:sym typeface="Montserrat"/>
              </a:rPr>
              <a:t>Communication: </a:t>
            </a:r>
            <a:endParaRPr b="1" sz="1200">
              <a:solidFill>
                <a:srgbClr val="232323"/>
              </a:solidFill>
              <a:latin typeface="Montserrat"/>
              <a:ea typeface="Montserrat"/>
              <a:cs typeface="Montserrat"/>
              <a:sym typeface="Montserrat"/>
            </a:endParaRPr>
          </a:p>
          <a:p>
            <a:pPr indent="0" lvl="0" marL="12700" marR="5080" rtl="0" algn="l">
              <a:lnSpc>
                <a:spcPct val="100000"/>
              </a:lnSpc>
              <a:spcBef>
                <a:spcPts val="0"/>
              </a:spcBef>
              <a:spcAft>
                <a:spcPts val="0"/>
              </a:spcAft>
              <a:buNone/>
            </a:pPr>
            <a:r>
              <a:rPr lang="en" sz="1200">
                <a:solidFill>
                  <a:schemeClr val="dk1"/>
                </a:solidFill>
                <a:latin typeface="Montserrat"/>
                <a:ea typeface="Montserrat"/>
                <a:cs typeface="Montserrat"/>
                <a:sym typeface="Montserrat"/>
              </a:rPr>
              <a:t>You have to communicate your needs to your partner. Where does it feel good, what position, depth, speed - what do you need in order to be pain-free? Let your partner know.</a:t>
            </a:r>
            <a:endParaRPr sz="1200">
              <a:solidFill>
                <a:schemeClr val="dk1"/>
              </a:solidFill>
              <a:latin typeface="Montserrat"/>
              <a:ea typeface="Montserrat"/>
              <a:cs typeface="Montserrat"/>
              <a:sym typeface="Montserrat"/>
            </a:endParaRPr>
          </a:p>
          <a:p>
            <a:pPr indent="0" lvl="0" marL="0" marR="5080" rtl="0" algn="l">
              <a:lnSpc>
                <a:spcPct val="145800"/>
              </a:lnSpc>
              <a:spcBef>
                <a:spcPts val="0"/>
              </a:spcBef>
              <a:spcAft>
                <a:spcPts val="0"/>
              </a:spcAft>
              <a:buNone/>
            </a:pPr>
            <a:r>
              <a:t/>
            </a:r>
            <a:endParaRPr sz="1200">
              <a:solidFill>
                <a:srgbClr val="232323"/>
              </a:solidFill>
              <a:latin typeface="Roboto"/>
              <a:ea typeface="Roboto"/>
              <a:cs typeface="Roboto"/>
              <a:sym typeface="Roboto"/>
            </a:endParaRPr>
          </a:p>
        </p:txBody>
      </p:sp>
      <p:sp>
        <p:nvSpPr>
          <p:cNvPr id="363" name="Google Shape;363;p40"/>
          <p:cNvSpPr txBox="1"/>
          <p:nvPr/>
        </p:nvSpPr>
        <p:spPr>
          <a:xfrm>
            <a:off x="609600" y="9634925"/>
            <a:ext cx="3409500" cy="388500"/>
          </a:xfrm>
          <a:prstGeom prst="rect">
            <a:avLst/>
          </a:prstGeom>
          <a:noFill/>
          <a:ln>
            <a:noFill/>
          </a:ln>
        </p:spPr>
        <p:txBody>
          <a:bodyPr anchorCtr="0" anchor="t" bIns="91425" lIns="91425" spcFirstLastPara="1" rIns="91425" wrap="square" tIns="91425">
            <a:noAutofit/>
          </a:bodyPr>
          <a:lstStyle/>
          <a:p>
            <a:pPr indent="0" lvl="0" marL="12700" rtl="0" algn="l">
              <a:spcBef>
                <a:spcPts val="0"/>
              </a:spcBef>
              <a:spcAft>
                <a:spcPts val="0"/>
              </a:spcAft>
              <a:buClr>
                <a:schemeClr val="dk1"/>
              </a:buClr>
              <a:buSzPts val="1100"/>
              <a:buFont typeface="Arial"/>
              <a:buNone/>
            </a:pPr>
            <a:r>
              <a:rPr lang="en" sz="1000">
                <a:solidFill>
                  <a:schemeClr val="hlink"/>
                </a:solidFill>
                <a:latin typeface="Roboto"/>
                <a:ea typeface="Roboto"/>
                <a:cs typeface="Roboto"/>
                <a:sym typeface="Roboto"/>
              </a:rPr>
              <a:t>©  Body Harmony Physical Therapy, PLLC (2021) -  All Rights Reserved</a:t>
            </a:r>
            <a:endParaRPr sz="1000">
              <a:solidFill>
                <a:schemeClr val="dk1"/>
              </a:solidFill>
              <a:latin typeface="Roboto"/>
              <a:ea typeface="Roboto"/>
              <a:cs typeface="Roboto"/>
              <a:sym typeface="Roboto"/>
            </a:endParaRPr>
          </a:p>
        </p:txBody>
      </p:sp>
      <p:sp>
        <p:nvSpPr>
          <p:cNvPr id="364" name="Google Shape;364;p40"/>
          <p:cNvSpPr/>
          <p:nvPr/>
        </p:nvSpPr>
        <p:spPr>
          <a:xfrm>
            <a:off x="3886205" y="5887825"/>
            <a:ext cx="270900" cy="228300"/>
          </a:xfrm>
          <a:prstGeom prst="ellipse">
            <a:avLst/>
          </a:prstGeom>
          <a:solidFill>
            <a:srgbClr val="FFD966"/>
          </a:solidFill>
          <a:ln cap="flat" cmpd="sng" w="9525">
            <a:solidFill>
              <a:srgbClr val="FFD9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65" name="Google Shape;365;p40"/>
          <p:cNvPicPr preferRelativeResize="0"/>
          <p:nvPr/>
        </p:nvPicPr>
        <p:blipFill rotWithShape="1">
          <a:blip r:embed="rId3">
            <a:alphaModFix/>
          </a:blip>
          <a:srcRect b="0" l="0" r="0" t="0"/>
          <a:stretch/>
        </p:blipFill>
        <p:spPr>
          <a:xfrm>
            <a:off x="175050" y="9478603"/>
            <a:ext cx="434550" cy="434550"/>
          </a:xfrm>
          <a:prstGeom prst="rect">
            <a:avLst/>
          </a:prstGeom>
          <a:noFill/>
          <a:ln>
            <a:noFill/>
          </a:ln>
        </p:spPr>
      </p:pic>
      <p:pic>
        <p:nvPicPr>
          <p:cNvPr id="366" name="Google Shape;366;p40"/>
          <p:cNvPicPr preferRelativeResize="0"/>
          <p:nvPr/>
        </p:nvPicPr>
        <p:blipFill>
          <a:blip r:embed="rId4">
            <a:alphaModFix/>
          </a:blip>
          <a:stretch>
            <a:fillRect/>
          </a:stretch>
        </p:blipFill>
        <p:spPr>
          <a:xfrm>
            <a:off x="4326063" y="5353250"/>
            <a:ext cx="3409379" cy="4545878"/>
          </a:xfrm>
          <a:prstGeom prst="rect">
            <a:avLst/>
          </a:prstGeom>
          <a:noFill/>
          <a:ln>
            <a:noFill/>
          </a:ln>
        </p:spPr>
      </p:pic>
      <p:sp>
        <p:nvSpPr>
          <p:cNvPr id="367" name="Google Shape;367;p40"/>
          <p:cNvSpPr/>
          <p:nvPr/>
        </p:nvSpPr>
        <p:spPr>
          <a:xfrm>
            <a:off x="3900175" y="5129524"/>
            <a:ext cx="595273" cy="643280"/>
          </a:xfrm>
          <a:custGeom>
            <a:rect b="b" l="l" r="r" t="t"/>
            <a:pathLst>
              <a:path extrusionOk="0" h="548640" w="548639">
                <a:moveTo>
                  <a:pt x="274319" y="548640"/>
                </a:moveTo>
                <a:lnTo>
                  <a:pt x="323628" y="544220"/>
                </a:lnTo>
                <a:lnTo>
                  <a:pt x="370037" y="531477"/>
                </a:lnTo>
                <a:lnTo>
                  <a:pt x="412772" y="511186"/>
                </a:lnTo>
                <a:lnTo>
                  <a:pt x="451059" y="484121"/>
                </a:lnTo>
                <a:lnTo>
                  <a:pt x="484121" y="451059"/>
                </a:lnTo>
                <a:lnTo>
                  <a:pt x="511186" y="412772"/>
                </a:lnTo>
                <a:lnTo>
                  <a:pt x="531477" y="370037"/>
                </a:lnTo>
                <a:lnTo>
                  <a:pt x="544220" y="323628"/>
                </a:lnTo>
                <a:lnTo>
                  <a:pt x="548640" y="274320"/>
                </a:lnTo>
                <a:lnTo>
                  <a:pt x="544220" y="225011"/>
                </a:lnTo>
                <a:lnTo>
                  <a:pt x="531477" y="178602"/>
                </a:lnTo>
                <a:lnTo>
                  <a:pt x="511186" y="135867"/>
                </a:lnTo>
                <a:lnTo>
                  <a:pt x="484121" y="97580"/>
                </a:lnTo>
                <a:lnTo>
                  <a:pt x="451059" y="64518"/>
                </a:lnTo>
                <a:lnTo>
                  <a:pt x="412772" y="37453"/>
                </a:lnTo>
                <a:lnTo>
                  <a:pt x="370037" y="17162"/>
                </a:lnTo>
                <a:lnTo>
                  <a:pt x="323628" y="4419"/>
                </a:lnTo>
                <a:lnTo>
                  <a:pt x="274319" y="0"/>
                </a:lnTo>
                <a:lnTo>
                  <a:pt x="225011" y="4419"/>
                </a:lnTo>
                <a:lnTo>
                  <a:pt x="178602" y="17162"/>
                </a:lnTo>
                <a:lnTo>
                  <a:pt x="135867" y="37453"/>
                </a:lnTo>
                <a:lnTo>
                  <a:pt x="97580" y="64518"/>
                </a:lnTo>
                <a:lnTo>
                  <a:pt x="64518" y="97580"/>
                </a:lnTo>
                <a:lnTo>
                  <a:pt x="37453" y="135867"/>
                </a:lnTo>
                <a:lnTo>
                  <a:pt x="17162" y="178602"/>
                </a:lnTo>
                <a:lnTo>
                  <a:pt x="4419" y="225011"/>
                </a:lnTo>
                <a:lnTo>
                  <a:pt x="0" y="274320"/>
                </a:lnTo>
                <a:lnTo>
                  <a:pt x="4419" y="323628"/>
                </a:lnTo>
                <a:lnTo>
                  <a:pt x="17162" y="370037"/>
                </a:lnTo>
                <a:lnTo>
                  <a:pt x="37453" y="412772"/>
                </a:lnTo>
                <a:lnTo>
                  <a:pt x="64518" y="451059"/>
                </a:lnTo>
                <a:lnTo>
                  <a:pt x="97580" y="484121"/>
                </a:lnTo>
                <a:lnTo>
                  <a:pt x="135867" y="511186"/>
                </a:lnTo>
                <a:lnTo>
                  <a:pt x="178602" y="531477"/>
                </a:lnTo>
                <a:lnTo>
                  <a:pt x="225011" y="544220"/>
                </a:lnTo>
                <a:lnTo>
                  <a:pt x="274319" y="548640"/>
                </a:lnTo>
                <a:close/>
              </a:path>
            </a:pathLst>
          </a:custGeom>
          <a:noFill/>
          <a:ln cap="flat" cmpd="sng" w="38100">
            <a:solidFill>
              <a:srgbClr val="FFD966"/>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1" name="Shape 371"/>
        <p:cNvGrpSpPr/>
        <p:nvPr/>
      </p:nvGrpSpPr>
      <p:grpSpPr>
        <a:xfrm>
          <a:off x="0" y="0"/>
          <a:ext cx="0" cy="0"/>
          <a:chOff x="0" y="0"/>
          <a:chExt cx="0" cy="0"/>
        </a:xfrm>
      </p:grpSpPr>
      <p:pic>
        <p:nvPicPr>
          <p:cNvPr id="372" name="Google Shape;372;p41"/>
          <p:cNvPicPr preferRelativeResize="0"/>
          <p:nvPr/>
        </p:nvPicPr>
        <p:blipFill rotWithShape="1">
          <a:blip r:embed="rId3">
            <a:alphaModFix/>
          </a:blip>
          <a:srcRect b="0" l="0" r="0" t="0"/>
          <a:stretch/>
        </p:blipFill>
        <p:spPr>
          <a:xfrm>
            <a:off x="0" y="0"/>
            <a:ext cx="7772402" cy="5181601"/>
          </a:xfrm>
          <a:prstGeom prst="rect">
            <a:avLst/>
          </a:prstGeom>
          <a:noFill/>
          <a:ln>
            <a:noFill/>
          </a:ln>
        </p:spPr>
      </p:pic>
      <p:sp>
        <p:nvSpPr>
          <p:cNvPr id="373" name="Google Shape;373;p41"/>
          <p:cNvSpPr txBox="1"/>
          <p:nvPr/>
        </p:nvSpPr>
        <p:spPr>
          <a:xfrm>
            <a:off x="7210421" y="9622225"/>
            <a:ext cx="181500" cy="147300"/>
          </a:xfrm>
          <a:prstGeom prst="rect">
            <a:avLst/>
          </a:prstGeom>
          <a:noFill/>
          <a:ln>
            <a:noFill/>
          </a:ln>
        </p:spPr>
        <p:txBody>
          <a:bodyPr anchorCtr="0" anchor="t" bIns="0" lIns="0" spcFirstLastPara="1" rIns="0" wrap="square" tIns="12700">
            <a:noAutofit/>
          </a:bodyPr>
          <a:lstStyle/>
          <a:p>
            <a:pPr indent="0" lvl="0" marL="0" marR="0" rtl="0" algn="l">
              <a:lnSpc>
                <a:spcPct val="100000"/>
              </a:lnSpc>
              <a:spcBef>
                <a:spcPts val="0"/>
              </a:spcBef>
              <a:spcAft>
                <a:spcPts val="0"/>
              </a:spcAft>
              <a:buNone/>
            </a:pPr>
            <a:r>
              <a:rPr lang="en" sz="800">
                <a:solidFill>
                  <a:schemeClr val="dk1"/>
                </a:solidFill>
                <a:latin typeface="Avenir"/>
                <a:ea typeface="Avenir"/>
                <a:cs typeface="Avenir"/>
                <a:sym typeface="Avenir"/>
              </a:rPr>
              <a:t>22</a:t>
            </a:r>
            <a:endParaRPr sz="800">
              <a:solidFill>
                <a:schemeClr val="dk1"/>
              </a:solidFill>
              <a:latin typeface="Avenir"/>
              <a:ea typeface="Avenir"/>
              <a:cs typeface="Avenir"/>
              <a:sym typeface="Avenir"/>
            </a:endParaRPr>
          </a:p>
        </p:txBody>
      </p:sp>
      <p:sp>
        <p:nvSpPr>
          <p:cNvPr id="374" name="Google Shape;374;p41"/>
          <p:cNvSpPr/>
          <p:nvPr/>
        </p:nvSpPr>
        <p:spPr>
          <a:xfrm>
            <a:off x="856616" y="4743700"/>
            <a:ext cx="6059170" cy="4881880"/>
          </a:xfrm>
          <a:custGeom>
            <a:rect b="b" l="l" r="r" t="t"/>
            <a:pathLst>
              <a:path extrusionOk="0" h="4881880" w="6059170">
                <a:moveTo>
                  <a:pt x="0" y="4881880"/>
                </a:moveTo>
                <a:lnTo>
                  <a:pt x="6058916" y="4881880"/>
                </a:lnTo>
                <a:lnTo>
                  <a:pt x="6058916" y="0"/>
                </a:lnTo>
                <a:lnTo>
                  <a:pt x="0" y="0"/>
                </a:lnTo>
                <a:lnTo>
                  <a:pt x="0" y="488188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75" name="Google Shape;375;p41"/>
          <p:cNvSpPr txBox="1"/>
          <p:nvPr/>
        </p:nvSpPr>
        <p:spPr>
          <a:xfrm>
            <a:off x="856766" y="4743700"/>
            <a:ext cx="6059100" cy="4557900"/>
          </a:xfrm>
          <a:prstGeom prst="rect">
            <a:avLst/>
          </a:prstGeom>
          <a:noFill/>
          <a:ln cap="flat" cmpd="sng" w="12700">
            <a:solidFill>
              <a:srgbClr val="93C47D"/>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None/>
            </a:pPr>
            <a:r>
              <a:t/>
            </a:r>
            <a:endParaRPr sz="1600">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None/>
            </a:pPr>
            <a:r>
              <a:t/>
            </a:r>
            <a:endParaRPr sz="1600">
              <a:solidFill>
                <a:schemeClr val="dk1"/>
              </a:solidFill>
              <a:latin typeface="Times New Roman"/>
              <a:ea typeface="Times New Roman"/>
              <a:cs typeface="Times New Roman"/>
              <a:sym typeface="Times New Roman"/>
            </a:endParaRPr>
          </a:p>
          <a:p>
            <a:pPr indent="0" lvl="0" marL="0" marR="0" rtl="0" algn="ctr">
              <a:lnSpc>
                <a:spcPct val="100000"/>
              </a:lnSpc>
              <a:spcBef>
                <a:spcPts val="0"/>
              </a:spcBef>
              <a:spcAft>
                <a:spcPts val="0"/>
              </a:spcAft>
              <a:buNone/>
            </a:pPr>
            <a:r>
              <a:t/>
            </a:r>
            <a:endParaRPr sz="1600">
              <a:solidFill>
                <a:schemeClr val="dk1"/>
              </a:solidFill>
              <a:latin typeface="Times New Roman"/>
              <a:ea typeface="Times New Roman"/>
              <a:cs typeface="Times New Roman"/>
              <a:sym typeface="Times New Roman"/>
            </a:endParaRPr>
          </a:p>
          <a:p>
            <a:pPr indent="0" lvl="0" marL="17145" marR="0" rtl="0" algn="ctr">
              <a:lnSpc>
                <a:spcPct val="100000"/>
              </a:lnSpc>
              <a:spcBef>
                <a:spcPts val="1215"/>
              </a:spcBef>
              <a:spcAft>
                <a:spcPts val="0"/>
              </a:spcAft>
              <a:buNone/>
            </a:pPr>
            <a:r>
              <a:rPr lang="en" sz="1400">
                <a:solidFill>
                  <a:srgbClr val="232323"/>
                </a:solidFill>
                <a:latin typeface="Roboto"/>
                <a:ea typeface="Roboto"/>
                <a:cs typeface="Roboto"/>
                <a:sym typeface="Roboto"/>
              </a:rPr>
              <a:t>CHAPTER 0</a:t>
            </a:r>
            <a:r>
              <a:rPr lang="en">
                <a:solidFill>
                  <a:srgbClr val="232323"/>
                </a:solidFill>
                <a:latin typeface="Roboto"/>
                <a:ea typeface="Roboto"/>
                <a:cs typeface="Roboto"/>
                <a:sym typeface="Roboto"/>
              </a:rPr>
              <a:t>7</a:t>
            </a:r>
            <a:endParaRPr sz="1400">
              <a:solidFill>
                <a:schemeClr val="dk1"/>
              </a:solidFill>
              <a:latin typeface="Roboto"/>
              <a:ea typeface="Roboto"/>
              <a:cs typeface="Roboto"/>
              <a:sym typeface="Roboto"/>
            </a:endParaRPr>
          </a:p>
          <a:p>
            <a:pPr indent="0" lvl="0" marL="0" marR="0" rtl="0" algn="ctr">
              <a:lnSpc>
                <a:spcPct val="100000"/>
              </a:lnSpc>
              <a:spcBef>
                <a:spcPts val="40"/>
              </a:spcBef>
              <a:spcAft>
                <a:spcPts val="0"/>
              </a:spcAft>
              <a:buNone/>
            </a:pPr>
            <a:r>
              <a:t/>
            </a:r>
            <a:endParaRPr sz="1450">
              <a:solidFill>
                <a:schemeClr val="dk1"/>
              </a:solidFill>
              <a:latin typeface="Times New Roman"/>
              <a:ea typeface="Times New Roman"/>
              <a:cs typeface="Times New Roman"/>
              <a:sym typeface="Times New Roman"/>
            </a:endParaRPr>
          </a:p>
          <a:p>
            <a:pPr indent="0" lvl="0" marL="0" rtl="0" algn="ctr">
              <a:spcBef>
                <a:spcPts val="0"/>
              </a:spcBef>
              <a:spcAft>
                <a:spcPts val="0"/>
              </a:spcAft>
              <a:buNone/>
            </a:pPr>
            <a:r>
              <a:rPr lang="en" sz="6500">
                <a:solidFill>
                  <a:srgbClr val="93C47D"/>
                </a:solidFill>
                <a:latin typeface="Roboto"/>
                <a:ea typeface="Roboto"/>
                <a:cs typeface="Roboto"/>
                <a:sym typeface="Roboto"/>
              </a:rPr>
              <a:t>The Role of Nutrition</a:t>
            </a:r>
            <a:endParaRPr sz="6500">
              <a:solidFill>
                <a:srgbClr val="93C47D"/>
              </a:solidFill>
              <a:latin typeface="Roboto"/>
              <a:ea typeface="Roboto"/>
              <a:cs typeface="Roboto"/>
              <a:sym typeface="Roboto"/>
            </a:endParaRPr>
          </a:p>
          <a:p>
            <a:pPr indent="-635" lvl="0" marL="864235" marR="855343" rtl="0" algn="ctr">
              <a:lnSpc>
                <a:spcPct val="145800"/>
              </a:lnSpc>
              <a:spcBef>
                <a:spcPts val="2460"/>
              </a:spcBef>
              <a:spcAft>
                <a:spcPts val="0"/>
              </a:spcAft>
              <a:buNone/>
            </a:pPr>
            <a:r>
              <a:t/>
            </a:r>
            <a:endParaRPr sz="1200">
              <a:solidFill>
                <a:schemeClr val="dk1"/>
              </a:solidFill>
              <a:latin typeface="Roboto"/>
              <a:ea typeface="Roboto"/>
              <a:cs typeface="Roboto"/>
              <a:sym typeface="Roboto"/>
            </a:endParaRPr>
          </a:p>
        </p:txBody>
      </p:sp>
      <p:sp>
        <p:nvSpPr>
          <p:cNvPr id="376" name="Google Shape;376;p41"/>
          <p:cNvSpPr txBox="1"/>
          <p:nvPr/>
        </p:nvSpPr>
        <p:spPr>
          <a:xfrm>
            <a:off x="609600" y="9622225"/>
            <a:ext cx="4643700" cy="329400"/>
          </a:xfrm>
          <a:prstGeom prst="rect">
            <a:avLst/>
          </a:prstGeom>
          <a:noFill/>
          <a:ln>
            <a:noFill/>
          </a:ln>
        </p:spPr>
        <p:txBody>
          <a:bodyPr anchorCtr="0" anchor="t" bIns="91425" lIns="91425" spcFirstLastPara="1" rIns="91425" wrap="square" tIns="91425">
            <a:noAutofit/>
          </a:bodyPr>
          <a:lstStyle/>
          <a:p>
            <a:pPr indent="0" lvl="0" marL="12700" rtl="0" algn="l">
              <a:spcBef>
                <a:spcPts val="0"/>
              </a:spcBef>
              <a:spcAft>
                <a:spcPts val="0"/>
              </a:spcAft>
              <a:buClr>
                <a:schemeClr val="dk1"/>
              </a:buClr>
              <a:buSzPts val="1100"/>
              <a:buFont typeface="Arial"/>
              <a:buNone/>
            </a:pPr>
            <a:r>
              <a:rPr lang="en" sz="1000">
                <a:solidFill>
                  <a:schemeClr val="hlink"/>
                </a:solidFill>
                <a:latin typeface="Roboto"/>
                <a:ea typeface="Roboto"/>
                <a:cs typeface="Roboto"/>
                <a:sym typeface="Roboto"/>
              </a:rPr>
              <a:t>©  Body Harmony Physical Therapy, PLLC (2021) -  All Rights Reserved</a:t>
            </a:r>
            <a:endParaRPr sz="1000">
              <a:solidFill>
                <a:schemeClr val="dk1"/>
              </a:solidFill>
              <a:latin typeface="Roboto"/>
              <a:ea typeface="Roboto"/>
              <a:cs typeface="Roboto"/>
              <a:sym typeface="Roboto"/>
            </a:endParaRPr>
          </a:p>
        </p:txBody>
      </p:sp>
      <p:pic>
        <p:nvPicPr>
          <p:cNvPr id="377" name="Google Shape;377;p41"/>
          <p:cNvPicPr preferRelativeResize="0"/>
          <p:nvPr/>
        </p:nvPicPr>
        <p:blipFill rotWithShape="1">
          <a:blip r:embed="rId4">
            <a:alphaModFix/>
          </a:blip>
          <a:srcRect b="0" l="0" r="0" t="0"/>
          <a:stretch/>
        </p:blipFill>
        <p:spPr>
          <a:xfrm>
            <a:off x="175050" y="9478603"/>
            <a:ext cx="434550" cy="43455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381" name="Shape 381"/>
        <p:cNvGrpSpPr/>
        <p:nvPr/>
      </p:nvGrpSpPr>
      <p:grpSpPr>
        <a:xfrm>
          <a:off x="0" y="0"/>
          <a:ext cx="0" cy="0"/>
          <a:chOff x="0" y="0"/>
          <a:chExt cx="0" cy="0"/>
        </a:xfrm>
      </p:grpSpPr>
      <p:sp>
        <p:nvSpPr>
          <p:cNvPr id="382" name="Google Shape;382;p42"/>
          <p:cNvSpPr/>
          <p:nvPr/>
        </p:nvSpPr>
        <p:spPr>
          <a:xfrm>
            <a:off x="0" y="0"/>
            <a:ext cx="6462300" cy="1351800"/>
          </a:xfrm>
          <a:prstGeom prst="rect">
            <a:avLst/>
          </a:prstGeom>
          <a:solidFill>
            <a:srgbClr val="134F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134F5C"/>
              </a:solidFill>
            </a:endParaRPr>
          </a:p>
        </p:txBody>
      </p:sp>
      <p:sp>
        <p:nvSpPr>
          <p:cNvPr id="383" name="Google Shape;383;p42"/>
          <p:cNvSpPr/>
          <p:nvPr/>
        </p:nvSpPr>
        <p:spPr>
          <a:xfrm>
            <a:off x="410819" y="9556750"/>
            <a:ext cx="2358390" cy="0"/>
          </a:xfrm>
          <a:custGeom>
            <a:rect b="b" l="l" r="r" t="t"/>
            <a:pathLst>
              <a:path extrusionOk="0" h="120000" w="2358390">
                <a:moveTo>
                  <a:pt x="0" y="0"/>
                </a:moveTo>
                <a:lnTo>
                  <a:pt x="2357780" y="0"/>
                </a:lnTo>
              </a:path>
            </a:pathLst>
          </a:custGeom>
          <a:noFill/>
          <a:ln cap="flat" cmpd="sng" w="12700">
            <a:solidFill>
              <a:srgbClr val="EFEFE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84" name="Google Shape;384;p42"/>
          <p:cNvSpPr txBox="1"/>
          <p:nvPr/>
        </p:nvSpPr>
        <p:spPr>
          <a:xfrm>
            <a:off x="7320129" y="9634931"/>
            <a:ext cx="59100" cy="1392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None/>
            </a:pPr>
            <a:r>
              <a:rPr lang="en" sz="800">
                <a:solidFill>
                  <a:schemeClr val="dk1"/>
                </a:solidFill>
                <a:latin typeface="Avenir"/>
                <a:ea typeface="Avenir"/>
                <a:cs typeface="Avenir"/>
                <a:sym typeface="Avenir"/>
              </a:rPr>
              <a:t>5</a:t>
            </a:r>
            <a:endParaRPr sz="800">
              <a:solidFill>
                <a:schemeClr val="dk1"/>
              </a:solidFill>
              <a:latin typeface="Avenir"/>
              <a:ea typeface="Avenir"/>
              <a:cs typeface="Avenir"/>
              <a:sym typeface="Avenir"/>
            </a:endParaRPr>
          </a:p>
        </p:txBody>
      </p:sp>
      <p:sp>
        <p:nvSpPr>
          <p:cNvPr id="385" name="Google Shape;385;p42"/>
          <p:cNvSpPr/>
          <p:nvPr/>
        </p:nvSpPr>
        <p:spPr>
          <a:xfrm>
            <a:off x="4287925" y="5578025"/>
            <a:ext cx="3327527" cy="4312825"/>
          </a:xfrm>
          <a:custGeom>
            <a:rect b="b" l="l" r="r" t="t"/>
            <a:pathLst>
              <a:path extrusionOk="0" h="3086100" w="5003800">
                <a:moveTo>
                  <a:pt x="0" y="3086100"/>
                </a:moveTo>
                <a:lnTo>
                  <a:pt x="5003800" y="3086100"/>
                </a:lnTo>
                <a:lnTo>
                  <a:pt x="5003800" y="0"/>
                </a:lnTo>
                <a:lnTo>
                  <a:pt x="0" y="0"/>
                </a:lnTo>
                <a:lnTo>
                  <a:pt x="0" y="3086100"/>
                </a:lnTo>
                <a:close/>
              </a:path>
            </a:pathLst>
          </a:custGeom>
          <a:solidFill>
            <a:srgbClr val="A64D79"/>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86" name="Google Shape;386;p42"/>
          <p:cNvSpPr txBox="1"/>
          <p:nvPr/>
        </p:nvSpPr>
        <p:spPr>
          <a:xfrm>
            <a:off x="609600" y="1615850"/>
            <a:ext cx="3276600" cy="4524300"/>
          </a:xfrm>
          <a:prstGeom prst="rect">
            <a:avLst/>
          </a:prstGeom>
          <a:noFill/>
          <a:ln>
            <a:noFill/>
          </a:ln>
        </p:spPr>
        <p:txBody>
          <a:bodyPr anchorCtr="0" anchor="t" bIns="0" lIns="0" spcFirstLastPara="1" rIns="0" wrap="square" tIns="12700">
            <a:noAutofit/>
          </a:bodyPr>
          <a:lstStyle/>
          <a:p>
            <a:pPr indent="457200" lvl="0" marL="0" rtl="0" algn="l">
              <a:lnSpc>
                <a:spcPct val="115000"/>
              </a:lnSpc>
              <a:spcBef>
                <a:spcPts val="0"/>
              </a:spcBef>
              <a:spcAft>
                <a:spcPts val="0"/>
              </a:spcAft>
              <a:buClr>
                <a:schemeClr val="dk1"/>
              </a:buClr>
              <a:buSzPts val="1100"/>
              <a:buFont typeface="Arial"/>
              <a:buNone/>
            </a:pPr>
            <a:r>
              <a:rPr lang="en" sz="1200">
                <a:solidFill>
                  <a:schemeClr val="dk1"/>
                </a:solidFill>
                <a:highlight>
                  <a:srgbClr val="FFFFFF"/>
                </a:highlight>
                <a:latin typeface="Montserrat"/>
                <a:ea typeface="Montserrat"/>
                <a:cs typeface="Montserrat"/>
                <a:sym typeface="Montserrat"/>
              </a:rPr>
              <a:t>What you eat greatly impacts the way your body works, moves, and feels. Your body can’t run by itself. It uses the nutrition you ingest to function. The more efficient or healthy the food you consume the better functioning your body will be. “You are what you eat” just about sums it up. Your diet can fuel your body and make you more healthy, or it can make you feel more sluggish and lead to health common health ailments such as heart disease, diabetes, gastrointestinal distress, or chronic inflammation.</a:t>
            </a:r>
            <a:endParaRPr sz="1200">
              <a:solidFill>
                <a:schemeClr val="dk1"/>
              </a:solidFill>
              <a:highlight>
                <a:srgbClr val="FFFFFF"/>
              </a:highlight>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t/>
            </a:r>
            <a:endParaRPr sz="1200">
              <a:solidFill>
                <a:schemeClr val="dk1"/>
              </a:solidFill>
              <a:highlight>
                <a:srgbClr val="FFFFFF"/>
              </a:highlight>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rPr b="1" lang="en">
                <a:solidFill>
                  <a:schemeClr val="dk1"/>
                </a:solidFill>
                <a:highlight>
                  <a:srgbClr val="FFFFFF"/>
                </a:highlight>
                <a:latin typeface="Montserrat"/>
                <a:ea typeface="Montserrat"/>
                <a:cs typeface="Montserrat"/>
                <a:sym typeface="Montserrat"/>
              </a:rPr>
              <a:t>Healthy bowel/bladder support</a:t>
            </a:r>
            <a:endParaRPr b="1">
              <a:solidFill>
                <a:schemeClr val="dk1"/>
              </a:solidFill>
              <a:highlight>
                <a:srgbClr val="FFFFFF"/>
              </a:highlight>
              <a:latin typeface="Montserrat"/>
              <a:ea typeface="Montserrat"/>
              <a:cs typeface="Montserrat"/>
              <a:sym typeface="Montserrat"/>
            </a:endParaRPr>
          </a:p>
          <a:p>
            <a:pPr indent="457200" lvl="0" marL="0" rtl="0" algn="l">
              <a:lnSpc>
                <a:spcPct val="115000"/>
              </a:lnSpc>
              <a:spcBef>
                <a:spcPts val="0"/>
              </a:spcBef>
              <a:spcAft>
                <a:spcPts val="0"/>
              </a:spcAft>
              <a:buClr>
                <a:schemeClr val="dk1"/>
              </a:buClr>
              <a:buSzPts val="1100"/>
              <a:buFont typeface="Arial"/>
              <a:buNone/>
            </a:pPr>
            <a:r>
              <a:rPr lang="en" sz="1200">
                <a:solidFill>
                  <a:schemeClr val="dk1"/>
                </a:solidFill>
                <a:highlight>
                  <a:srgbClr val="FFFFFF"/>
                </a:highlight>
                <a:latin typeface="Montserrat"/>
                <a:ea typeface="Montserrat"/>
                <a:cs typeface="Montserrat"/>
                <a:sym typeface="Montserrat"/>
              </a:rPr>
              <a:t>Our diet affects all aspects of our body, including our gut and bladder. For optimal bowel and bladder health,  eat foods that are nutritionally rich, ideally organic fruits and vegetables, organically grown whole grains, hormone free organic meats, and/or wild caught fish. Avoid processed foods that are generally higher in oils, salts, sugars, and fats. Also avoid premade frozen meals where possible. Research and check labels for unhealthy chemicals and additives. </a:t>
            </a:r>
            <a:endParaRPr sz="1200">
              <a:solidFill>
                <a:schemeClr val="dk1"/>
              </a:solidFill>
              <a:highlight>
                <a:srgbClr val="FFFFFF"/>
              </a:highlight>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highlight>
                  <a:srgbClr val="FFFFFF"/>
                </a:highlight>
                <a:latin typeface="Montserrat"/>
                <a:ea typeface="Montserrat"/>
                <a:cs typeface="Montserrat"/>
                <a:sym typeface="Montserrat"/>
              </a:rPr>
              <a:t>	Ideally limit your sugar intake. Again check food labels. Avoid food with added sugar, sweeteners, honey, agave, molasses, syrup or juice. You would be surprised just how much is added to everyday foods. Too much sugar in the diet adversely affects both bowel and bladder function as well as sleep function, headaches and weight gain.</a:t>
            </a:r>
            <a:endParaRPr sz="1200">
              <a:solidFill>
                <a:schemeClr val="dk1"/>
              </a:solidFill>
              <a:highlight>
                <a:srgbClr val="FFFFFF"/>
              </a:highlight>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rPr lang="en" sz="1250">
                <a:solidFill>
                  <a:schemeClr val="dk1"/>
                </a:solidFill>
                <a:highlight>
                  <a:srgbClr val="FFFFFF"/>
                </a:highlight>
                <a:latin typeface="Montserrat"/>
                <a:ea typeface="Montserrat"/>
                <a:cs typeface="Montserrat"/>
                <a:sym typeface="Montserrat"/>
              </a:rPr>
              <a:t>	</a:t>
            </a:r>
            <a:endParaRPr b="1" sz="1200">
              <a:solidFill>
                <a:schemeClr val="dk1"/>
              </a:solidFill>
              <a:latin typeface="Montserrat"/>
              <a:ea typeface="Montserrat"/>
              <a:cs typeface="Montserrat"/>
              <a:sym typeface="Montserrat"/>
            </a:endParaRPr>
          </a:p>
          <a:p>
            <a:pPr indent="0" lvl="0" marL="457200" rtl="0" algn="l">
              <a:spcBef>
                <a:spcPts val="0"/>
              </a:spcBef>
              <a:spcAft>
                <a:spcPts val="0"/>
              </a:spcAft>
              <a:buClr>
                <a:schemeClr val="dk1"/>
              </a:buClr>
              <a:buSzPts val="1100"/>
              <a:buFont typeface="Arial"/>
              <a:buNone/>
            </a:pPr>
            <a:r>
              <a:t/>
            </a:r>
            <a:endParaRPr sz="1200">
              <a:solidFill>
                <a:schemeClr val="dk1"/>
              </a:solidFill>
              <a:latin typeface="Montserrat"/>
              <a:ea typeface="Montserrat"/>
              <a:cs typeface="Montserrat"/>
              <a:sym typeface="Montserrat"/>
            </a:endParaRPr>
          </a:p>
          <a:p>
            <a:pPr indent="0" lvl="0" marL="12700" marR="81280" rtl="0" algn="l">
              <a:lnSpc>
                <a:spcPct val="145800"/>
              </a:lnSpc>
              <a:spcBef>
                <a:spcPts val="0"/>
              </a:spcBef>
              <a:spcAft>
                <a:spcPts val="0"/>
              </a:spcAft>
              <a:buNone/>
            </a:pPr>
            <a:r>
              <a:t/>
            </a:r>
            <a:endParaRPr sz="1200">
              <a:solidFill>
                <a:srgbClr val="232323"/>
              </a:solidFill>
              <a:latin typeface="Montserrat"/>
              <a:ea typeface="Montserrat"/>
              <a:cs typeface="Montserrat"/>
              <a:sym typeface="Montserrat"/>
            </a:endParaRPr>
          </a:p>
        </p:txBody>
      </p:sp>
      <p:sp>
        <p:nvSpPr>
          <p:cNvPr id="387" name="Google Shape;387;p42"/>
          <p:cNvSpPr txBox="1"/>
          <p:nvPr/>
        </p:nvSpPr>
        <p:spPr>
          <a:xfrm>
            <a:off x="4133850" y="1615850"/>
            <a:ext cx="3068700" cy="4275000"/>
          </a:xfrm>
          <a:prstGeom prst="rect">
            <a:avLst/>
          </a:prstGeom>
          <a:noFill/>
          <a:ln>
            <a:noFill/>
          </a:ln>
        </p:spPr>
        <p:txBody>
          <a:bodyPr anchorCtr="0" anchor="t" bIns="0" lIns="0" spcFirstLastPara="1" rIns="0" wrap="square" tIns="12700">
            <a:noAutofit/>
          </a:bodyPr>
          <a:lstStyle/>
          <a:p>
            <a:pPr indent="457200" lvl="0" marL="0" rtl="0" algn="l">
              <a:lnSpc>
                <a:spcPct val="115000"/>
              </a:lnSpc>
              <a:spcBef>
                <a:spcPts val="0"/>
              </a:spcBef>
              <a:spcAft>
                <a:spcPts val="0"/>
              </a:spcAft>
              <a:buNone/>
            </a:pPr>
            <a:r>
              <a:rPr lang="en" sz="1200">
                <a:solidFill>
                  <a:schemeClr val="dk1"/>
                </a:solidFill>
                <a:highlight>
                  <a:schemeClr val="lt1"/>
                </a:highlight>
                <a:latin typeface="Montserrat"/>
                <a:ea typeface="Montserrat"/>
                <a:cs typeface="Montserrat"/>
                <a:sym typeface="Montserrat"/>
              </a:rPr>
              <a:t>Have bowel trouble and need a little extra goodness for your gut? Bone broth can be taken daily to support bowel  health. Bone broth contains glutamine which encourages gut epithelial cell growth! </a:t>
            </a:r>
            <a:endParaRPr sz="1200">
              <a:solidFill>
                <a:schemeClr val="dk1"/>
              </a:solidFill>
              <a:highlight>
                <a:srgbClr val="FFFFFF"/>
              </a:highlight>
              <a:latin typeface="Montserrat"/>
              <a:ea typeface="Montserrat"/>
              <a:cs typeface="Montserrat"/>
              <a:sym typeface="Montserrat"/>
            </a:endParaRPr>
          </a:p>
          <a:p>
            <a:pPr indent="457200" lvl="0" marL="0" rtl="0" algn="l">
              <a:lnSpc>
                <a:spcPct val="115000"/>
              </a:lnSpc>
              <a:spcBef>
                <a:spcPts val="0"/>
              </a:spcBef>
              <a:spcAft>
                <a:spcPts val="0"/>
              </a:spcAft>
              <a:buNone/>
            </a:pPr>
            <a:r>
              <a:rPr lang="en" sz="1200">
                <a:solidFill>
                  <a:schemeClr val="dk1"/>
                </a:solidFill>
                <a:highlight>
                  <a:srgbClr val="FFFFFF"/>
                </a:highlight>
                <a:latin typeface="Montserrat"/>
                <a:ea typeface="Montserrat"/>
                <a:cs typeface="Montserrat"/>
                <a:sym typeface="Montserrat"/>
              </a:rPr>
              <a:t>Sometimes an elimination diet is necessary. It sounds like a drastic step to take but it’s worth the effort. Elimination diets allow you to see first hand the effects food have on your system. Many are often surprised of what their food triggers are. For more information and assistance, we recommend consulting with a nutritionist. </a:t>
            </a:r>
            <a:endParaRPr sz="1200">
              <a:solidFill>
                <a:schemeClr val="dk1"/>
              </a:solidFill>
              <a:highlight>
                <a:srgbClr val="FFFFFF"/>
              </a:highlight>
              <a:latin typeface="Montserrat"/>
              <a:ea typeface="Montserrat"/>
              <a:cs typeface="Montserrat"/>
              <a:sym typeface="Montserrat"/>
            </a:endParaRPr>
          </a:p>
          <a:p>
            <a:pPr indent="0" lvl="0" marL="0" rtl="0" algn="l">
              <a:lnSpc>
                <a:spcPct val="115000"/>
              </a:lnSpc>
              <a:spcBef>
                <a:spcPts val="0"/>
              </a:spcBef>
              <a:spcAft>
                <a:spcPts val="0"/>
              </a:spcAft>
              <a:buNone/>
            </a:pPr>
            <a:r>
              <a:rPr lang="en" sz="1200">
                <a:solidFill>
                  <a:schemeClr val="dk1"/>
                </a:solidFill>
                <a:highlight>
                  <a:srgbClr val="FFFFFF"/>
                </a:highlight>
                <a:latin typeface="Montserrat"/>
                <a:ea typeface="Montserrat"/>
                <a:cs typeface="Montserrat"/>
                <a:sym typeface="Montserrat"/>
              </a:rPr>
              <a:t>	</a:t>
            </a:r>
            <a:endParaRPr sz="1200">
              <a:solidFill>
                <a:schemeClr val="dk1"/>
              </a:solidFill>
              <a:highlight>
                <a:srgbClr val="FFFFFF"/>
              </a:highlight>
              <a:latin typeface="Montserrat"/>
              <a:ea typeface="Montserrat"/>
              <a:cs typeface="Montserrat"/>
              <a:sym typeface="Montserrat"/>
            </a:endParaRPr>
          </a:p>
          <a:p>
            <a:pPr indent="0" lvl="0" marL="457200" rtl="0" algn="l">
              <a:spcBef>
                <a:spcPts val="0"/>
              </a:spcBef>
              <a:spcAft>
                <a:spcPts val="0"/>
              </a:spcAft>
              <a:buNone/>
            </a:pPr>
            <a:r>
              <a:t/>
            </a:r>
            <a:endParaRPr b="1" sz="1250">
              <a:solidFill>
                <a:schemeClr val="dk1"/>
              </a:solidFill>
              <a:latin typeface="Montserrat"/>
              <a:ea typeface="Montserrat"/>
              <a:cs typeface="Montserrat"/>
              <a:sym typeface="Montserrat"/>
            </a:endParaRPr>
          </a:p>
          <a:p>
            <a:pPr indent="0" lvl="0" marL="12700" marR="5080" rtl="0" algn="l">
              <a:lnSpc>
                <a:spcPct val="145800"/>
              </a:lnSpc>
              <a:spcBef>
                <a:spcPts val="0"/>
              </a:spcBef>
              <a:spcAft>
                <a:spcPts val="0"/>
              </a:spcAft>
              <a:buNone/>
            </a:pPr>
            <a:r>
              <a:t/>
            </a:r>
            <a:endParaRPr sz="1200">
              <a:solidFill>
                <a:srgbClr val="232323"/>
              </a:solidFill>
              <a:latin typeface="Roboto"/>
              <a:ea typeface="Roboto"/>
              <a:cs typeface="Roboto"/>
              <a:sym typeface="Roboto"/>
            </a:endParaRPr>
          </a:p>
        </p:txBody>
      </p:sp>
      <p:sp>
        <p:nvSpPr>
          <p:cNvPr id="388" name="Google Shape;388;p42"/>
          <p:cNvSpPr txBox="1"/>
          <p:nvPr/>
        </p:nvSpPr>
        <p:spPr>
          <a:xfrm>
            <a:off x="609600" y="9634925"/>
            <a:ext cx="4928700" cy="388500"/>
          </a:xfrm>
          <a:prstGeom prst="rect">
            <a:avLst/>
          </a:prstGeom>
          <a:noFill/>
          <a:ln>
            <a:noFill/>
          </a:ln>
        </p:spPr>
        <p:txBody>
          <a:bodyPr anchorCtr="0" anchor="t" bIns="91425" lIns="91425" spcFirstLastPara="1" rIns="91425" wrap="square" tIns="91425">
            <a:noAutofit/>
          </a:bodyPr>
          <a:lstStyle/>
          <a:p>
            <a:pPr indent="0" lvl="0" marL="12700" rtl="0" algn="l">
              <a:spcBef>
                <a:spcPts val="0"/>
              </a:spcBef>
              <a:spcAft>
                <a:spcPts val="0"/>
              </a:spcAft>
              <a:buClr>
                <a:schemeClr val="dk1"/>
              </a:buClr>
              <a:buSzPts val="1100"/>
              <a:buFont typeface="Arial"/>
              <a:buNone/>
            </a:pPr>
            <a:r>
              <a:rPr lang="en" sz="1000">
                <a:solidFill>
                  <a:schemeClr val="hlink"/>
                </a:solidFill>
                <a:latin typeface="Roboto"/>
                <a:ea typeface="Roboto"/>
                <a:cs typeface="Roboto"/>
                <a:sym typeface="Roboto"/>
              </a:rPr>
              <a:t>©  Body Harmony Physical Therapy, PLLC (2021) -  All Rights Reserved</a:t>
            </a:r>
            <a:endParaRPr sz="1000">
              <a:solidFill>
                <a:schemeClr val="dk1"/>
              </a:solidFill>
              <a:latin typeface="Roboto"/>
              <a:ea typeface="Roboto"/>
              <a:cs typeface="Roboto"/>
              <a:sym typeface="Roboto"/>
            </a:endParaRPr>
          </a:p>
        </p:txBody>
      </p:sp>
      <p:sp>
        <p:nvSpPr>
          <p:cNvPr id="389" name="Google Shape;389;p42"/>
          <p:cNvSpPr/>
          <p:nvPr/>
        </p:nvSpPr>
        <p:spPr>
          <a:xfrm>
            <a:off x="4538500" y="6756425"/>
            <a:ext cx="252000" cy="228300"/>
          </a:xfrm>
          <a:prstGeom prst="ellipse">
            <a:avLst/>
          </a:prstGeom>
          <a:solidFill>
            <a:srgbClr val="134F5C"/>
          </a:solidFill>
          <a:ln cap="flat" cmpd="sng" w="9525">
            <a:solidFill>
              <a:srgbClr val="134F5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 name="Google Shape;390;p42"/>
          <p:cNvSpPr/>
          <p:nvPr/>
        </p:nvSpPr>
        <p:spPr>
          <a:xfrm>
            <a:off x="4538500" y="5887824"/>
            <a:ext cx="595273" cy="643280"/>
          </a:xfrm>
          <a:custGeom>
            <a:rect b="b" l="l" r="r" t="t"/>
            <a:pathLst>
              <a:path extrusionOk="0" h="548640" w="548639">
                <a:moveTo>
                  <a:pt x="274319" y="548640"/>
                </a:moveTo>
                <a:lnTo>
                  <a:pt x="323628" y="544220"/>
                </a:lnTo>
                <a:lnTo>
                  <a:pt x="370037" y="531477"/>
                </a:lnTo>
                <a:lnTo>
                  <a:pt x="412772" y="511186"/>
                </a:lnTo>
                <a:lnTo>
                  <a:pt x="451059" y="484121"/>
                </a:lnTo>
                <a:lnTo>
                  <a:pt x="484121" y="451059"/>
                </a:lnTo>
                <a:lnTo>
                  <a:pt x="511186" y="412772"/>
                </a:lnTo>
                <a:lnTo>
                  <a:pt x="531477" y="370037"/>
                </a:lnTo>
                <a:lnTo>
                  <a:pt x="544220" y="323628"/>
                </a:lnTo>
                <a:lnTo>
                  <a:pt x="548640" y="274320"/>
                </a:lnTo>
                <a:lnTo>
                  <a:pt x="544220" y="225011"/>
                </a:lnTo>
                <a:lnTo>
                  <a:pt x="531477" y="178602"/>
                </a:lnTo>
                <a:lnTo>
                  <a:pt x="511186" y="135867"/>
                </a:lnTo>
                <a:lnTo>
                  <a:pt x="484121" y="97580"/>
                </a:lnTo>
                <a:lnTo>
                  <a:pt x="451059" y="64518"/>
                </a:lnTo>
                <a:lnTo>
                  <a:pt x="412772" y="37453"/>
                </a:lnTo>
                <a:lnTo>
                  <a:pt x="370037" y="17162"/>
                </a:lnTo>
                <a:lnTo>
                  <a:pt x="323628" y="4419"/>
                </a:lnTo>
                <a:lnTo>
                  <a:pt x="274319" y="0"/>
                </a:lnTo>
                <a:lnTo>
                  <a:pt x="225011" y="4419"/>
                </a:lnTo>
                <a:lnTo>
                  <a:pt x="178602" y="17162"/>
                </a:lnTo>
                <a:lnTo>
                  <a:pt x="135867" y="37453"/>
                </a:lnTo>
                <a:lnTo>
                  <a:pt x="97580" y="64518"/>
                </a:lnTo>
                <a:lnTo>
                  <a:pt x="64518" y="97580"/>
                </a:lnTo>
                <a:lnTo>
                  <a:pt x="37453" y="135867"/>
                </a:lnTo>
                <a:lnTo>
                  <a:pt x="17162" y="178602"/>
                </a:lnTo>
                <a:lnTo>
                  <a:pt x="4419" y="225011"/>
                </a:lnTo>
                <a:lnTo>
                  <a:pt x="0" y="274320"/>
                </a:lnTo>
                <a:lnTo>
                  <a:pt x="4419" y="323628"/>
                </a:lnTo>
                <a:lnTo>
                  <a:pt x="17162" y="370037"/>
                </a:lnTo>
                <a:lnTo>
                  <a:pt x="37453" y="412772"/>
                </a:lnTo>
                <a:lnTo>
                  <a:pt x="64518" y="451059"/>
                </a:lnTo>
                <a:lnTo>
                  <a:pt x="97580" y="484121"/>
                </a:lnTo>
                <a:lnTo>
                  <a:pt x="135867" y="511186"/>
                </a:lnTo>
                <a:lnTo>
                  <a:pt x="178602" y="531477"/>
                </a:lnTo>
                <a:lnTo>
                  <a:pt x="225011" y="544220"/>
                </a:lnTo>
                <a:lnTo>
                  <a:pt x="274319" y="548640"/>
                </a:lnTo>
                <a:close/>
              </a:path>
            </a:pathLst>
          </a:custGeom>
          <a:noFill/>
          <a:ln cap="flat" cmpd="sng" w="38100">
            <a:solidFill>
              <a:srgbClr val="134F5C"/>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91" name="Google Shape;391;p42"/>
          <p:cNvSpPr txBox="1"/>
          <p:nvPr>
            <p:ph type="title"/>
          </p:nvPr>
        </p:nvSpPr>
        <p:spPr>
          <a:xfrm>
            <a:off x="609600" y="475800"/>
            <a:ext cx="5543700" cy="726300"/>
          </a:xfrm>
          <a:prstGeom prst="rect">
            <a:avLst/>
          </a:prstGeom>
          <a:noFill/>
          <a:ln>
            <a:noFill/>
          </a:ln>
        </p:spPr>
        <p:txBody>
          <a:bodyPr anchorCtr="0" anchor="t" bIns="0" lIns="0" spcFirstLastPara="1" rIns="0" wrap="square" tIns="12700">
            <a:noAutofit/>
          </a:bodyPr>
          <a:lstStyle/>
          <a:p>
            <a:pPr indent="0" lvl="0" marL="12700" rtl="0" algn="l">
              <a:lnSpc>
                <a:spcPct val="100000"/>
              </a:lnSpc>
              <a:spcBef>
                <a:spcPts val="0"/>
              </a:spcBef>
              <a:spcAft>
                <a:spcPts val="0"/>
              </a:spcAft>
              <a:buNone/>
            </a:pPr>
            <a:r>
              <a:rPr b="0" lang="en">
                <a:solidFill>
                  <a:srgbClr val="93C47D"/>
                </a:solidFill>
                <a:latin typeface="Quicksand"/>
                <a:ea typeface="Quicksand"/>
                <a:cs typeface="Quicksand"/>
                <a:sym typeface="Quicksand"/>
              </a:rPr>
              <a:t>Food is Medicine</a:t>
            </a:r>
            <a:endParaRPr b="0">
              <a:solidFill>
                <a:srgbClr val="93C47D"/>
              </a:solidFill>
              <a:latin typeface="Quicksand"/>
              <a:ea typeface="Quicksand"/>
              <a:cs typeface="Quicksand"/>
              <a:sym typeface="Quicksand"/>
            </a:endParaRPr>
          </a:p>
        </p:txBody>
      </p:sp>
      <p:pic>
        <p:nvPicPr>
          <p:cNvPr id="392" name="Google Shape;392;p42"/>
          <p:cNvPicPr preferRelativeResize="0"/>
          <p:nvPr/>
        </p:nvPicPr>
        <p:blipFill rotWithShape="1">
          <a:blip r:embed="rId3">
            <a:alphaModFix/>
          </a:blip>
          <a:srcRect b="0" l="0" r="0" t="0"/>
          <a:stretch/>
        </p:blipFill>
        <p:spPr>
          <a:xfrm>
            <a:off x="175050" y="9478603"/>
            <a:ext cx="434550" cy="434550"/>
          </a:xfrm>
          <a:prstGeom prst="rect">
            <a:avLst/>
          </a:prstGeom>
          <a:noFill/>
          <a:ln>
            <a:noFill/>
          </a:ln>
        </p:spPr>
      </p:pic>
      <p:pic>
        <p:nvPicPr>
          <p:cNvPr id="393" name="Google Shape;393;p42"/>
          <p:cNvPicPr preferRelativeResize="0"/>
          <p:nvPr/>
        </p:nvPicPr>
        <p:blipFill>
          <a:blip r:embed="rId4">
            <a:alphaModFix/>
          </a:blip>
          <a:stretch>
            <a:fillRect/>
          </a:stretch>
        </p:blipFill>
        <p:spPr>
          <a:xfrm>
            <a:off x="4798200" y="5744542"/>
            <a:ext cx="2974200" cy="431386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397" name="Shape 397"/>
        <p:cNvGrpSpPr/>
        <p:nvPr/>
      </p:nvGrpSpPr>
      <p:grpSpPr>
        <a:xfrm>
          <a:off x="0" y="0"/>
          <a:ext cx="0" cy="0"/>
          <a:chOff x="0" y="0"/>
          <a:chExt cx="0" cy="0"/>
        </a:xfrm>
      </p:grpSpPr>
      <p:sp>
        <p:nvSpPr>
          <p:cNvPr id="398" name="Google Shape;398;p43"/>
          <p:cNvSpPr/>
          <p:nvPr/>
        </p:nvSpPr>
        <p:spPr>
          <a:xfrm>
            <a:off x="3671050" y="7351025"/>
            <a:ext cx="3685500" cy="2423100"/>
          </a:xfrm>
          <a:prstGeom prst="rect">
            <a:avLst/>
          </a:prstGeom>
          <a:solidFill>
            <a:srgbClr val="A64D79"/>
          </a:solidFill>
          <a:ln cap="flat" cmpd="sng" w="9525">
            <a:solidFill>
              <a:srgbClr val="A64D7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9" name="Google Shape;399;p43"/>
          <p:cNvSpPr/>
          <p:nvPr/>
        </p:nvSpPr>
        <p:spPr>
          <a:xfrm>
            <a:off x="0" y="0"/>
            <a:ext cx="6462300" cy="1351800"/>
          </a:xfrm>
          <a:prstGeom prst="rect">
            <a:avLst/>
          </a:prstGeom>
          <a:solidFill>
            <a:srgbClr val="134F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134F5C"/>
              </a:solidFill>
            </a:endParaRPr>
          </a:p>
        </p:txBody>
      </p:sp>
      <p:sp>
        <p:nvSpPr>
          <p:cNvPr id="400" name="Google Shape;400;p43"/>
          <p:cNvSpPr/>
          <p:nvPr/>
        </p:nvSpPr>
        <p:spPr>
          <a:xfrm>
            <a:off x="410819" y="9556750"/>
            <a:ext cx="2358390" cy="0"/>
          </a:xfrm>
          <a:custGeom>
            <a:rect b="b" l="l" r="r" t="t"/>
            <a:pathLst>
              <a:path extrusionOk="0" h="120000" w="2358390">
                <a:moveTo>
                  <a:pt x="0" y="0"/>
                </a:moveTo>
                <a:lnTo>
                  <a:pt x="2357780" y="0"/>
                </a:lnTo>
              </a:path>
            </a:pathLst>
          </a:custGeom>
          <a:noFill/>
          <a:ln cap="flat" cmpd="sng" w="12700">
            <a:solidFill>
              <a:srgbClr val="EFEFE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01" name="Google Shape;401;p43"/>
          <p:cNvSpPr txBox="1"/>
          <p:nvPr/>
        </p:nvSpPr>
        <p:spPr>
          <a:xfrm>
            <a:off x="7320129" y="9634931"/>
            <a:ext cx="59100" cy="1392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None/>
            </a:pPr>
            <a:r>
              <a:rPr lang="en" sz="800">
                <a:solidFill>
                  <a:schemeClr val="dk1"/>
                </a:solidFill>
                <a:latin typeface="Avenir"/>
                <a:ea typeface="Avenir"/>
                <a:cs typeface="Avenir"/>
                <a:sym typeface="Avenir"/>
              </a:rPr>
              <a:t>5</a:t>
            </a:r>
            <a:endParaRPr sz="800">
              <a:solidFill>
                <a:schemeClr val="dk1"/>
              </a:solidFill>
              <a:latin typeface="Avenir"/>
              <a:ea typeface="Avenir"/>
              <a:cs typeface="Avenir"/>
              <a:sym typeface="Avenir"/>
            </a:endParaRPr>
          </a:p>
        </p:txBody>
      </p:sp>
      <p:sp>
        <p:nvSpPr>
          <p:cNvPr id="402" name="Google Shape;402;p43"/>
          <p:cNvSpPr txBox="1"/>
          <p:nvPr/>
        </p:nvSpPr>
        <p:spPr>
          <a:xfrm>
            <a:off x="507550" y="1606820"/>
            <a:ext cx="3163500" cy="4292700"/>
          </a:xfrm>
          <a:prstGeom prst="rect">
            <a:avLst/>
          </a:prstGeom>
          <a:noFill/>
          <a:ln>
            <a:noFill/>
          </a:ln>
        </p:spPr>
        <p:txBody>
          <a:bodyPr anchorCtr="0" anchor="t" bIns="0" lIns="0" spcFirstLastPara="1" rIns="0" wrap="square" tIns="12700">
            <a:noAutofit/>
          </a:bodyPr>
          <a:lstStyle/>
          <a:p>
            <a:pPr indent="0" lvl="0" marL="0" rtl="0" algn="l">
              <a:lnSpc>
                <a:spcPct val="114000"/>
              </a:lnSpc>
              <a:spcBef>
                <a:spcPts val="0"/>
              </a:spcBef>
              <a:spcAft>
                <a:spcPts val="0"/>
              </a:spcAft>
              <a:buClr>
                <a:schemeClr val="dk1"/>
              </a:buClr>
              <a:buSzPts val="1100"/>
              <a:buFont typeface="Arial"/>
              <a:buNone/>
            </a:pPr>
            <a:r>
              <a:rPr b="1" lang="en">
                <a:solidFill>
                  <a:schemeClr val="dk1"/>
                </a:solidFill>
                <a:highlight>
                  <a:schemeClr val="lt1"/>
                </a:highlight>
                <a:latin typeface="Montserrat"/>
                <a:ea typeface="Montserrat"/>
                <a:cs typeface="Montserrat"/>
                <a:sym typeface="Montserrat"/>
              </a:rPr>
              <a:t>Avoiding bladder irritation </a:t>
            </a:r>
            <a:endParaRPr b="1">
              <a:solidFill>
                <a:schemeClr val="dk1"/>
              </a:solidFill>
              <a:highlight>
                <a:schemeClr val="lt1"/>
              </a:highlight>
              <a:latin typeface="Montserrat"/>
              <a:ea typeface="Montserrat"/>
              <a:cs typeface="Montserrat"/>
              <a:sym typeface="Montserrat"/>
            </a:endParaRPr>
          </a:p>
          <a:p>
            <a:pPr indent="457200" lvl="0" marL="0" rtl="0" algn="l">
              <a:lnSpc>
                <a:spcPct val="115000"/>
              </a:lnSpc>
              <a:spcBef>
                <a:spcPts val="0"/>
              </a:spcBef>
              <a:spcAft>
                <a:spcPts val="0"/>
              </a:spcAft>
              <a:buClr>
                <a:schemeClr val="dk1"/>
              </a:buClr>
              <a:buSzPts val="1100"/>
              <a:buFont typeface="Arial"/>
              <a:buNone/>
            </a:pPr>
            <a:r>
              <a:rPr lang="en" sz="1200">
                <a:solidFill>
                  <a:schemeClr val="dk1"/>
                </a:solidFill>
                <a:highlight>
                  <a:schemeClr val="lt1"/>
                </a:highlight>
                <a:latin typeface="Montserrat"/>
                <a:ea typeface="Montserrat"/>
                <a:cs typeface="Montserrat"/>
                <a:sym typeface="Montserrat"/>
              </a:rPr>
              <a:t>Some beverages and foods may cause irritation to the bladder worsening symptoms. This includes coffee, tea, alcohol and carbonated drinks. Citrus fruits like orange, grapefruit, lemon and lime can also irritate the bladder. Tomato based products, spicy food and chocolate are also on that list. </a:t>
            </a:r>
            <a:endParaRPr sz="1200">
              <a:solidFill>
                <a:schemeClr val="dk1"/>
              </a:solidFill>
              <a:highlight>
                <a:schemeClr val="lt1"/>
              </a:highlight>
              <a:latin typeface="Montserrat"/>
              <a:ea typeface="Montserrat"/>
              <a:cs typeface="Montserrat"/>
              <a:sym typeface="Montserrat"/>
            </a:endParaRPr>
          </a:p>
          <a:p>
            <a:pPr indent="457200" lvl="0" marL="0" rtl="0" algn="l">
              <a:lnSpc>
                <a:spcPct val="115000"/>
              </a:lnSpc>
              <a:spcBef>
                <a:spcPts val="0"/>
              </a:spcBef>
              <a:spcAft>
                <a:spcPts val="0"/>
              </a:spcAft>
              <a:buClr>
                <a:schemeClr val="dk1"/>
              </a:buClr>
              <a:buSzPts val="1100"/>
              <a:buFont typeface="Arial"/>
              <a:buNone/>
            </a:pPr>
            <a:r>
              <a:rPr lang="en" sz="1200">
                <a:solidFill>
                  <a:schemeClr val="dk1"/>
                </a:solidFill>
                <a:highlight>
                  <a:schemeClr val="lt1"/>
                </a:highlight>
                <a:latin typeface="Montserrat"/>
                <a:ea typeface="Montserrat"/>
                <a:cs typeface="Montserrat"/>
                <a:sym typeface="Montserrat"/>
              </a:rPr>
              <a:t>Try eliminating these know irritants out of your diet for one week. Reintroduce one item at a time over a 1-2 day period. If you have increases in bladder symptoms: urinary urgency, frequency or urinary incontinence, then you’ve found a trigger. Sometimes reducing the volume versus eliminating it altogether is sufficient to keep your symptoms at bay.</a:t>
            </a:r>
            <a:endParaRPr sz="1200">
              <a:solidFill>
                <a:schemeClr val="dk1"/>
              </a:solidFill>
              <a:highlight>
                <a:schemeClr val="lt1"/>
              </a:highlight>
              <a:latin typeface="Montserrat"/>
              <a:ea typeface="Montserrat"/>
              <a:cs typeface="Montserrat"/>
              <a:sym typeface="Montserrat"/>
            </a:endParaRPr>
          </a:p>
          <a:p>
            <a:pPr indent="0" lvl="0" marL="0" rtl="0" algn="l">
              <a:lnSpc>
                <a:spcPct val="114000"/>
              </a:lnSpc>
              <a:spcBef>
                <a:spcPts val="0"/>
              </a:spcBef>
              <a:spcAft>
                <a:spcPts val="0"/>
              </a:spcAft>
              <a:buClr>
                <a:schemeClr val="dk1"/>
              </a:buClr>
              <a:buSzPts val="1100"/>
              <a:buFont typeface="Arial"/>
              <a:buNone/>
            </a:pPr>
            <a:r>
              <a:t/>
            </a:r>
            <a:endParaRPr b="1">
              <a:solidFill>
                <a:schemeClr val="dk1"/>
              </a:solidFill>
              <a:highlight>
                <a:schemeClr val="lt1"/>
              </a:highlight>
              <a:latin typeface="Montserrat"/>
              <a:ea typeface="Montserrat"/>
              <a:cs typeface="Montserrat"/>
              <a:sym typeface="Montserrat"/>
            </a:endParaRPr>
          </a:p>
          <a:p>
            <a:pPr indent="0" lvl="0" marL="0" rtl="0" algn="l">
              <a:lnSpc>
                <a:spcPct val="114000"/>
              </a:lnSpc>
              <a:spcBef>
                <a:spcPts val="0"/>
              </a:spcBef>
              <a:spcAft>
                <a:spcPts val="0"/>
              </a:spcAft>
              <a:buClr>
                <a:schemeClr val="dk1"/>
              </a:buClr>
              <a:buSzPts val="1100"/>
              <a:buFont typeface="Arial"/>
              <a:buNone/>
            </a:pPr>
            <a:r>
              <a:rPr b="1" lang="en">
                <a:solidFill>
                  <a:schemeClr val="dk1"/>
                </a:solidFill>
                <a:highlight>
                  <a:schemeClr val="lt1"/>
                </a:highlight>
                <a:latin typeface="Montserrat"/>
                <a:ea typeface="Montserrat"/>
                <a:cs typeface="Montserrat"/>
                <a:sym typeface="Montserrat"/>
              </a:rPr>
              <a:t>Hydration</a:t>
            </a:r>
            <a:endParaRPr b="1">
              <a:solidFill>
                <a:schemeClr val="dk1"/>
              </a:solidFill>
              <a:highlight>
                <a:schemeClr val="lt1"/>
              </a:highlight>
              <a:latin typeface="Montserrat"/>
              <a:ea typeface="Montserrat"/>
              <a:cs typeface="Montserrat"/>
              <a:sym typeface="Montserrat"/>
            </a:endParaRPr>
          </a:p>
          <a:p>
            <a:pPr indent="457200" lvl="0" marL="0" rtl="0" algn="l">
              <a:lnSpc>
                <a:spcPct val="115000"/>
              </a:lnSpc>
              <a:spcBef>
                <a:spcPts val="0"/>
              </a:spcBef>
              <a:spcAft>
                <a:spcPts val="0"/>
              </a:spcAft>
              <a:buClr>
                <a:schemeClr val="dk1"/>
              </a:buClr>
              <a:buSzPts val="1100"/>
              <a:buFont typeface="Arial"/>
              <a:buNone/>
            </a:pPr>
            <a:r>
              <a:rPr lang="en" sz="1250">
                <a:solidFill>
                  <a:schemeClr val="dk1"/>
                </a:solidFill>
                <a:highlight>
                  <a:schemeClr val="lt1"/>
                </a:highlight>
                <a:latin typeface="Montserrat"/>
                <a:ea typeface="Montserrat"/>
                <a:cs typeface="Montserrat"/>
                <a:sym typeface="Montserrat"/>
              </a:rPr>
              <a:t>Water! It’s what the majority of your body is made up of: an average of 60% is water </a:t>
            </a:r>
            <a:r>
              <a:rPr baseline="30000" lang="en" sz="1250">
                <a:solidFill>
                  <a:schemeClr val="dk1"/>
                </a:solidFill>
                <a:highlight>
                  <a:schemeClr val="lt1"/>
                </a:highlight>
                <a:latin typeface="Montserrat"/>
                <a:ea typeface="Montserrat"/>
                <a:cs typeface="Montserrat"/>
                <a:sym typeface="Montserrat"/>
              </a:rPr>
              <a:t>1</a:t>
            </a:r>
            <a:r>
              <a:rPr lang="en" sz="1250">
                <a:solidFill>
                  <a:schemeClr val="dk1"/>
                </a:solidFill>
                <a:highlight>
                  <a:schemeClr val="lt1"/>
                </a:highlight>
                <a:latin typeface="Montserrat"/>
                <a:ea typeface="Montserrat"/>
                <a:cs typeface="Montserrat"/>
                <a:sym typeface="Montserrat"/>
              </a:rPr>
              <a:t>. We use water to not only hydrate but flush out toxins that build up in the body. It’s the main thing that keeps your large intestine (colon) happy. The traditional 8 cups of 8 ounces of water per day is gone. Not everyone needs 8 cups of water. It’s now recommended that you drink half your body weight in ounces of water. More water is suggested during pregnancy or with exercise or breastfeeding.</a:t>
            </a:r>
            <a:endParaRPr sz="1250">
              <a:solidFill>
                <a:schemeClr val="dk1"/>
              </a:solidFill>
              <a:latin typeface="Montserrat"/>
              <a:ea typeface="Montserrat"/>
              <a:cs typeface="Montserrat"/>
              <a:sym typeface="Montserrat"/>
            </a:endParaRPr>
          </a:p>
          <a:p>
            <a:pPr indent="0" lvl="0" marL="0" rtl="0" algn="l">
              <a:lnSpc>
                <a:spcPct val="114000"/>
              </a:lnSpc>
              <a:spcBef>
                <a:spcPts val="0"/>
              </a:spcBef>
              <a:spcAft>
                <a:spcPts val="0"/>
              </a:spcAft>
              <a:buClr>
                <a:schemeClr val="dk1"/>
              </a:buClr>
              <a:buSzPts val="1100"/>
              <a:buFont typeface="Arial"/>
              <a:buNone/>
            </a:pPr>
            <a:r>
              <a:t/>
            </a:r>
            <a:endParaRPr sz="1200">
              <a:solidFill>
                <a:schemeClr val="dk1"/>
              </a:solidFill>
              <a:highlight>
                <a:schemeClr val="lt1"/>
              </a:highlight>
              <a:latin typeface="Montserrat"/>
              <a:ea typeface="Montserrat"/>
              <a:cs typeface="Montserrat"/>
              <a:sym typeface="Montserrat"/>
            </a:endParaRPr>
          </a:p>
          <a:p>
            <a:pPr indent="0" lvl="0" marL="0" rtl="0" algn="l">
              <a:lnSpc>
                <a:spcPct val="115000"/>
              </a:lnSpc>
              <a:spcBef>
                <a:spcPts val="600"/>
              </a:spcBef>
              <a:spcAft>
                <a:spcPts val="0"/>
              </a:spcAft>
              <a:buClr>
                <a:schemeClr val="dk1"/>
              </a:buClr>
              <a:buSzPts val="1100"/>
              <a:buFont typeface="Arial"/>
              <a:buNone/>
            </a:pPr>
            <a:r>
              <a:t/>
            </a:r>
            <a:endParaRPr sz="1200">
              <a:solidFill>
                <a:srgbClr val="232323"/>
              </a:solidFill>
              <a:latin typeface="Montserrat"/>
              <a:ea typeface="Montserrat"/>
              <a:cs typeface="Montserrat"/>
              <a:sym typeface="Montserrat"/>
            </a:endParaRPr>
          </a:p>
        </p:txBody>
      </p:sp>
      <p:sp>
        <p:nvSpPr>
          <p:cNvPr id="403" name="Google Shape;403;p43"/>
          <p:cNvSpPr txBox="1"/>
          <p:nvPr/>
        </p:nvSpPr>
        <p:spPr>
          <a:xfrm>
            <a:off x="4152100" y="1606813"/>
            <a:ext cx="2974200" cy="4026000"/>
          </a:xfrm>
          <a:prstGeom prst="rect">
            <a:avLst/>
          </a:prstGeom>
          <a:noFill/>
          <a:ln>
            <a:noFill/>
          </a:ln>
        </p:spPr>
        <p:txBody>
          <a:bodyPr anchorCtr="0" anchor="t" bIns="0" lIns="0" spcFirstLastPara="1" rIns="0" wrap="square" tIns="12700">
            <a:noAutofit/>
          </a:bodyPr>
          <a:lstStyle/>
          <a:p>
            <a:pPr indent="0" lvl="0" marL="0" rtl="0" algn="l">
              <a:lnSpc>
                <a:spcPct val="115000"/>
              </a:lnSpc>
              <a:spcBef>
                <a:spcPts val="600"/>
              </a:spcBef>
              <a:spcAft>
                <a:spcPts val="0"/>
              </a:spcAft>
              <a:buSzPts val="1100"/>
              <a:buNone/>
            </a:pPr>
            <a:r>
              <a:rPr b="1" lang="en">
                <a:solidFill>
                  <a:schemeClr val="dk1"/>
                </a:solidFill>
                <a:highlight>
                  <a:schemeClr val="lt1"/>
                </a:highlight>
                <a:latin typeface="Montserrat"/>
                <a:ea typeface="Montserrat"/>
                <a:cs typeface="Montserrat"/>
                <a:sym typeface="Montserrat"/>
              </a:rPr>
              <a:t>Avoiding constipation</a:t>
            </a:r>
            <a:endParaRPr b="1">
              <a:solidFill>
                <a:schemeClr val="dk1"/>
              </a:solidFill>
              <a:highlight>
                <a:schemeClr val="lt1"/>
              </a:highlight>
              <a:latin typeface="Montserrat"/>
              <a:ea typeface="Montserrat"/>
              <a:cs typeface="Montserrat"/>
              <a:sym typeface="Montserrat"/>
            </a:endParaRPr>
          </a:p>
          <a:p>
            <a:pPr indent="0" lvl="0" marL="0" rtl="0" algn="l">
              <a:lnSpc>
                <a:spcPct val="115000"/>
              </a:lnSpc>
              <a:spcBef>
                <a:spcPts val="600"/>
              </a:spcBef>
              <a:spcAft>
                <a:spcPts val="0"/>
              </a:spcAft>
              <a:buSzPts val="1100"/>
              <a:buNone/>
            </a:pPr>
            <a:r>
              <a:rPr lang="en" sz="1250">
                <a:solidFill>
                  <a:schemeClr val="dk1"/>
                </a:solidFill>
                <a:highlight>
                  <a:schemeClr val="lt1"/>
                </a:highlight>
                <a:latin typeface="Montserrat"/>
                <a:ea typeface="Montserrat"/>
                <a:cs typeface="Montserrat"/>
                <a:sym typeface="Montserrat"/>
              </a:rPr>
              <a:t>	First and foremost, </a:t>
            </a:r>
            <a:r>
              <a:rPr lang="en" sz="1200">
                <a:solidFill>
                  <a:schemeClr val="dk1"/>
                </a:solidFill>
                <a:highlight>
                  <a:schemeClr val="lt1"/>
                </a:highlight>
                <a:latin typeface="Montserrat"/>
                <a:ea typeface="Montserrat"/>
                <a:cs typeface="Montserrat"/>
                <a:sym typeface="Montserrat"/>
              </a:rPr>
              <a:t>stay hydrated! Your colon needs water to stay healthy and regular. Fiber rich foods including fruits, vegetables and whole grains help to improve digestion. Apples, pears and watermelon may cause gas and affect people who are more gut sensitive. Get moving. Exercising regularly will help to keep your bowel movements regular. Avoid colon sensitive foods and drinks such as coffee. </a:t>
            </a:r>
            <a:endParaRPr sz="1200">
              <a:solidFill>
                <a:schemeClr val="dk1"/>
              </a:solidFill>
              <a:highlight>
                <a:schemeClr val="lt1"/>
              </a:highlight>
              <a:latin typeface="Montserrat"/>
              <a:ea typeface="Montserrat"/>
              <a:cs typeface="Montserrat"/>
              <a:sym typeface="Montserrat"/>
            </a:endParaRPr>
          </a:p>
          <a:p>
            <a:pPr indent="457200" lvl="0" marL="0" rtl="0" algn="l">
              <a:lnSpc>
                <a:spcPct val="115000"/>
              </a:lnSpc>
              <a:spcBef>
                <a:spcPts val="600"/>
              </a:spcBef>
              <a:spcAft>
                <a:spcPts val="0"/>
              </a:spcAft>
              <a:buSzPts val="1100"/>
              <a:buNone/>
            </a:pPr>
            <a:r>
              <a:rPr lang="en" sz="1200">
                <a:solidFill>
                  <a:schemeClr val="dk1"/>
                </a:solidFill>
                <a:highlight>
                  <a:schemeClr val="lt1"/>
                </a:highlight>
                <a:latin typeface="Montserrat"/>
                <a:ea typeface="Montserrat"/>
                <a:cs typeface="Montserrat"/>
                <a:sym typeface="Montserrat"/>
              </a:rPr>
              <a:t>Pay attention to your urge to go. Don’t delay. The same is said for straining and pushing to start or finish bowel movements. It does more harm than good. Issues like hemorrhoids, anal fissures and rectal prolapses are real and common with this habit. Other signs of constipation include a feeling of incomplete emptying, fewer than 3 bowel movements a week and stool consistency that resembles rocks/pebbles.</a:t>
            </a:r>
            <a:endParaRPr sz="1200" u="sng">
              <a:solidFill>
                <a:schemeClr val="dk1"/>
              </a:solidFill>
              <a:highlight>
                <a:schemeClr val="lt1"/>
              </a:highlight>
              <a:latin typeface="Montserrat"/>
              <a:ea typeface="Montserrat"/>
              <a:cs typeface="Montserrat"/>
              <a:sym typeface="Montserrat"/>
            </a:endParaRPr>
          </a:p>
          <a:p>
            <a:pPr indent="0" lvl="0" marL="0" rtl="0" algn="l">
              <a:spcBef>
                <a:spcPts val="0"/>
              </a:spcBef>
              <a:spcAft>
                <a:spcPts val="0"/>
              </a:spcAft>
              <a:buClr>
                <a:schemeClr val="dk1"/>
              </a:buClr>
              <a:buSzPts val="1400"/>
              <a:buFont typeface="Arial"/>
              <a:buNone/>
            </a:pPr>
            <a:r>
              <a:t/>
            </a:r>
            <a:endParaRPr b="1" sz="1200">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SzPts val="1100"/>
              <a:buNone/>
            </a:pPr>
            <a:r>
              <a:t/>
            </a:r>
            <a:endParaRPr b="1">
              <a:solidFill>
                <a:schemeClr val="dk1"/>
              </a:solidFill>
              <a:highlight>
                <a:schemeClr val="lt1"/>
              </a:highlight>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t/>
            </a:r>
            <a:endParaRPr sz="1250">
              <a:latin typeface="Montserrat"/>
              <a:ea typeface="Montserrat"/>
              <a:cs typeface="Montserrat"/>
              <a:sym typeface="Montserrat"/>
            </a:endParaRPr>
          </a:p>
        </p:txBody>
      </p:sp>
      <p:sp>
        <p:nvSpPr>
          <p:cNvPr id="404" name="Google Shape;404;p43"/>
          <p:cNvSpPr txBox="1"/>
          <p:nvPr/>
        </p:nvSpPr>
        <p:spPr>
          <a:xfrm>
            <a:off x="609600" y="9634925"/>
            <a:ext cx="3163500" cy="388500"/>
          </a:xfrm>
          <a:prstGeom prst="rect">
            <a:avLst/>
          </a:prstGeom>
          <a:noFill/>
          <a:ln>
            <a:noFill/>
          </a:ln>
        </p:spPr>
        <p:txBody>
          <a:bodyPr anchorCtr="0" anchor="t" bIns="91425" lIns="91425" spcFirstLastPara="1" rIns="91425" wrap="square" tIns="91425">
            <a:noAutofit/>
          </a:bodyPr>
          <a:lstStyle/>
          <a:p>
            <a:pPr indent="0" lvl="0" marL="12700" rtl="0" algn="l">
              <a:spcBef>
                <a:spcPts val="0"/>
              </a:spcBef>
              <a:spcAft>
                <a:spcPts val="0"/>
              </a:spcAft>
              <a:buClr>
                <a:schemeClr val="dk1"/>
              </a:buClr>
              <a:buSzPts val="1100"/>
              <a:buFont typeface="Arial"/>
              <a:buNone/>
            </a:pPr>
            <a:r>
              <a:rPr lang="en" sz="1000">
                <a:solidFill>
                  <a:schemeClr val="hlink"/>
                </a:solidFill>
                <a:latin typeface="Roboto"/>
                <a:ea typeface="Roboto"/>
                <a:cs typeface="Roboto"/>
                <a:sym typeface="Roboto"/>
              </a:rPr>
              <a:t>©  Body Harmony Physical Therapy, PLLC (2021) -  All Rights Reserved</a:t>
            </a:r>
            <a:endParaRPr sz="1000">
              <a:solidFill>
                <a:schemeClr val="dk1"/>
              </a:solidFill>
              <a:latin typeface="Roboto"/>
              <a:ea typeface="Roboto"/>
              <a:cs typeface="Roboto"/>
              <a:sym typeface="Roboto"/>
            </a:endParaRPr>
          </a:p>
        </p:txBody>
      </p:sp>
      <p:sp>
        <p:nvSpPr>
          <p:cNvPr id="405" name="Google Shape;405;p43"/>
          <p:cNvSpPr txBox="1"/>
          <p:nvPr>
            <p:ph type="title"/>
          </p:nvPr>
        </p:nvSpPr>
        <p:spPr>
          <a:xfrm>
            <a:off x="175050" y="132900"/>
            <a:ext cx="5543700" cy="726300"/>
          </a:xfrm>
          <a:prstGeom prst="rect">
            <a:avLst/>
          </a:prstGeom>
          <a:noFill/>
          <a:ln>
            <a:noFill/>
          </a:ln>
        </p:spPr>
        <p:txBody>
          <a:bodyPr anchorCtr="0" anchor="t" bIns="0" lIns="0" spcFirstLastPara="1" rIns="0" wrap="square" tIns="12700">
            <a:noAutofit/>
          </a:bodyPr>
          <a:lstStyle/>
          <a:p>
            <a:pPr indent="0" lvl="0" marL="12700" rtl="0" algn="l">
              <a:lnSpc>
                <a:spcPct val="100000"/>
              </a:lnSpc>
              <a:spcBef>
                <a:spcPts val="0"/>
              </a:spcBef>
              <a:spcAft>
                <a:spcPts val="0"/>
              </a:spcAft>
              <a:buNone/>
            </a:pPr>
            <a:r>
              <a:rPr b="0" lang="en" sz="3900">
                <a:solidFill>
                  <a:srgbClr val="93C47D"/>
                </a:solidFill>
                <a:latin typeface="Quicksand"/>
                <a:ea typeface="Quicksand"/>
                <a:cs typeface="Quicksand"/>
                <a:sym typeface="Quicksand"/>
              </a:rPr>
              <a:t>Nutrition for Bowel and Bladder Health</a:t>
            </a:r>
            <a:endParaRPr b="0" sz="3900">
              <a:solidFill>
                <a:srgbClr val="93C47D"/>
              </a:solidFill>
              <a:latin typeface="Quicksand"/>
              <a:ea typeface="Quicksand"/>
              <a:cs typeface="Quicksand"/>
              <a:sym typeface="Quicksand"/>
            </a:endParaRPr>
          </a:p>
        </p:txBody>
      </p:sp>
      <p:pic>
        <p:nvPicPr>
          <p:cNvPr id="406" name="Google Shape;406;p43"/>
          <p:cNvPicPr preferRelativeResize="0"/>
          <p:nvPr/>
        </p:nvPicPr>
        <p:blipFill rotWithShape="1">
          <a:blip r:embed="rId3">
            <a:alphaModFix/>
          </a:blip>
          <a:srcRect b="0" l="0" r="0" t="0"/>
          <a:stretch/>
        </p:blipFill>
        <p:spPr>
          <a:xfrm>
            <a:off x="175050" y="9478603"/>
            <a:ext cx="434550" cy="434550"/>
          </a:xfrm>
          <a:prstGeom prst="rect">
            <a:avLst/>
          </a:prstGeom>
          <a:noFill/>
          <a:ln>
            <a:noFill/>
          </a:ln>
        </p:spPr>
      </p:pic>
      <p:pic>
        <p:nvPicPr>
          <p:cNvPr id="407" name="Google Shape;407;p43"/>
          <p:cNvPicPr preferRelativeResize="0"/>
          <p:nvPr/>
        </p:nvPicPr>
        <p:blipFill>
          <a:blip r:embed="rId4">
            <a:alphaModFix/>
          </a:blip>
          <a:stretch>
            <a:fillRect/>
          </a:stretch>
        </p:blipFill>
        <p:spPr>
          <a:xfrm>
            <a:off x="3886198" y="7468220"/>
            <a:ext cx="3885252" cy="2590168"/>
          </a:xfrm>
          <a:prstGeom prst="rect">
            <a:avLst/>
          </a:prstGeom>
          <a:noFill/>
          <a:ln>
            <a:noFill/>
          </a:ln>
        </p:spPr>
      </p:pic>
      <p:sp>
        <p:nvSpPr>
          <p:cNvPr id="408" name="Google Shape;408;p43"/>
          <p:cNvSpPr/>
          <p:nvPr/>
        </p:nvSpPr>
        <p:spPr>
          <a:xfrm>
            <a:off x="3588562" y="7211299"/>
            <a:ext cx="595273" cy="643280"/>
          </a:xfrm>
          <a:custGeom>
            <a:rect b="b" l="l" r="r" t="t"/>
            <a:pathLst>
              <a:path extrusionOk="0" h="548640" w="548639">
                <a:moveTo>
                  <a:pt x="274319" y="548640"/>
                </a:moveTo>
                <a:lnTo>
                  <a:pt x="323628" y="544220"/>
                </a:lnTo>
                <a:lnTo>
                  <a:pt x="370037" y="531477"/>
                </a:lnTo>
                <a:lnTo>
                  <a:pt x="412772" y="511186"/>
                </a:lnTo>
                <a:lnTo>
                  <a:pt x="451059" y="484121"/>
                </a:lnTo>
                <a:lnTo>
                  <a:pt x="484121" y="451059"/>
                </a:lnTo>
                <a:lnTo>
                  <a:pt x="511186" y="412772"/>
                </a:lnTo>
                <a:lnTo>
                  <a:pt x="531477" y="370037"/>
                </a:lnTo>
                <a:lnTo>
                  <a:pt x="544220" y="323628"/>
                </a:lnTo>
                <a:lnTo>
                  <a:pt x="548640" y="274320"/>
                </a:lnTo>
                <a:lnTo>
                  <a:pt x="544220" y="225011"/>
                </a:lnTo>
                <a:lnTo>
                  <a:pt x="531477" y="178602"/>
                </a:lnTo>
                <a:lnTo>
                  <a:pt x="511186" y="135867"/>
                </a:lnTo>
                <a:lnTo>
                  <a:pt x="484121" y="97580"/>
                </a:lnTo>
                <a:lnTo>
                  <a:pt x="451059" y="64518"/>
                </a:lnTo>
                <a:lnTo>
                  <a:pt x="412772" y="37453"/>
                </a:lnTo>
                <a:lnTo>
                  <a:pt x="370037" y="17162"/>
                </a:lnTo>
                <a:lnTo>
                  <a:pt x="323628" y="4419"/>
                </a:lnTo>
                <a:lnTo>
                  <a:pt x="274319" y="0"/>
                </a:lnTo>
                <a:lnTo>
                  <a:pt x="225011" y="4419"/>
                </a:lnTo>
                <a:lnTo>
                  <a:pt x="178602" y="17162"/>
                </a:lnTo>
                <a:lnTo>
                  <a:pt x="135867" y="37453"/>
                </a:lnTo>
                <a:lnTo>
                  <a:pt x="97580" y="64518"/>
                </a:lnTo>
                <a:lnTo>
                  <a:pt x="64518" y="97580"/>
                </a:lnTo>
                <a:lnTo>
                  <a:pt x="37453" y="135867"/>
                </a:lnTo>
                <a:lnTo>
                  <a:pt x="17162" y="178602"/>
                </a:lnTo>
                <a:lnTo>
                  <a:pt x="4419" y="225011"/>
                </a:lnTo>
                <a:lnTo>
                  <a:pt x="0" y="274320"/>
                </a:lnTo>
                <a:lnTo>
                  <a:pt x="4419" y="323628"/>
                </a:lnTo>
                <a:lnTo>
                  <a:pt x="17162" y="370037"/>
                </a:lnTo>
                <a:lnTo>
                  <a:pt x="37453" y="412772"/>
                </a:lnTo>
                <a:lnTo>
                  <a:pt x="64518" y="451059"/>
                </a:lnTo>
                <a:lnTo>
                  <a:pt x="97580" y="484121"/>
                </a:lnTo>
                <a:lnTo>
                  <a:pt x="135867" y="511186"/>
                </a:lnTo>
                <a:lnTo>
                  <a:pt x="178602" y="531477"/>
                </a:lnTo>
                <a:lnTo>
                  <a:pt x="225011" y="544220"/>
                </a:lnTo>
                <a:lnTo>
                  <a:pt x="274319" y="548640"/>
                </a:lnTo>
                <a:close/>
              </a:path>
            </a:pathLst>
          </a:custGeom>
          <a:noFill/>
          <a:ln cap="flat" cmpd="sng" w="38100">
            <a:solidFill>
              <a:srgbClr val="134F5C"/>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09" name="Google Shape;409;p43"/>
          <p:cNvSpPr/>
          <p:nvPr/>
        </p:nvSpPr>
        <p:spPr>
          <a:xfrm>
            <a:off x="3671050" y="8059525"/>
            <a:ext cx="252000" cy="228300"/>
          </a:xfrm>
          <a:prstGeom prst="ellipse">
            <a:avLst/>
          </a:prstGeom>
          <a:solidFill>
            <a:srgbClr val="134F5C"/>
          </a:solidFill>
          <a:ln cap="flat" cmpd="sng" w="9525">
            <a:solidFill>
              <a:srgbClr val="134F5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413" name="Shape 413"/>
        <p:cNvGrpSpPr/>
        <p:nvPr/>
      </p:nvGrpSpPr>
      <p:grpSpPr>
        <a:xfrm>
          <a:off x="0" y="0"/>
          <a:ext cx="0" cy="0"/>
          <a:chOff x="0" y="0"/>
          <a:chExt cx="0" cy="0"/>
        </a:xfrm>
      </p:grpSpPr>
      <p:sp>
        <p:nvSpPr>
          <p:cNvPr id="414" name="Google Shape;414;p44"/>
          <p:cNvSpPr/>
          <p:nvPr/>
        </p:nvSpPr>
        <p:spPr>
          <a:xfrm>
            <a:off x="4316700" y="1466000"/>
            <a:ext cx="2847000" cy="3795900"/>
          </a:xfrm>
          <a:prstGeom prst="rect">
            <a:avLst/>
          </a:prstGeom>
          <a:solidFill>
            <a:srgbClr val="F6B26B"/>
          </a:solidFill>
          <a:ln cap="flat" cmpd="sng" w="9525">
            <a:solidFill>
              <a:srgbClr val="F6B26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 name="Google Shape;415;p44"/>
          <p:cNvSpPr/>
          <p:nvPr/>
        </p:nvSpPr>
        <p:spPr>
          <a:xfrm>
            <a:off x="0" y="-75"/>
            <a:ext cx="6462300" cy="1351800"/>
          </a:xfrm>
          <a:prstGeom prst="rect">
            <a:avLst/>
          </a:prstGeom>
          <a:solidFill>
            <a:srgbClr val="134F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6" name="Google Shape;416;p44"/>
          <p:cNvSpPr/>
          <p:nvPr/>
        </p:nvSpPr>
        <p:spPr>
          <a:xfrm>
            <a:off x="410819" y="9556750"/>
            <a:ext cx="2358390" cy="0"/>
          </a:xfrm>
          <a:custGeom>
            <a:rect b="b" l="l" r="r" t="t"/>
            <a:pathLst>
              <a:path extrusionOk="0" h="120000" w="2358390">
                <a:moveTo>
                  <a:pt x="0" y="0"/>
                </a:moveTo>
                <a:lnTo>
                  <a:pt x="2357780" y="0"/>
                </a:lnTo>
              </a:path>
            </a:pathLst>
          </a:custGeom>
          <a:noFill/>
          <a:ln cap="flat" cmpd="sng" w="12700">
            <a:solidFill>
              <a:srgbClr val="EFEFE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17" name="Google Shape;417;p44"/>
          <p:cNvSpPr txBox="1"/>
          <p:nvPr/>
        </p:nvSpPr>
        <p:spPr>
          <a:xfrm>
            <a:off x="7320129" y="9634931"/>
            <a:ext cx="59100" cy="1392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None/>
            </a:pPr>
            <a:r>
              <a:rPr lang="en" sz="800">
                <a:solidFill>
                  <a:schemeClr val="dk1"/>
                </a:solidFill>
                <a:latin typeface="Avenir"/>
                <a:ea typeface="Avenir"/>
                <a:cs typeface="Avenir"/>
                <a:sym typeface="Avenir"/>
              </a:rPr>
              <a:t>5</a:t>
            </a:r>
            <a:endParaRPr sz="800">
              <a:solidFill>
                <a:schemeClr val="dk1"/>
              </a:solidFill>
              <a:latin typeface="Avenir"/>
              <a:ea typeface="Avenir"/>
              <a:cs typeface="Avenir"/>
              <a:sym typeface="Avenir"/>
            </a:endParaRPr>
          </a:p>
        </p:txBody>
      </p:sp>
      <p:sp>
        <p:nvSpPr>
          <p:cNvPr id="418" name="Google Shape;418;p44"/>
          <p:cNvSpPr txBox="1"/>
          <p:nvPr/>
        </p:nvSpPr>
        <p:spPr>
          <a:xfrm>
            <a:off x="410825" y="1728479"/>
            <a:ext cx="3163500" cy="7792500"/>
          </a:xfrm>
          <a:prstGeom prst="rect">
            <a:avLst/>
          </a:prstGeom>
          <a:noFill/>
          <a:ln>
            <a:noFill/>
          </a:ln>
        </p:spPr>
        <p:txBody>
          <a:bodyPr anchorCtr="0" anchor="t" bIns="0" lIns="0" spcFirstLastPara="1" rIns="0" wrap="square" tIns="12700">
            <a:noAutofit/>
          </a:bodyPr>
          <a:lstStyle/>
          <a:p>
            <a:pPr indent="0" lvl="0" marL="0" rtl="0" algn="l">
              <a:lnSpc>
                <a:spcPct val="115000"/>
              </a:lnSpc>
              <a:spcBef>
                <a:spcPts val="0"/>
              </a:spcBef>
              <a:spcAft>
                <a:spcPts val="0"/>
              </a:spcAft>
              <a:buClr>
                <a:schemeClr val="dk1"/>
              </a:buClr>
              <a:buSzPts val="1100"/>
              <a:buFont typeface="Arial"/>
              <a:buNone/>
            </a:pPr>
            <a:r>
              <a:rPr b="1" lang="en">
                <a:solidFill>
                  <a:schemeClr val="dk1"/>
                </a:solidFill>
                <a:highlight>
                  <a:srgbClr val="FFFFFF"/>
                </a:highlight>
                <a:latin typeface="Montserrat"/>
                <a:ea typeface="Montserrat"/>
                <a:cs typeface="Montserrat"/>
                <a:sym typeface="Montserrat"/>
              </a:rPr>
              <a:t>Anti-inflammatory diet</a:t>
            </a:r>
            <a:endParaRPr b="1">
              <a:solidFill>
                <a:schemeClr val="dk1"/>
              </a:solidFill>
              <a:highlight>
                <a:srgbClr val="FFFFFF"/>
              </a:highlight>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rPr lang="en" sz="1250">
                <a:solidFill>
                  <a:schemeClr val="dk1"/>
                </a:solidFill>
                <a:highlight>
                  <a:srgbClr val="FFFFFF"/>
                </a:highlight>
                <a:latin typeface="Montserrat"/>
                <a:ea typeface="Montserrat"/>
                <a:cs typeface="Montserrat"/>
                <a:sym typeface="Montserrat"/>
              </a:rPr>
              <a:t>	Did you know that many disease processes are the result of chronic inflammation in the body? Following a diet that eliminates inflammatory foods, thereby reducing inflammation throughout the body is a good first step to take when looking to treat pelvic pain.</a:t>
            </a:r>
            <a:endParaRPr sz="1250">
              <a:solidFill>
                <a:schemeClr val="dk1"/>
              </a:solidFill>
              <a:highlight>
                <a:srgbClr val="FFFFFF"/>
              </a:highlight>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rPr lang="en" sz="1250">
                <a:solidFill>
                  <a:schemeClr val="dk1"/>
                </a:solidFill>
                <a:highlight>
                  <a:srgbClr val="FFFFFF"/>
                </a:highlight>
                <a:latin typeface="Montserrat"/>
                <a:ea typeface="Montserrat"/>
                <a:cs typeface="Montserrat"/>
                <a:sym typeface="Montserrat"/>
              </a:rPr>
              <a:t>	Common anti-inflammatory foods include: flaxseeds (ideally ground), walnuts, salmon, sardines, halibut, herring, soybeans, cauliflower, broccoli, Brussel sprouts, winter squash, tofu, shrimp, cod, snapper, scallops, and tuna. Many of these foods contain high levels of </a:t>
            </a:r>
            <a:r>
              <a:rPr lang="en" sz="1250">
                <a:solidFill>
                  <a:schemeClr val="dk1"/>
                </a:solidFill>
                <a:highlight>
                  <a:schemeClr val="lt1"/>
                </a:highlight>
                <a:latin typeface="Montserrat"/>
                <a:ea typeface="Montserrat"/>
                <a:cs typeface="Montserrat"/>
                <a:sym typeface="Montserrat"/>
              </a:rPr>
              <a:t> Omega 3s, an anti-inflammatory fatty acid, which is essential to the diet. Omega 3 has been shown to lower cholesterol and decrease hardening of the arteries.</a:t>
            </a:r>
            <a:r>
              <a:rPr lang="en" sz="1250">
                <a:solidFill>
                  <a:schemeClr val="dk1"/>
                </a:solidFill>
                <a:highlight>
                  <a:srgbClr val="FFFFFF"/>
                </a:highlight>
                <a:latin typeface="Montserrat"/>
                <a:ea typeface="Montserrat"/>
                <a:cs typeface="Montserrat"/>
                <a:sym typeface="Montserrat"/>
              </a:rPr>
              <a:t> You can get Omega 3’s from fish oils but double check the source and purity of the oils before you take them. The National Institute of Health recommends 4,000 mg of Omega 3 per day for your heart. </a:t>
            </a:r>
            <a:br>
              <a:rPr lang="en" sz="1250">
                <a:solidFill>
                  <a:schemeClr val="dk1"/>
                </a:solidFill>
                <a:highlight>
                  <a:srgbClr val="FFFFFF"/>
                </a:highlight>
                <a:latin typeface="Montserrat"/>
                <a:ea typeface="Montserrat"/>
                <a:cs typeface="Montserrat"/>
                <a:sym typeface="Montserrat"/>
              </a:rPr>
            </a:br>
            <a:r>
              <a:rPr lang="en" sz="1250">
                <a:solidFill>
                  <a:schemeClr val="dk1"/>
                </a:solidFill>
                <a:highlight>
                  <a:srgbClr val="FFFFFF"/>
                </a:highlight>
                <a:latin typeface="Montserrat"/>
                <a:ea typeface="Montserrat"/>
                <a:cs typeface="Montserrat"/>
                <a:sym typeface="Montserrat"/>
              </a:rPr>
              <a:t>	Don’t forget to spice things up in the kitchen! Spices and herbs such as tumeric, garlic, ginger, oregano, cloves, dill, sweet basil, parsley, lime zest and cinnamon add delicious flavor and natural anti-inflammatory benefits to each meal. </a:t>
            </a:r>
            <a:endParaRPr sz="1200">
              <a:solidFill>
                <a:schemeClr val="dk1"/>
              </a:solidFill>
              <a:highlight>
                <a:srgbClr val="FFFFFF"/>
              </a:highlight>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t/>
            </a:r>
            <a:endParaRPr sz="1200">
              <a:solidFill>
                <a:schemeClr val="dk1"/>
              </a:solidFill>
              <a:highlight>
                <a:srgbClr val="FFFFFF"/>
              </a:highlight>
              <a:latin typeface="Times New Roman"/>
              <a:ea typeface="Times New Roman"/>
              <a:cs typeface="Times New Roman"/>
              <a:sym typeface="Times New Roman"/>
            </a:endParaRPr>
          </a:p>
          <a:p>
            <a:pPr indent="0" lvl="0" marL="0" rtl="0" algn="l">
              <a:lnSpc>
                <a:spcPct val="115000"/>
              </a:lnSpc>
              <a:spcBef>
                <a:spcPts val="0"/>
              </a:spcBef>
              <a:spcAft>
                <a:spcPts val="0"/>
              </a:spcAft>
              <a:buClr>
                <a:schemeClr val="dk1"/>
              </a:buClr>
              <a:buSzPts val="1100"/>
              <a:buFont typeface="Arial"/>
              <a:buNone/>
            </a:pPr>
            <a:r>
              <a:t/>
            </a:r>
            <a:endParaRPr sz="1200">
              <a:solidFill>
                <a:schemeClr val="dk1"/>
              </a:solidFill>
              <a:highlight>
                <a:srgbClr val="FFFFFF"/>
              </a:highlight>
              <a:latin typeface="Times New Roman"/>
              <a:ea typeface="Times New Roman"/>
              <a:cs typeface="Times New Roman"/>
              <a:sym typeface="Times New Roman"/>
            </a:endParaRPr>
          </a:p>
        </p:txBody>
      </p:sp>
      <p:sp>
        <p:nvSpPr>
          <p:cNvPr id="419" name="Google Shape;419;p44"/>
          <p:cNvSpPr txBox="1"/>
          <p:nvPr>
            <p:ph type="title"/>
          </p:nvPr>
        </p:nvSpPr>
        <p:spPr>
          <a:xfrm>
            <a:off x="410825" y="625425"/>
            <a:ext cx="5257800" cy="726300"/>
          </a:xfrm>
          <a:prstGeom prst="rect">
            <a:avLst/>
          </a:prstGeom>
          <a:noFill/>
          <a:ln>
            <a:noFill/>
          </a:ln>
        </p:spPr>
        <p:txBody>
          <a:bodyPr anchorCtr="0" anchor="t" bIns="0" lIns="0" spcFirstLastPara="1" rIns="0" wrap="square" tIns="12700">
            <a:noAutofit/>
          </a:bodyPr>
          <a:lstStyle/>
          <a:p>
            <a:pPr indent="0" lvl="0" marL="12700" rtl="0" algn="l">
              <a:lnSpc>
                <a:spcPct val="100000"/>
              </a:lnSpc>
              <a:spcBef>
                <a:spcPts val="0"/>
              </a:spcBef>
              <a:spcAft>
                <a:spcPts val="0"/>
              </a:spcAft>
              <a:buNone/>
            </a:pPr>
            <a:r>
              <a:rPr b="0" lang="en" sz="3600">
                <a:solidFill>
                  <a:srgbClr val="93C47D"/>
                </a:solidFill>
                <a:latin typeface="Quicksand"/>
                <a:ea typeface="Quicksand"/>
                <a:cs typeface="Quicksand"/>
                <a:sym typeface="Quicksand"/>
              </a:rPr>
              <a:t>Diet and Inflammation</a:t>
            </a:r>
            <a:endParaRPr b="0" sz="3600">
              <a:solidFill>
                <a:srgbClr val="93C47D"/>
              </a:solidFill>
              <a:latin typeface="Quicksand"/>
              <a:ea typeface="Quicksand"/>
              <a:cs typeface="Quicksand"/>
              <a:sym typeface="Quicksand"/>
            </a:endParaRPr>
          </a:p>
        </p:txBody>
      </p:sp>
      <p:sp>
        <p:nvSpPr>
          <p:cNvPr id="420" name="Google Shape;420;p44"/>
          <p:cNvSpPr txBox="1"/>
          <p:nvPr/>
        </p:nvSpPr>
        <p:spPr>
          <a:xfrm>
            <a:off x="3960113" y="5786125"/>
            <a:ext cx="2974200" cy="5800500"/>
          </a:xfrm>
          <a:prstGeom prst="rect">
            <a:avLst/>
          </a:prstGeom>
          <a:noFill/>
          <a:ln>
            <a:noFill/>
          </a:ln>
        </p:spPr>
        <p:txBody>
          <a:bodyPr anchorCtr="0" anchor="t" bIns="0" lIns="0" spcFirstLastPara="1" rIns="0" wrap="square" tIns="12700">
            <a:noAutofit/>
          </a:bodyPr>
          <a:lstStyle/>
          <a:p>
            <a:pPr indent="457200" lvl="0" marL="0" rtl="0" algn="l">
              <a:lnSpc>
                <a:spcPct val="115000"/>
              </a:lnSpc>
              <a:spcBef>
                <a:spcPts val="0"/>
              </a:spcBef>
              <a:spcAft>
                <a:spcPts val="0"/>
              </a:spcAft>
              <a:buClr>
                <a:schemeClr val="dk1"/>
              </a:buClr>
              <a:buSzPts val="1100"/>
              <a:buFont typeface="Arial"/>
              <a:buNone/>
            </a:pPr>
            <a:r>
              <a:rPr lang="en" sz="1250">
                <a:solidFill>
                  <a:schemeClr val="dk1"/>
                </a:solidFill>
                <a:highlight>
                  <a:schemeClr val="lt1"/>
                </a:highlight>
                <a:latin typeface="Montserrat"/>
                <a:ea typeface="Montserrat"/>
                <a:cs typeface="Montserrat"/>
                <a:sym typeface="Montserrat"/>
              </a:rPr>
              <a:t>Other anti-inflammatory nutrients in the kitchen include antioxidants. Antioxidants can also be beneficial to the body and reduce stressed and damaged cells. It’s likely you will need some professional advice from a nutritionist to get your nutrient imbalances corrected. This includes nutrients like Vitamins A, C, D, E, B6,  magnesium, calcium, zinc, iron, potassium, phosphate, selenium and/or copper. For the majority of us it’s better to get an expert on board than stress about how much of each your deficient in and which foods are best to help you re-establish a balance. </a:t>
            </a:r>
            <a:endParaRPr sz="1250">
              <a:solidFill>
                <a:schemeClr val="dk1"/>
              </a:solidFill>
              <a:highlight>
                <a:schemeClr val="lt1"/>
              </a:highlight>
              <a:latin typeface="Montserrat"/>
              <a:ea typeface="Montserrat"/>
              <a:cs typeface="Montserrat"/>
              <a:sym typeface="Montserrat"/>
            </a:endParaRPr>
          </a:p>
          <a:p>
            <a:pPr indent="0" lvl="0" marL="0" rtl="0" algn="l">
              <a:lnSpc>
                <a:spcPct val="115000"/>
              </a:lnSpc>
              <a:spcBef>
                <a:spcPts val="600"/>
              </a:spcBef>
              <a:spcAft>
                <a:spcPts val="0"/>
              </a:spcAft>
              <a:buClr>
                <a:schemeClr val="dk1"/>
              </a:buClr>
              <a:buSzPts val="1100"/>
              <a:buFont typeface="Arial"/>
              <a:buNone/>
            </a:pPr>
            <a:r>
              <a:t/>
            </a:r>
            <a:endParaRPr sz="1250">
              <a:solidFill>
                <a:schemeClr val="dk1"/>
              </a:solidFill>
              <a:highlight>
                <a:srgbClr val="FFFFFF"/>
              </a:highlight>
              <a:latin typeface="Times New Roman"/>
              <a:ea typeface="Times New Roman"/>
              <a:cs typeface="Times New Roman"/>
              <a:sym typeface="Times New Roman"/>
            </a:endParaRPr>
          </a:p>
          <a:p>
            <a:pPr indent="0" lvl="0" marL="0" rtl="0" algn="l">
              <a:lnSpc>
                <a:spcPct val="115000"/>
              </a:lnSpc>
              <a:spcBef>
                <a:spcPts val="900"/>
              </a:spcBef>
              <a:spcAft>
                <a:spcPts val="0"/>
              </a:spcAft>
              <a:buClr>
                <a:schemeClr val="dk1"/>
              </a:buClr>
              <a:buSzPts val="1100"/>
              <a:buFont typeface="Arial"/>
              <a:buNone/>
            </a:pPr>
            <a:r>
              <a:t/>
            </a:r>
            <a:endParaRPr sz="1250" u="sng">
              <a:solidFill>
                <a:srgbClr val="1155CC"/>
              </a:solidFill>
              <a:highlight>
                <a:srgbClr val="FFFFFF"/>
              </a:highlight>
              <a:latin typeface="Times New Roman"/>
              <a:ea typeface="Times New Roman"/>
              <a:cs typeface="Times New Roman"/>
              <a:sym typeface="Times New Roman"/>
            </a:endParaRPr>
          </a:p>
          <a:p>
            <a:pPr indent="0" lvl="0" marL="0" rtl="0" algn="l">
              <a:lnSpc>
                <a:spcPct val="150000"/>
              </a:lnSpc>
              <a:spcBef>
                <a:spcPts val="600"/>
              </a:spcBef>
              <a:spcAft>
                <a:spcPts val="0"/>
              </a:spcAft>
              <a:buClr>
                <a:schemeClr val="dk1"/>
              </a:buClr>
              <a:buSzPts val="1100"/>
              <a:buFont typeface="Arial"/>
              <a:buNone/>
            </a:pPr>
            <a:r>
              <a:t/>
            </a:r>
            <a:endParaRPr sz="1100">
              <a:solidFill>
                <a:srgbClr val="222222"/>
              </a:solidFill>
              <a:highlight>
                <a:srgbClr val="FFFFFF"/>
              </a:highlight>
            </a:endParaRPr>
          </a:p>
          <a:p>
            <a:pPr indent="0" lvl="0" marL="0" rtl="0" algn="l">
              <a:lnSpc>
                <a:spcPct val="100000"/>
              </a:lnSpc>
              <a:spcBef>
                <a:spcPts val="0"/>
              </a:spcBef>
              <a:spcAft>
                <a:spcPts val="0"/>
              </a:spcAft>
              <a:buNone/>
            </a:pPr>
            <a:r>
              <a:t/>
            </a:r>
            <a:endParaRPr sz="1250">
              <a:solidFill>
                <a:schemeClr val="dk1"/>
              </a:solidFill>
              <a:latin typeface="Montserrat"/>
              <a:ea typeface="Montserrat"/>
              <a:cs typeface="Montserrat"/>
              <a:sym typeface="Montserrat"/>
            </a:endParaRPr>
          </a:p>
          <a:p>
            <a:pPr indent="0" lvl="0" marL="12700" marR="5080" rtl="0" algn="l">
              <a:lnSpc>
                <a:spcPct val="100000"/>
              </a:lnSpc>
              <a:spcBef>
                <a:spcPts val="0"/>
              </a:spcBef>
              <a:spcAft>
                <a:spcPts val="0"/>
              </a:spcAft>
              <a:buNone/>
            </a:pPr>
            <a:r>
              <a:t/>
            </a:r>
            <a:endParaRPr sz="1250">
              <a:solidFill>
                <a:srgbClr val="232323"/>
              </a:solidFill>
              <a:latin typeface="Montserrat"/>
              <a:ea typeface="Montserrat"/>
              <a:cs typeface="Montserrat"/>
              <a:sym typeface="Montserrat"/>
            </a:endParaRPr>
          </a:p>
        </p:txBody>
      </p:sp>
      <p:sp>
        <p:nvSpPr>
          <p:cNvPr id="421" name="Google Shape;421;p44"/>
          <p:cNvSpPr txBox="1"/>
          <p:nvPr/>
        </p:nvSpPr>
        <p:spPr>
          <a:xfrm>
            <a:off x="609600" y="9634925"/>
            <a:ext cx="5058900" cy="388500"/>
          </a:xfrm>
          <a:prstGeom prst="rect">
            <a:avLst/>
          </a:prstGeom>
          <a:noFill/>
          <a:ln>
            <a:noFill/>
          </a:ln>
        </p:spPr>
        <p:txBody>
          <a:bodyPr anchorCtr="0" anchor="t" bIns="91425" lIns="91425" spcFirstLastPara="1" rIns="91425" wrap="square" tIns="91425">
            <a:noAutofit/>
          </a:bodyPr>
          <a:lstStyle/>
          <a:p>
            <a:pPr indent="0" lvl="0" marL="12700" rtl="0" algn="l">
              <a:spcBef>
                <a:spcPts val="0"/>
              </a:spcBef>
              <a:spcAft>
                <a:spcPts val="0"/>
              </a:spcAft>
              <a:buClr>
                <a:schemeClr val="dk1"/>
              </a:buClr>
              <a:buSzPts val="1100"/>
              <a:buFont typeface="Arial"/>
              <a:buNone/>
            </a:pPr>
            <a:r>
              <a:rPr lang="en" sz="1000">
                <a:solidFill>
                  <a:schemeClr val="hlink"/>
                </a:solidFill>
                <a:latin typeface="Roboto"/>
                <a:ea typeface="Roboto"/>
                <a:cs typeface="Roboto"/>
                <a:sym typeface="Roboto"/>
              </a:rPr>
              <a:t>©  Body Harmony Physical Therapy, PLLC (2021) -  All Rights Reserved</a:t>
            </a:r>
            <a:endParaRPr sz="1000">
              <a:solidFill>
                <a:schemeClr val="dk1"/>
              </a:solidFill>
              <a:latin typeface="Roboto"/>
              <a:ea typeface="Roboto"/>
              <a:cs typeface="Roboto"/>
              <a:sym typeface="Roboto"/>
            </a:endParaRPr>
          </a:p>
        </p:txBody>
      </p:sp>
      <p:pic>
        <p:nvPicPr>
          <p:cNvPr id="422" name="Google Shape;422;p44"/>
          <p:cNvPicPr preferRelativeResize="0"/>
          <p:nvPr/>
        </p:nvPicPr>
        <p:blipFill rotWithShape="1">
          <a:blip r:embed="rId3">
            <a:alphaModFix/>
          </a:blip>
          <a:srcRect b="0" l="0" r="0" t="0"/>
          <a:stretch/>
        </p:blipFill>
        <p:spPr>
          <a:xfrm>
            <a:off x="175050" y="9478603"/>
            <a:ext cx="434550" cy="434550"/>
          </a:xfrm>
          <a:prstGeom prst="rect">
            <a:avLst/>
          </a:prstGeom>
          <a:noFill/>
          <a:ln>
            <a:noFill/>
          </a:ln>
        </p:spPr>
      </p:pic>
      <p:pic>
        <p:nvPicPr>
          <p:cNvPr id="423" name="Google Shape;423;p44"/>
          <p:cNvPicPr preferRelativeResize="0"/>
          <p:nvPr/>
        </p:nvPicPr>
        <p:blipFill rotWithShape="1">
          <a:blip r:embed="rId4">
            <a:alphaModFix/>
          </a:blip>
          <a:srcRect b="4627" l="0" r="0" t="4627"/>
          <a:stretch/>
        </p:blipFill>
        <p:spPr>
          <a:xfrm>
            <a:off x="4023725" y="1728475"/>
            <a:ext cx="2847000" cy="3796029"/>
          </a:xfrm>
          <a:prstGeom prst="rect">
            <a:avLst/>
          </a:prstGeom>
          <a:noFill/>
          <a:ln>
            <a:noFill/>
          </a:ln>
        </p:spPr>
      </p:pic>
      <p:sp>
        <p:nvSpPr>
          <p:cNvPr id="424" name="Google Shape;424;p44"/>
          <p:cNvSpPr/>
          <p:nvPr/>
        </p:nvSpPr>
        <p:spPr>
          <a:xfrm>
            <a:off x="6568437" y="1465999"/>
            <a:ext cx="595273" cy="643280"/>
          </a:xfrm>
          <a:custGeom>
            <a:rect b="b" l="l" r="r" t="t"/>
            <a:pathLst>
              <a:path extrusionOk="0" h="548640" w="548639">
                <a:moveTo>
                  <a:pt x="274319" y="548640"/>
                </a:moveTo>
                <a:lnTo>
                  <a:pt x="323628" y="544220"/>
                </a:lnTo>
                <a:lnTo>
                  <a:pt x="370037" y="531477"/>
                </a:lnTo>
                <a:lnTo>
                  <a:pt x="412772" y="511186"/>
                </a:lnTo>
                <a:lnTo>
                  <a:pt x="451059" y="484121"/>
                </a:lnTo>
                <a:lnTo>
                  <a:pt x="484121" y="451059"/>
                </a:lnTo>
                <a:lnTo>
                  <a:pt x="511186" y="412772"/>
                </a:lnTo>
                <a:lnTo>
                  <a:pt x="531477" y="370037"/>
                </a:lnTo>
                <a:lnTo>
                  <a:pt x="544220" y="323628"/>
                </a:lnTo>
                <a:lnTo>
                  <a:pt x="548640" y="274320"/>
                </a:lnTo>
                <a:lnTo>
                  <a:pt x="544220" y="225011"/>
                </a:lnTo>
                <a:lnTo>
                  <a:pt x="531477" y="178602"/>
                </a:lnTo>
                <a:lnTo>
                  <a:pt x="511186" y="135867"/>
                </a:lnTo>
                <a:lnTo>
                  <a:pt x="484121" y="97580"/>
                </a:lnTo>
                <a:lnTo>
                  <a:pt x="451059" y="64518"/>
                </a:lnTo>
                <a:lnTo>
                  <a:pt x="412772" y="37453"/>
                </a:lnTo>
                <a:lnTo>
                  <a:pt x="370037" y="17162"/>
                </a:lnTo>
                <a:lnTo>
                  <a:pt x="323628" y="4419"/>
                </a:lnTo>
                <a:lnTo>
                  <a:pt x="274319" y="0"/>
                </a:lnTo>
                <a:lnTo>
                  <a:pt x="225011" y="4419"/>
                </a:lnTo>
                <a:lnTo>
                  <a:pt x="178602" y="17162"/>
                </a:lnTo>
                <a:lnTo>
                  <a:pt x="135867" y="37453"/>
                </a:lnTo>
                <a:lnTo>
                  <a:pt x="97580" y="64518"/>
                </a:lnTo>
                <a:lnTo>
                  <a:pt x="64518" y="97580"/>
                </a:lnTo>
                <a:lnTo>
                  <a:pt x="37453" y="135867"/>
                </a:lnTo>
                <a:lnTo>
                  <a:pt x="17162" y="178602"/>
                </a:lnTo>
                <a:lnTo>
                  <a:pt x="4419" y="225011"/>
                </a:lnTo>
                <a:lnTo>
                  <a:pt x="0" y="274320"/>
                </a:lnTo>
                <a:lnTo>
                  <a:pt x="4419" y="323628"/>
                </a:lnTo>
                <a:lnTo>
                  <a:pt x="17162" y="370037"/>
                </a:lnTo>
                <a:lnTo>
                  <a:pt x="37453" y="412772"/>
                </a:lnTo>
                <a:lnTo>
                  <a:pt x="64518" y="451059"/>
                </a:lnTo>
                <a:lnTo>
                  <a:pt x="97580" y="484121"/>
                </a:lnTo>
                <a:lnTo>
                  <a:pt x="135867" y="511186"/>
                </a:lnTo>
                <a:lnTo>
                  <a:pt x="178602" y="531477"/>
                </a:lnTo>
                <a:lnTo>
                  <a:pt x="225011" y="544220"/>
                </a:lnTo>
                <a:lnTo>
                  <a:pt x="274319" y="548640"/>
                </a:lnTo>
                <a:close/>
              </a:path>
            </a:pathLst>
          </a:custGeom>
          <a:noFill/>
          <a:ln cap="flat" cmpd="sng" w="38100">
            <a:solidFill>
              <a:srgbClr val="134F5C"/>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25" name="Google Shape;425;p44"/>
          <p:cNvSpPr/>
          <p:nvPr/>
        </p:nvSpPr>
        <p:spPr>
          <a:xfrm>
            <a:off x="5945987" y="1673488"/>
            <a:ext cx="252000" cy="228300"/>
          </a:xfrm>
          <a:prstGeom prst="ellipse">
            <a:avLst/>
          </a:prstGeom>
          <a:solidFill>
            <a:srgbClr val="134F5C"/>
          </a:solidFill>
          <a:ln cap="flat" cmpd="sng" w="9525">
            <a:solidFill>
              <a:srgbClr val="134F5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429" name="Shape 429"/>
        <p:cNvGrpSpPr/>
        <p:nvPr/>
      </p:nvGrpSpPr>
      <p:grpSpPr>
        <a:xfrm>
          <a:off x="0" y="0"/>
          <a:ext cx="0" cy="0"/>
          <a:chOff x="0" y="0"/>
          <a:chExt cx="0" cy="0"/>
        </a:xfrm>
      </p:grpSpPr>
      <p:sp>
        <p:nvSpPr>
          <p:cNvPr id="430" name="Google Shape;430;p45"/>
          <p:cNvSpPr/>
          <p:nvPr/>
        </p:nvSpPr>
        <p:spPr>
          <a:xfrm>
            <a:off x="4375925" y="1445625"/>
            <a:ext cx="3003300" cy="4113000"/>
          </a:xfrm>
          <a:prstGeom prst="rect">
            <a:avLst/>
          </a:prstGeom>
          <a:solidFill>
            <a:srgbClr val="F6B26B"/>
          </a:solidFill>
          <a:ln cap="flat" cmpd="sng" w="9525">
            <a:solidFill>
              <a:srgbClr val="F6B26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 name="Google Shape;431;p45"/>
          <p:cNvSpPr/>
          <p:nvPr/>
        </p:nvSpPr>
        <p:spPr>
          <a:xfrm>
            <a:off x="410825" y="6766925"/>
            <a:ext cx="7076700" cy="2362200"/>
          </a:xfrm>
          <a:prstGeom prst="rect">
            <a:avLst/>
          </a:prstGeom>
          <a:solidFill>
            <a:srgbClr val="B6D7A8"/>
          </a:solidFill>
          <a:ln cap="flat" cmpd="sng" w="28575">
            <a:solidFill>
              <a:srgbClr val="134F5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 name="Google Shape;432;p45"/>
          <p:cNvSpPr/>
          <p:nvPr/>
        </p:nvSpPr>
        <p:spPr>
          <a:xfrm>
            <a:off x="0" y="-75"/>
            <a:ext cx="6462300" cy="1351800"/>
          </a:xfrm>
          <a:prstGeom prst="rect">
            <a:avLst/>
          </a:prstGeom>
          <a:solidFill>
            <a:srgbClr val="134F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 name="Google Shape;433;p45"/>
          <p:cNvSpPr/>
          <p:nvPr/>
        </p:nvSpPr>
        <p:spPr>
          <a:xfrm>
            <a:off x="410819" y="9556750"/>
            <a:ext cx="2358390" cy="0"/>
          </a:xfrm>
          <a:custGeom>
            <a:rect b="b" l="l" r="r" t="t"/>
            <a:pathLst>
              <a:path extrusionOk="0" h="120000" w="2358390">
                <a:moveTo>
                  <a:pt x="0" y="0"/>
                </a:moveTo>
                <a:lnTo>
                  <a:pt x="2357780" y="0"/>
                </a:lnTo>
              </a:path>
            </a:pathLst>
          </a:custGeom>
          <a:noFill/>
          <a:ln cap="flat" cmpd="sng" w="12700">
            <a:solidFill>
              <a:srgbClr val="EFEFE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34" name="Google Shape;434;p45"/>
          <p:cNvSpPr txBox="1"/>
          <p:nvPr/>
        </p:nvSpPr>
        <p:spPr>
          <a:xfrm>
            <a:off x="7320129" y="9634931"/>
            <a:ext cx="59100" cy="1392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None/>
            </a:pPr>
            <a:r>
              <a:rPr lang="en" sz="800">
                <a:solidFill>
                  <a:schemeClr val="dk1"/>
                </a:solidFill>
                <a:latin typeface="Avenir"/>
                <a:ea typeface="Avenir"/>
                <a:cs typeface="Avenir"/>
                <a:sym typeface="Avenir"/>
              </a:rPr>
              <a:t>5</a:t>
            </a:r>
            <a:endParaRPr sz="800">
              <a:solidFill>
                <a:schemeClr val="dk1"/>
              </a:solidFill>
              <a:latin typeface="Avenir"/>
              <a:ea typeface="Avenir"/>
              <a:cs typeface="Avenir"/>
              <a:sym typeface="Avenir"/>
            </a:endParaRPr>
          </a:p>
        </p:txBody>
      </p:sp>
      <p:sp>
        <p:nvSpPr>
          <p:cNvPr id="435" name="Google Shape;435;p45"/>
          <p:cNvSpPr txBox="1"/>
          <p:nvPr/>
        </p:nvSpPr>
        <p:spPr>
          <a:xfrm>
            <a:off x="410825" y="1728479"/>
            <a:ext cx="3163500" cy="7792500"/>
          </a:xfrm>
          <a:prstGeom prst="rect">
            <a:avLst/>
          </a:prstGeom>
          <a:noFill/>
          <a:ln>
            <a:noFill/>
          </a:ln>
        </p:spPr>
        <p:txBody>
          <a:bodyPr anchorCtr="0" anchor="t" bIns="0" lIns="0" spcFirstLastPara="1" rIns="0" wrap="square" tIns="12700">
            <a:noAutofit/>
          </a:bodyPr>
          <a:lstStyle/>
          <a:p>
            <a:pPr indent="0" lvl="0" marL="0" rtl="0" algn="l">
              <a:lnSpc>
                <a:spcPct val="115000"/>
              </a:lnSpc>
              <a:spcBef>
                <a:spcPts val="0"/>
              </a:spcBef>
              <a:spcAft>
                <a:spcPts val="0"/>
              </a:spcAft>
              <a:buClr>
                <a:schemeClr val="dk1"/>
              </a:buClr>
              <a:buSzPts val="1100"/>
              <a:buFont typeface="Arial"/>
              <a:buNone/>
            </a:pPr>
            <a:r>
              <a:rPr b="1" lang="en">
                <a:solidFill>
                  <a:schemeClr val="dk1"/>
                </a:solidFill>
                <a:highlight>
                  <a:srgbClr val="FFFFFF"/>
                </a:highlight>
                <a:latin typeface="Montserrat"/>
                <a:ea typeface="Montserrat"/>
                <a:cs typeface="Montserrat"/>
                <a:sym typeface="Montserrat"/>
              </a:rPr>
              <a:t>Anti-inflammatory smoothie for pelvic pain relief</a:t>
            </a:r>
            <a:endParaRPr b="1">
              <a:solidFill>
                <a:schemeClr val="dk1"/>
              </a:solidFill>
              <a:highlight>
                <a:srgbClr val="FFFFFF"/>
              </a:highlight>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t/>
            </a:r>
            <a:endParaRPr sz="1250">
              <a:solidFill>
                <a:schemeClr val="dk1"/>
              </a:solidFill>
              <a:highlight>
                <a:srgbClr val="FFFFFF"/>
              </a:highlight>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rPr lang="en" sz="1250">
                <a:solidFill>
                  <a:schemeClr val="dk1"/>
                </a:solidFill>
                <a:highlight>
                  <a:srgbClr val="FFFFFF"/>
                </a:highlight>
                <a:latin typeface="Montserrat"/>
                <a:ea typeface="Montserrat"/>
                <a:cs typeface="Montserrat"/>
                <a:sym typeface="Montserrat"/>
              </a:rPr>
              <a:t>Try Jessica Drummond’s antioxidant-rich smoothie from that is bursting with anti-inflammatory benefits to help reduce pelvic pain. </a:t>
            </a:r>
            <a:endParaRPr sz="1250">
              <a:solidFill>
                <a:schemeClr val="dk1"/>
              </a:solidFill>
              <a:highlight>
                <a:srgbClr val="FFFFFF"/>
              </a:highlight>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t/>
            </a:r>
            <a:endParaRPr sz="1250">
              <a:solidFill>
                <a:schemeClr val="dk1"/>
              </a:solidFill>
              <a:highlight>
                <a:srgbClr val="FFFFFF"/>
              </a:highlight>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rPr lang="en" sz="1050">
                <a:solidFill>
                  <a:srgbClr val="1D2129"/>
                </a:solidFill>
                <a:highlight>
                  <a:srgbClr val="FFFFFF"/>
                </a:highlight>
                <a:latin typeface="Montserrat"/>
                <a:ea typeface="Montserrat"/>
                <a:cs typeface="Montserrat"/>
                <a:sym typeface="Montserrat"/>
              </a:rPr>
              <a:t>I</a:t>
            </a:r>
            <a:r>
              <a:rPr lang="en" sz="1250">
                <a:solidFill>
                  <a:srgbClr val="1D2129"/>
                </a:solidFill>
                <a:highlight>
                  <a:srgbClr val="FFFFFF"/>
                </a:highlight>
                <a:latin typeface="Montserrat"/>
                <a:ea typeface="Montserrat"/>
                <a:cs typeface="Montserrat"/>
                <a:sym typeface="Montserrat"/>
              </a:rPr>
              <a:t>ngredients:</a:t>
            </a:r>
            <a:endParaRPr sz="1250">
              <a:solidFill>
                <a:srgbClr val="1D2129"/>
              </a:solidFill>
              <a:highlight>
                <a:srgbClr val="FFFFFF"/>
              </a:highlight>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rPr lang="en" sz="1250">
                <a:solidFill>
                  <a:srgbClr val="1D2129"/>
                </a:solidFill>
                <a:highlight>
                  <a:srgbClr val="FFFFFF"/>
                </a:highlight>
                <a:latin typeface="Montserrat"/>
                <a:ea typeface="Montserrat"/>
                <a:cs typeface="Montserrat"/>
                <a:sym typeface="Montserrat"/>
              </a:rPr>
              <a:t>1/2 avocado</a:t>
            </a:r>
            <a:endParaRPr sz="1250">
              <a:solidFill>
                <a:srgbClr val="1D2129"/>
              </a:solidFill>
              <a:highlight>
                <a:srgbClr val="FFFFFF"/>
              </a:highlight>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rPr lang="en" sz="1250">
                <a:solidFill>
                  <a:srgbClr val="1D2129"/>
                </a:solidFill>
                <a:highlight>
                  <a:srgbClr val="FFFFFF"/>
                </a:highlight>
                <a:latin typeface="Montserrat"/>
                <a:ea typeface="Montserrat"/>
                <a:cs typeface="Montserrat"/>
                <a:sym typeface="Montserrat"/>
              </a:rPr>
              <a:t>1/2 cup chopped raw kale or a scoop of greens powder</a:t>
            </a:r>
            <a:endParaRPr sz="1250">
              <a:solidFill>
                <a:srgbClr val="1D2129"/>
              </a:solidFill>
              <a:highlight>
                <a:srgbClr val="FFFFFF"/>
              </a:highlight>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rPr lang="en" sz="1250">
                <a:solidFill>
                  <a:srgbClr val="1D2129"/>
                </a:solidFill>
                <a:highlight>
                  <a:srgbClr val="FFFFFF"/>
                </a:highlight>
                <a:latin typeface="Montserrat"/>
                <a:ea typeface="Montserrat"/>
                <a:cs typeface="Montserrat"/>
                <a:sym typeface="Montserrat"/>
              </a:rPr>
              <a:t>1/2 cup of frozen blueberries</a:t>
            </a:r>
            <a:endParaRPr sz="1250">
              <a:solidFill>
                <a:srgbClr val="1D2129"/>
              </a:solidFill>
              <a:highlight>
                <a:srgbClr val="FFFFFF"/>
              </a:highlight>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rPr lang="en" sz="1250">
                <a:solidFill>
                  <a:srgbClr val="1D2129"/>
                </a:solidFill>
                <a:highlight>
                  <a:srgbClr val="FFFFFF"/>
                </a:highlight>
                <a:latin typeface="Montserrat"/>
                <a:ea typeface="Montserrat"/>
                <a:cs typeface="Montserrat"/>
                <a:sym typeface="Montserrat"/>
              </a:rPr>
              <a:t>20g high quality protein powder (For this recipe, I recommend Pure Paleo from Designs for Health.)</a:t>
            </a:r>
            <a:endParaRPr sz="1250">
              <a:solidFill>
                <a:srgbClr val="1D2129"/>
              </a:solidFill>
              <a:highlight>
                <a:srgbClr val="FFFFFF"/>
              </a:highlight>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rPr lang="en" sz="1250">
                <a:solidFill>
                  <a:srgbClr val="1D2129"/>
                </a:solidFill>
                <a:highlight>
                  <a:srgbClr val="FFFFFF"/>
                </a:highlight>
                <a:latin typeface="Montserrat"/>
                <a:ea typeface="Montserrat"/>
                <a:cs typeface="Montserrat"/>
                <a:sym typeface="Montserrat"/>
              </a:rPr>
              <a:t>1/2 tsp cinnamon</a:t>
            </a:r>
            <a:endParaRPr sz="1250">
              <a:solidFill>
                <a:srgbClr val="1D2129"/>
              </a:solidFill>
              <a:highlight>
                <a:srgbClr val="FFFFFF"/>
              </a:highlight>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rPr lang="en" sz="1250">
                <a:solidFill>
                  <a:srgbClr val="1D2129"/>
                </a:solidFill>
                <a:highlight>
                  <a:srgbClr val="FFFFFF"/>
                </a:highlight>
                <a:latin typeface="Montserrat"/>
                <a:ea typeface="Montserrat"/>
                <a:cs typeface="Montserrat"/>
                <a:sym typeface="Montserrat"/>
              </a:rPr>
              <a:t>1-2 cups unsweetened vanilla almond milk</a:t>
            </a:r>
            <a:endParaRPr sz="1250">
              <a:solidFill>
                <a:srgbClr val="1D2129"/>
              </a:solidFill>
              <a:highlight>
                <a:srgbClr val="FFFFFF"/>
              </a:highlight>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rPr lang="en" sz="1250">
                <a:solidFill>
                  <a:srgbClr val="1D2129"/>
                </a:solidFill>
                <a:highlight>
                  <a:srgbClr val="FFFFFF"/>
                </a:highlight>
                <a:latin typeface="Montserrat"/>
                <a:ea typeface="Montserrat"/>
                <a:cs typeface="Montserrat"/>
                <a:sym typeface="Montserrat"/>
              </a:rPr>
              <a:t>Blend and enjoy!</a:t>
            </a:r>
            <a:endParaRPr sz="1250">
              <a:solidFill>
                <a:srgbClr val="1D2129"/>
              </a:solidFill>
              <a:highlight>
                <a:srgbClr val="FFFFFF"/>
              </a:highlight>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t/>
            </a:r>
            <a:endParaRPr sz="1250">
              <a:solidFill>
                <a:schemeClr val="dk1"/>
              </a:solidFill>
              <a:highlight>
                <a:srgbClr val="FFFFFF"/>
              </a:highlight>
              <a:latin typeface="Montserrat"/>
              <a:ea typeface="Montserrat"/>
              <a:cs typeface="Montserrat"/>
              <a:sym typeface="Montserrat"/>
            </a:endParaRPr>
          </a:p>
        </p:txBody>
      </p:sp>
      <p:sp>
        <p:nvSpPr>
          <p:cNvPr id="436" name="Google Shape;436;p45"/>
          <p:cNvSpPr txBox="1"/>
          <p:nvPr>
            <p:ph type="title"/>
          </p:nvPr>
        </p:nvSpPr>
        <p:spPr>
          <a:xfrm>
            <a:off x="410825" y="206325"/>
            <a:ext cx="5257800" cy="726300"/>
          </a:xfrm>
          <a:prstGeom prst="rect">
            <a:avLst/>
          </a:prstGeom>
          <a:noFill/>
          <a:ln>
            <a:noFill/>
          </a:ln>
        </p:spPr>
        <p:txBody>
          <a:bodyPr anchorCtr="0" anchor="t" bIns="0" lIns="0" spcFirstLastPara="1" rIns="0" wrap="square" tIns="12700">
            <a:noAutofit/>
          </a:bodyPr>
          <a:lstStyle/>
          <a:p>
            <a:pPr indent="0" lvl="0" marL="0" rtl="0" algn="l">
              <a:lnSpc>
                <a:spcPct val="100000"/>
              </a:lnSpc>
              <a:spcBef>
                <a:spcPts val="0"/>
              </a:spcBef>
              <a:spcAft>
                <a:spcPts val="0"/>
              </a:spcAft>
              <a:buNone/>
            </a:pPr>
            <a:r>
              <a:rPr b="0" lang="en" sz="3600">
                <a:solidFill>
                  <a:srgbClr val="93C47D"/>
                </a:solidFill>
                <a:latin typeface="Quicksand"/>
                <a:ea typeface="Quicksand"/>
                <a:cs typeface="Quicksand"/>
                <a:sym typeface="Quicksand"/>
              </a:rPr>
              <a:t>Anti-inflammatory Smoothie</a:t>
            </a:r>
            <a:endParaRPr b="0" sz="3600">
              <a:solidFill>
                <a:srgbClr val="93C47D"/>
              </a:solidFill>
              <a:latin typeface="Quicksand"/>
              <a:ea typeface="Quicksand"/>
              <a:cs typeface="Quicksand"/>
              <a:sym typeface="Quicksand"/>
            </a:endParaRPr>
          </a:p>
        </p:txBody>
      </p:sp>
      <p:sp>
        <p:nvSpPr>
          <p:cNvPr id="437" name="Google Shape;437;p45"/>
          <p:cNvSpPr txBox="1"/>
          <p:nvPr/>
        </p:nvSpPr>
        <p:spPr>
          <a:xfrm>
            <a:off x="4070525" y="6883150"/>
            <a:ext cx="3417000" cy="2130000"/>
          </a:xfrm>
          <a:prstGeom prst="rect">
            <a:avLst/>
          </a:prstGeom>
          <a:noFill/>
          <a:ln>
            <a:noFill/>
          </a:ln>
        </p:spPr>
        <p:txBody>
          <a:bodyPr anchorCtr="0" anchor="t" bIns="0" lIns="0" spcFirstLastPara="1" rIns="0" wrap="square" tIns="12700">
            <a:noAutofit/>
          </a:bodyPr>
          <a:lstStyle/>
          <a:p>
            <a:pPr indent="0" lvl="0" marL="0" rtl="0" algn="l">
              <a:lnSpc>
                <a:spcPct val="115000"/>
              </a:lnSpc>
              <a:spcBef>
                <a:spcPts val="0"/>
              </a:spcBef>
              <a:spcAft>
                <a:spcPts val="0"/>
              </a:spcAft>
              <a:buClr>
                <a:schemeClr val="dk1"/>
              </a:buClr>
              <a:buSzPts val="1100"/>
              <a:buFont typeface="Arial"/>
              <a:buNone/>
            </a:pPr>
            <a:r>
              <a:t/>
            </a:r>
            <a:endParaRPr sz="1200">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Montserrat"/>
                <a:ea typeface="Montserrat"/>
                <a:cs typeface="Montserrat"/>
                <a:sym typeface="Montserrat"/>
              </a:rPr>
              <a:t>Interested in more information on how nutrition can help pelvic pain, optimize women’s health and balance hormones? </a:t>
            </a:r>
            <a:endParaRPr sz="1200">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t/>
            </a:r>
            <a:endParaRPr sz="1200">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Montserrat"/>
                <a:ea typeface="Montserrat"/>
                <a:cs typeface="Montserrat"/>
                <a:sym typeface="Montserrat"/>
              </a:rPr>
              <a:t>Check out Jessica Drummond’s </a:t>
            </a:r>
            <a:r>
              <a:rPr lang="en" sz="1200">
                <a:solidFill>
                  <a:schemeClr val="hlink"/>
                </a:solidFill>
                <a:uFill>
                  <a:noFill/>
                </a:uFill>
                <a:latin typeface="Montserrat"/>
                <a:ea typeface="Montserrat"/>
                <a:cs typeface="Montserrat"/>
                <a:sym typeface="Montserrat"/>
                <a:hlinkClick r:id="rId3"/>
              </a:rPr>
              <a:t>Integrative Women's Health Institute</a:t>
            </a:r>
            <a:r>
              <a:rPr lang="en" sz="1200">
                <a:solidFill>
                  <a:schemeClr val="dk1"/>
                </a:solidFill>
                <a:latin typeface="Montserrat"/>
                <a:ea typeface="Montserrat"/>
                <a:cs typeface="Montserrat"/>
                <a:sym typeface="Montserrat"/>
              </a:rPr>
              <a:t> program or follow her on Instagram and Facebook for helpful tips and recipes!</a:t>
            </a:r>
            <a:endParaRPr sz="1200">
              <a:solidFill>
                <a:schemeClr val="dk1"/>
              </a:solidFill>
              <a:latin typeface="Montserrat"/>
              <a:ea typeface="Montserrat"/>
              <a:cs typeface="Montserrat"/>
              <a:sym typeface="Montserrat"/>
            </a:endParaRPr>
          </a:p>
          <a:p>
            <a:pPr indent="0" lvl="0" marL="0" rtl="0" algn="l">
              <a:lnSpc>
                <a:spcPct val="150000"/>
              </a:lnSpc>
              <a:spcBef>
                <a:spcPts val="600"/>
              </a:spcBef>
              <a:spcAft>
                <a:spcPts val="0"/>
              </a:spcAft>
              <a:buClr>
                <a:schemeClr val="dk1"/>
              </a:buClr>
              <a:buSzPts val="1100"/>
              <a:buFont typeface="Arial"/>
              <a:buNone/>
            </a:pPr>
            <a:r>
              <a:t/>
            </a:r>
            <a:endParaRPr sz="1100">
              <a:solidFill>
                <a:srgbClr val="222222"/>
              </a:solidFill>
              <a:highlight>
                <a:srgbClr val="FFFFFF"/>
              </a:highlight>
            </a:endParaRPr>
          </a:p>
          <a:p>
            <a:pPr indent="0" lvl="0" marL="0" rtl="0" algn="l">
              <a:lnSpc>
                <a:spcPct val="100000"/>
              </a:lnSpc>
              <a:spcBef>
                <a:spcPts val="0"/>
              </a:spcBef>
              <a:spcAft>
                <a:spcPts val="0"/>
              </a:spcAft>
              <a:buNone/>
            </a:pPr>
            <a:r>
              <a:t/>
            </a:r>
            <a:endParaRPr sz="1250">
              <a:solidFill>
                <a:schemeClr val="dk1"/>
              </a:solidFill>
              <a:latin typeface="Montserrat"/>
              <a:ea typeface="Montserrat"/>
              <a:cs typeface="Montserrat"/>
              <a:sym typeface="Montserrat"/>
            </a:endParaRPr>
          </a:p>
          <a:p>
            <a:pPr indent="0" lvl="0" marL="12700" marR="5080" rtl="0" algn="l">
              <a:lnSpc>
                <a:spcPct val="100000"/>
              </a:lnSpc>
              <a:spcBef>
                <a:spcPts val="0"/>
              </a:spcBef>
              <a:spcAft>
                <a:spcPts val="0"/>
              </a:spcAft>
              <a:buNone/>
            </a:pPr>
            <a:r>
              <a:t/>
            </a:r>
            <a:endParaRPr sz="1250">
              <a:solidFill>
                <a:srgbClr val="232323"/>
              </a:solidFill>
              <a:latin typeface="Montserrat"/>
              <a:ea typeface="Montserrat"/>
              <a:cs typeface="Montserrat"/>
              <a:sym typeface="Montserrat"/>
            </a:endParaRPr>
          </a:p>
        </p:txBody>
      </p:sp>
      <p:sp>
        <p:nvSpPr>
          <p:cNvPr id="438" name="Google Shape;438;p45"/>
          <p:cNvSpPr txBox="1"/>
          <p:nvPr/>
        </p:nvSpPr>
        <p:spPr>
          <a:xfrm>
            <a:off x="609600" y="9634925"/>
            <a:ext cx="4908300" cy="388500"/>
          </a:xfrm>
          <a:prstGeom prst="rect">
            <a:avLst/>
          </a:prstGeom>
          <a:noFill/>
          <a:ln>
            <a:noFill/>
          </a:ln>
        </p:spPr>
        <p:txBody>
          <a:bodyPr anchorCtr="0" anchor="t" bIns="91425" lIns="91425" spcFirstLastPara="1" rIns="91425" wrap="square" tIns="91425">
            <a:noAutofit/>
          </a:bodyPr>
          <a:lstStyle/>
          <a:p>
            <a:pPr indent="0" lvl="0" marL="12700" rtl="0" algn="l">
              <a:spcBef>
                <a:spcPts val="0"/>
              </a:spcBef>
              <a:spcAft>
                <a:spcPts val="0"/>
              </a:spcAft>
              <a:buClr>
                <a:schemeClr val="dk1"/>
              </a:buClr>
              <a:buSzPts val="1100"/>
              <a:buFont typeface="Arial"/>
              <a:buNone/>
            </a:pPr>
            <a:r>
              <a:rPr lang="en" sz="1000">
                <a:solidFill>
                  <a:schemeClr val="hlink"/>
                </a:solidFill>
                <a:latin typeface="Roboto"/>
                <a:ea typeface="Roboto"/>
                <a:cs typeface="Roboto"/>
                <a:sym typeface="Roboto"/>
              </a:rPr>
              <a:t>©  Body Harmony Physical Therapy, PLLC (2021) -  All Rights Reserved</a:t>
            </a:r>
            <a:endParaRPr sz="1000">
              <a:solidFill>
                <a:schemeClr val="dk1"/>
              </a:solidFill>
              <a:latin typeface="Roboto"/>
              <a:ea typeface="Roboto"/>
              <a:cs typeface="Roboto"/>
              <a:sym typeface="Roboto"/>
            </a:endParaRPr>
          </a:p>
        </p:txBody>
      </p:sp>
      <p:pic>
        <p:nvPicPr>
          <p:cNvPr id="439" name="Google Shape;439;p45"/>
          <p:cNvPicPr preferRelativeResize="0"/>
          <p:nvPr/>
        </p:nvPicPr>
        <p:blipFill rotWithShape="1">
          <a:blip r:embed="rId4">
            <a:alphaModFix/>
          </a:blip>
          <a:srcRect b="0" l="0" r="0" t="0"/>
          <a:stretch/>
        </p:blipFill>
        <p:spPr>
          <a:xfrm>
            <a:off x="175050" y="9478603"/>
            <a:ext cx="434550" cy="434550"/>
          </a:xfrm>
          <a:prstGeom prst="rect">
            <a:avLst/>
          </a:prstGeom>
          <a:noFill/>
          <a:ln>
            <a:noFill/>
          </a:ln>
        </p:spPr>
      </p:pic>
      <p:pic>
        <p:nvPicPr>
          <p:cNvPr id="440" name="Google Shape;440;p45"/>
          <p:cNvPicPr preferRelativeResize="0"/>
          <p:nvPr/>
        </p:nvPicPr>
        <p:blipFill rotWithShape="1">
          <a:blip r:embed="rId5">
            <a:alphaModFix/>
          </a:blip>
          <a:srcRect b="5508" l="0" r="0" t="5499"/>
          <a:stretch/>
        </p:blipFill>
        <p:spPr>
          <a:xfrm>
            <a:off x="3949750" y="1798877"/>
            <a:ext cx="3163500" cy="4218026"/>
          </a:xfrm>
          <a:prstGeom prst="rect">
            <a:avLst/>
          </a:prstGeom>
          <a:noFill/>
          <a:ln>
            <a:noFill/>
          </a:ln>
        </p:spPr>
      </p:pic>
      <p:pic>
        <p:nvPicPr>
          <p:cNvPr id="441" name="Google Shape;441;p45"/>
          <p:cNvPicPr preferRelativeResize="0"/>
          <p:nvPr/>
        </p:nvPicPr>
        <p:blipFill>
          <a:blip r:embed="rId6">
            <a:alphaModFix/>
          </a:blip>
          <a:stretch>
            <a:fillRect/>
          </a:stretch>
        </p:blipFill>
        <p:spPr>
          <a:xfrm>
            <a:off x="458450" y="6788725"/>
            <a:ext cx="3491300" cy="2318849"/>
          </a:xfrm>
          <a:prstGeom prst="rect">
            <a:avLst/>
          </a:prstGeom>
          <a:noFill/>
          <a:ln>
            <a:noFill/>
          </a:ln>
        </p:spPr>
      </p:pic>
      <p:sp>
        <p:nvSpPr>
          <p:cNvPr id="442" name="Google Shape;442;p45"/>
          <p:cNvSpPr/>
          <p:nvPr/>
        </p:nvSpPr>
        <p:spPr>
          <a:xfrm>
            <a:off x="6724862" y="1445624"/>
            <a:ext cx="595273" cy="643280"/>
          </a:xfrm>
          <a:custGeom>
            <a:rect b="b" l="l" r="r" t="t"/>
            <a:pathLst>
              <a:path extrusionOk="0" h="548640" w="548639">
                <a:moveTo>
                  <a:pt x="274319" y="548640"/>
                </a:moveTo>
                <a:lnTo>
                  <a:pt x="323628" y="544220"/>
                </a:lnTo>
                <a:lnTo>
                  <a:pt x="370037" y="531477"/>
                </a:lnTo>
                <a:lnTo>
                  <a:pt x="412772" y="511186"/>
                </a:lnTo>
                <a:lnTo>
                  <a:pt x="451059" y="484121"/>
                </a:lnTo>
                <a:lnTo>
                  <a:pt x="484121" y="451059"/>
                </a:lnTo>
                <a:lnTo>
                  <a:pt x="511186" y="412772"/>
                </a:lnTo>
                <a:lnTo>
                  <a:pt x="531477" y="370037"/>
                </a:lnTo>
                <a:lnTo>
                  <a:pt x="544220" y="323628"/>
                </a:lnTo>
                <a:lnTo>
                  <a:pt x="548640" y="274320"/>
                </a:lnTo>
                <a:lnTo>
                  <a:pt x="544220" y="225011"/>
                </a:lnTo>
                <a:lnTo>
                  <a:pt x="531477" y="178602"/>
                </a:lnTo>
                <a:lnTo>
                  <a:pt x="511186" y="135867"/>
                </a:lnTo>
                <a:lnTo>
                  <a:pt x="484121" y="97580"/>
                </a:lnTo>
                <a:lnTo>
                  <a:pt x="451059" y="64518"/>
                </a:lnTo>
                <a:lnTo>
                  <a:pt x="412772" y="37453"/>
                </a:lnTo>
                <a:lnTo>
                  <a:pt x="370037" y="17162"/>
                </a:lnTo>
                <a:lnTo>
                  <a:pt x="323628" y="4419"/>
                </a:lnTo>
                <a:lnTo>
                  <a:pt x="274319" y="0"/>
                </a:lnTo>
                <a:lnTo>
                  <a:pt x="225011" y="4419"/>
                </a:lnTo>
                <a:lnTo>
                  <a:pt x="178602" y="17162"/>
                </a:lnTo>
                <a:lnTo>
                  <a:pt x="135867" y="37453"/>
                </a:lnTo>
                <a:lnTo>
                  <a:pt x="97580" y="64518"/>
                </a:lnTo>
                <a:lnTo>
                  <a:pt x="64518" y="97580"/>
                </a:lnTo>
                <a:lnTo>
                  <a:pt x="37453" y="135867"/>
                </a:lnTo>
                <a:lnTo>
                  <a:pt x="17162" y="178602"/>
                </a:lnTo>
                <a:lnTo>
                  <a:pt x="4419" y="225011"/>
                </a:lnTo>
                <a:lnTo>
                  <a:pt x="0" y="274320"/>
                </a:lnTo>
                <a:lnTo>
                  <a:pt x="4419" y="323628"/>
                </a:lnTo>
                <a:lnTo>
                  <a:pt x="17162" y="370037"/>
                </a:lnTo>
                <a:lnTo>
                  <a:pt x="37453" y="412772"/>
                </a:lnTo>
                <a:lnTo>
                  <a:pt x="64518" y="451059"/>
                </a:lnTo>
                <a:lnTo>
                  <a:pt x="97580" y="484121"/>
                </a:lnTo>
                <a:lnTo>
                  <a:pt x="135867" y="511186"/>
                </a:lnTo>
                <a:lnTo>
                  <a:pt x="178602" y="531477"/>
                </a:lnTo>
                <a:lnTo>
                  <a:pt x="225011" y="544220"/>
                </a:lnTo>
                <a:lnTo>
                  <a:pt x="274319" y="548640"/>
                </a:lnTo>
                <a:close/>
              </a:path>
            </a:pathLst>
          </a:custGeom>
          <a:noFill/>
          <a:ln cap="flat" cmpd="sng" w="38100">
            <a:solidFill>
              <a:srgbClr val="134F5C"/>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43" name="Google Shape;443;p45"/>
          <p:cNvSpPr/>
          <p:nvPr/>
        </p:nvSpPr>
        <p:spPr>
          <a:xfrm>
            <a:off x="6353187" y="1653113"/>
            <a:ext cx="252000" cy="228300"/>
          </a:xfrm>
          <a:prstGeom prst="ellipse">
            <a:avLst/>
          </a:prstGeom>
          <a:solidFill>
            <a:srgbClr val="134F5C"/>
          </a:solidFill>
          <a:ln cap="flat" cmpd="sng" w="9525">
            <a:solidFill>
              <a:srgbClr val="134F5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7" name="Shape 447"/>
        <p:cNvGrpSpPr/>
        <p:nvPr/>
      </p:nvGrpSpPr>
      <p:grpSpPr>
        <a:xfrm>
          <a:off x="0" y="0"/>
          <a:ext cx="0" cy="0"/>
          <a:chOff x="0" y="0"/>
          <a:chExt cx="0" cy="0"/>
        </a:xfrm>
      </p:grpSpPr>
      <p:pic>
        <p:nvPicPr>
          <p:cNvPr id="448" name="Google Shape;448;p46"/>
          <p:cNvPicPr preferRelativeResize="0"/>
          <p:nvPr/>
        </p:nvPicPr>
        <p:blipFill rotWithShape="1">
          <a:blip r:embed="rId3">
            <a:alphaModFix/>
          </a:blip>
          <a:srcRect b="0" l="0" r="0" t="0"/>
          <a:stretch/>
        </p:blipFill>
        <p:spPr>
          <a:xfrm>
            <a:off x="125" y="0"/>
            <a:ext cx="7772400" cy="5181600"/>
          </a:xfrm>
          <a:prstGeom prst="rect">
            <a:avLst/>
          </a:prstGeom>
          <a:noFill/>
          <a:ln>
            <a:noFill/>
          </a:ln>
        </p:spPr>
      </p:pic>
      <p:sp>
        <p:nvSpPr>
          <p:cNvPr id="449" name="Google Shape;449;p46"/>
          <p:cNvSpPr txBox="1"/>
          <p:nvPr/>
        </p:nvSpPr>
        <p:spPr>
          <a:xfrm>
            <a:off x="7162794" y="9622225"/>
            <a:ext cx="229200" cy="147300"/>
          </a:xfrm>
          <a:prstGeom prst="rect">
            <a:avLst/>
          </a:prstGeom>
          <a:noFill/>
          <a:ln>
            <a:noFill/>
          </a:ln>
        </p:spPr>
        <p:txBody>
          <a:bodyPr anchorCtr="0" anchor="t" bIns="0" lIns="0" spcFirstLastPara="1" rIns="0" wrap="square" tIns="12700">
            <a:noAutofit/>
          </a:bodyPr>
          <a:lstStyle/>
          <a:p>
            <a:pPr indent="0" lvl="0" marL="12700" marR="0" rtl="0" algn="l">
              <a:lnSpc>
                <a:spcPct val="100000"/>
              </a:lnSpc>
              <a:spcBef>
                <a:spcPts val="0"/>
              </a:spcBef>
              <a:spcAft>
                <a:spcPts val="0"/>
              </a:spcAft>
              <a:buNone/>
            </a:pPr>
            <a:r>
              <a:rPr lang="en" sz="800">
                <a:solidFill>
                  <a:schemeClr val="dk1"/>
                </a:solidFill>
                <a:latin typeface="Avenir"/>
                <a:ea typeface="Avenir"/>
                <a:cs typeface="Avenir"/>
                <a:sym typeface="Avenir"/>
              </a:rPr>
              <a:t>24</a:t>
            </a:r>
            <a:endParaRPr sz="800">
              <a:solidFill>
                <a:schemeClr val="dk1"/>
              </a:solidFill>
              <a:latin typeface="Avenir"/>
              <a:ea typeface="Avenir"/>
              <a:cs typeface="Avenir"/>
              <a:sym typeface="Avenir"/>
            </a:endParaRPr>
          </a:p>
        </p:txBody>
      </p:sp>
      <p:sp>
        <p:nvSpPr>
          <p:cNvPr id="450" name="Google Shape;450;p46"/>
          <p:cNvSpPr/>
          <p:nvPr/>
        </p:nvSpPr>
        <p:spPr>
          <a:xfrm>
            <a:off x="856616" y="4743700"/>
            <a:ext cx="6059170" cy="4881880"/>
          </a:xfrm>
          <a:custGeom>
            <a:rect b="b" l="l" r="r" t="t"/>
            <a:pathLst>
              <a:path extrusionOk="0" h="4881880" w="6059170">
                <a:moveTo>
                  <a:pt x="0" y="4881880"/>
                </a:moveTo>
                <a:lnTo>
                  <a:pt x="6058916" y="4881880"/>
                </a:lnTo>
                <a:lnTo>
                  <a:pt x="6058916" y="0"/>
                </a:lnTo>
                <a:lnTo>
                  <a:pt x="0" y="0"/>
                </a:lnTo>
                <a:lnTo>
                  <a:pt x="0" y="488188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51" name="Google Shape;451;p46"/>
          <p:cNvSpPr txBox="1"/>
          <p:nvPr/>
        </p:nvSpPr>
        <p:spPr>
          <a:xfrm>
            <a:off x="856766" y="4743700"/>
            <a:ext cx="6059100" cy="4557900"/>
          </a:xfrm>
          <a:prstGeom prst="rect">
            <a:avLst/>
          </a:prstGeom>
          <a:noFill/>
          <a:ln cap="flat" cmpd="sng" w="12700">
            <a:solidFill>
              <a:srgbClr val="A4C2F4"/>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None/>
            </a:pPr>
            <a:r>
              <a:t/>
            </a:r>
            <a:endParaRPr sz="1600">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None/>
            </a:pPr>
            <a:r>
              <a:t/>
            </a:r>
            <a:endParaRPr sz="1600">
              <a:solidFill>
                <a:schemeClr val="dk1"/>
              </a:solidFill>
              <a:latin typeface="Times New Roman"/>
              <a:ea typeface="Times New Roman"/>
              <a:cs typeface="Times New Roman"/>
              <a:sym typeface="Times New Roman"/>
            </a:endParaRPr>
          </a:p>
          <a:p>
            <a:pPr indent="0" lvl="0" marL="17145" marR="0" rtl="0" algn="ctr">
              <a:lnSpc>
                <a:spcPct val="100000"/>
              </a:lnSpc>
              <a:spcBef>
                <a:spcPts val="1215"/>
              </a:spcBef>
              <a:spcAft>
                <a:spcPts val="0"/>
              </a:spcAft>
              <a:buNone/>
            </a:pPr>
            <a:r>
              <a:rPr lang="en" sz="1400">
                <a:solidFill>
                  <a:srgbClr val="232323"/>
                </a:solidFill>
                <a:latin typeface="Roboto"/>
                <a:ea typeface="Roboto"/>
                <a:cs typeface="Roboto"/>
                <a:sym typeface="Roboto"/>
              </a:rPr>
              <a:t>CHAPTER 0</a:t>
            </a:r>
            <a:r>
              <a:rPr lang="en">
                <a:solidFill>
                  <a:srgbClr val="232323"/>
                </a:solidFill>
                <a:latin typeface="Roboto"/>
                <a:ea typeface="Roboto"/>
                <a:cs typeface="Roboto"/>
                <a:sym typeface="Roboto"/>
              </a:rPr>
              <a:t>8</a:t>
            </a:r>
            <a:endParaRPr sz="1400">
              <a:solidFill>
                <a:schemeClr val="dk1"/>
              </a:solidFill>
              <a:latin typeface="Roboto"/>
              <a:ea typeface="Roboto"/>
              <a:cs typeface="Roboto"/>
              <a:sym typeface="Roboto"/>
            </a:endParaRPr>
          </a:p>
          <a:p>
            <a:pPr indent="0" lvl="0" marL="0" marR="0" rtl="0" algn="ctr">
              <a:lnSpc>
                <a:spcPct val="100000"/>
              </a:lnSpc>
              <a:spcBef>
                <a:spcPts val="40"/>
              </a:spcBef>
              <a:spcAft>
                <a:spcPts val="0"/>
              </a:spcAft>
              <a:buNone/>
            </a:pPr>
            <a:r>
              <a:t/>
            </a:r>
            <a:endParaRPr sz="1450">
              <a:solidFill>
                <a:schemeClr val="dk1"/>
              </a:solidFill>
              <a:latin typeface="Times New Roman"/>
              <a:ea typeface="Times New Roman"/>
              <a:cs typeface="Times New Roman"/>
              <a:sym typeface="Times New Roman"/>
            </a:endParaRPr>
          </a:p>
          <a:p>
            <a:pPr indent="0" lvl="0" marL="0" rtl="0" algn="ctr">
              <a:spcBef>
                <a:spcPts val="0"/>
              </a:spcBef>
              <a:spcAft>
                <a:spcPts val="0"/>
              </a:spcAft>
              <a:buNone/>
            </a:pPr>
            <a:r>
              <a:rPr lang="en" sz="6500">
                <a:solidFill>
                  <a:srgbClr val="A4C2F4"/>
                </a:solidFill>
                <a:latin typeface="Roboto"/>
                <a:ea typeface="Roboto"/>
                <a:cs typeface="Roboto"/>
                <a:sym typeface="Roboto"/>
              </a:rPr>
              <a:t>Physical Therapy for My What?!</a:t>
            </a:r>
            <a:endParaRPr sz="6500">
              <a:solidFill>
                <a:srgbClr val="A4C2F4"/>
              </a:solidFill>
              <a:latin typeface="Roboto"/>
              <a:ea typeface="Roboto"/>
              <a:cs typeface="Roboto"/>
              <a:sym typeface="Roboto"/>
            </a:endParaRPr>
          </a:p>
          <a:p>
            <a:pPr indent="-635" lvl="0" marL="864235" marR="855343" rtl="0" algn="ctr">
              <a:lnSpc>
                <a:spcPct val="145800"/>
              </a:lnSpc>
              <a:spcBef>
                <a:spcPts val="2460"/>
              </a:spcBef>
              <a:spcAft>
                <a:spcPts val="0"/>
              </a:spcAft>
              <a:buNone/>
            </a:pPr>
            <a:r>
              <a:t/>
            </a:r>
            <a:endParaRPr sz="1200">
              <a:solidFill>
                <a:schemeClr val="dk1"/>
              </a:solidFill>
              <a:latin typeface="Roboto"/>
              <a:ea typeface="Roboto"/>
              <a:cs typeface="Roboto"/>
              <a:sym typeface="Roboto"/>
            </a:endParaRPr>
          </a:p>
        </p:txBody>
      </p:sp>
      <p:sp>
        <p:nvSpPr>
          <p:cNvPr id="452" name="Google Shape;452;p46"/>
          <p:cNvSpPr txBox="1"/>
          <p:nvPr/>
        </p:nvSpPr>
        <p:spPr>
          <a:xfrm>
            <a:off x="609600" y="9622225"/>
            <a:ext cx="4969200" cy="329400"/>
          </a:xfrm>
          <a:prstGeom prst="rect">
            <a:avLst/>
          </a:prstGeom>
          <a:noFill/>
          <a:ln>
            <a:noFill/>
          </a:ln>
        </p:spPr>
        <p:txBody>
          <a:bodyPr anchorCtr="0" anchor="t" bIns="91425" lIns="91425" spcFirstLastPara="1" rIns="91425" wrap="square" tIns="91425">
            <a:noAutofit/>
          </a:bodyPr>
          <a:lstStyle/>
          <a:p>
            <a:pPr indent="0" lvl="0" marL="12700" rtl="0" algn="l">
              <a:spcBef>
                <a:spcPts val="0"/>
              </a:spcBef>
              <a:spcAft>
                <a:spcPts val="0"/>
              </a:spcAft>
              <a:buClr>
                <a:schemeClr val="dk1"/>
              </a:buClr>
              <a:buSzPts val="1100"/>
              <a:buFont typeface="Arial"/>
              <a:buNone/>
            </a:pPr>
            <a:r>
              <a:rPr lang="en" sz="1000">
                <a:solidFill>
                  <a:schemeClr val="hlink"/>
                </a:solidFill>
                <a:latin typeface="Roboto"/>
                <a:ea typeface="Roboto"/>
                <a:cs typeface="Roboto"/>
                <a:sym typeface="Roboto"/>
              </a:rPr>
              <a:t>©  Body Harmony Physical Therapy, PLLC (2021) -  All Rights Reserved</a:t>
            </a:r>
            <a:endParaRPr sz="1000">
              <a:solidFill>
                <a:schemeClr val="dk1"/>
              </a:solidFill>
              <a:latin typeface="Roboto"/>
              <a:ea typeface="Roboto"/>
              <a:cs typeface="Roboto"/>
              <a:sym typeface="Roboto"/>
            </a:endParaRPr>
          </a:p>
        </p:txBody>
      </p:sp>
      <p:pic>
        <p:nvPicPr>
          <p:cNvPr id="453" name="Google Shape;453;p46"/>
          <p:cNvPicPr preferRelativeResize="0"/>
          <p:nvPr/>
        </p:nvPicPr>
        <p:blipFill rotWithShape="1">
          <a:blip r:embed="rId4">
            <a:alphaModFix/>
          </a:blip>
          <a:srcRect b="0" l="0" r="0" t="0"/>
          <a:stretch/>
        </p:blipFill>
        <p:spPr>
          <a:xfrm>
            <a:off x="175050" y="9478603"/>
            <a:ext cx="434550" cy="43455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457" name="Shape 457"/>
        <p:cNvGrpSpPr/>
        <p:nvPr/>
      </p:nvGrpSpPr>
      <p:grpSpPr>
        <a:xfrm>
          <a:off x="0" y="0"/>
          <a:ext cx="0" cy="0"/>
          <a:chOff x="0" y="0"/>
          <a:chExt cx="0" cy="0"/>
        </a:xfrm>
      </p:grpSpPr>
      <p:sp>
        <p:nvSpPr>
          <p:cNvPr id="458" name="Google Shape;458;p47"/>
          <p:cNvSpPr/>
          <p:nvPr/>
        </p:nvSpPr>
        <p:spPr>
          <a:xfrm>
            <a:off x="0" y="-75"/>
            <a:ext cx="6462300" cy="1351800"/>
          </a:xfrm>
          <a:prstGeom prst="rect">
            <a:avLst/>
          </a:prstGeom>
          <a:solidFill>
            <a:srgbClr val="999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9" name="Google Shape;459;p47"/>
          <p:cNvSpPr/>
          <p:nvPr/>
        </p:nvSpPr>
        <p:spPr>
          <a:xfrm>
            <a:off x="410819" y="9556750"/>
            <a:ext cx="2358390" cy="0"/>
          </a:xfrm>
          <a:custGeom>
            <a:rect b="b" l="l" r="r" t="t"/>
            <a:pathLst>
              <a:path extrusionOk="0" h="120000" w="2358390">
                <a:moveTo>
                  <a:pt x="0" y="0"/>
                </a:moveTo>
                <a:lnTo>
                  <a:pt x="2357780" y="0"/>
                </a:lnTo>
              </a:path>
            </a:pathLst>
          </a:custGeom>
          <a:noFill/>
          <a:ln cap="flat" cmpd="sng" w="12700">
            <a:solidFill>
              <a:srgbClr val="EFEFE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60" name="Google Shape;460;p47"/>
          <p:cNvSpPr txBox="1"/>
          <p:nvPr/>
        </p:nvSpPr>
        <p:spPr>
          <a:xfrm>
            <a:off x="7320129" y="9634931"/>
            <a:ext cx="59100" cy="1392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None/>
            </a:pPr>
            <a:r>
              <a:rPr lang="en" sz="800">
                <a:solidFill>
                  <a:schemeClr val="dk1"/>
                </a:solidFill>
                <a:latin typeface="Avenir"/>
                <a:ea typeface="Avenir"/>
                <a:cs typeface="Avenir"/>
                <a:sym typeface="Avenir"/>
              </a:rPr>
              <a:t>5</a:t>
            </a:r>
            <a:endParaRPr sz="800">
              <a:solidFill>
                <a:schemeClr val="dk1"/>
              </a:solidFill>
              <a:latin typeface="Avenir"/>
              <a:ea typeface="Avenir"/>
              <a:cs typeface="Avenir"/>
              <a:sym typeface="Avenir"/>
            </a:endParaRPr>
          </a:p>
        </p:txBody>
      </p:sp>
      <p:sp>
        <p:nvSpPr>
          <p:cNvPr id="461" name="Google Shape;461;p47"/>
          <p:cNvSpPr txBox="1"/>
          <p:nvPr/>
        </p:nvSpPr>
        <p:spPr>
          <a:xfrm>
            <a:off x="736600" y="1861820"/>
            <a:ext cx="3163500" cy="4292700"/>
          </a:xfrm>
          <a:prstGeom prst="rect">
            <a:avLst/>
          </a:prstGeom>
          <a:noFill/>
          <a:ln>
            <a:noFill/>
          </a:ln>
        </p:spPr>
        <p:txBody>
          <a:bodyPr anchorCtr="0" anchor="t" bIns="0" lIns="0" spcFirstLastPara="1" rIns="0" wrap="square" tIns="12700">
            <a:noAutofit/>
          </a:bodyPr>
          <a:lstStyle/>
          <a:p>
            <a:pPr indent="0" lvl="0" marL="0" rtl="0" algn="l">
              <a:lnSpc>
                <a:spcPct val="115000"/>
              </a:lnSpc>
              <a:spcBef>
                <a:spcPts val="0"/>
              </a:spcBef>
              <a:spcAft>
                <a:spcPts val="0"/>
              </a:spcAft>
              <a:buClr>
                <a:schemeClr val="dk1"/>
              </a:buClr>
              <a:buSzPts val="1400"/>
              <a:buFont typeface="Arial"/>
              <a:buNone/>
            </a:pPr>
            <a:r>
              <a:rPr lang="en" sz="1250">
                <a:solidFill>
                  <a:schemeClr val="dk1"/>
                </a:solidFill>
                <a:latin typeface="Montserrat"/>
                <a:ea typeface="Montserrat"/>
                <a:cs typeface="Montserrat"/>
                <a:sym typeface="Montserrat"/>
              </a:rPr>
              <a:t>If you have followed the advice in this e-book and still struggle with painful sex, don’t be discouraged. Pelvic pain is a complex issue, but a skilled pelvic health physical therapist can help!</a:t>
            </a:r>
            <a:endParaRPr sz="1250">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400"/>
              <a:buFont typeface="Arial"/>
              <a:buNone/>
            </a:pPr>
            <a:r>
              <a:t/>
            </a:r>
            <a:endParaRPr sz="1250">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400"/>
              <a:buFont typeface="Arial"/>
              <a:buNone/>
            </a:pPr>
            <a:r>
              <a:rPr b="1" lang="en">
                <a:solidFill>
                  <a:schemeClr val="dk1"/>
                </a:solidFill>
                <a:latin typeface="Montserrat"/>
                <a:ea typeface="Montserrat"/>
                <a:cs typeface="Montserrat"/>
                <a:sym typeface="Montserrat"/>
              </a:rPr>
              <a:t>What is Pelvic PT</a:t>
            </a:r>
            <a:endParaRPr b="1">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400"/>
              <a:buFont typeface="Arial"/>
              <a:buNone/>
            </a:pPr>
            <a:r>
              <a:rPr lang="en" sz="1250">
                <a:solidFill>
                  <a:schemeClr val="dk1"/>
                </a:solidFill>
                <a:latin typeface="Montserrat"/>
                <a:ea typeface="Montserrat"/>
                <a:cs typeface="Montserrat"/>
                <a:sym typeface="Montserrat"/>
              </a:rPr>
              <a:t>Pelvic Health Physical Therapy is a specialized field of orthopedic physical therapy dedicated to treating pelvic pain and dysfunction. Pelvic health PTs also also highly skilled at treat hip and back pain, which may often be related to pelvic floor dysfunction. </a:t>
            </a:r>
            <a:endParaRPr sz="1250">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400"/>
              <a:buFont typeface="Arial"/>
              <a:buNone/>
            </a:pPr>
            <a:r>
              <a:t/>
            </a:r>
            <a:endParaRPr sz="1250">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400"/>
              <a:buFont typeface="Arial"/>
              <a:buNone/>
            </a:pPr>
            <a:r>
              <a:rPr b="1" lang="en">
                <a:solidFill>
                  <a:schemeClr val="dk1"/>
                </a:solidFill>
                <a:latin typeface="Montserrat"/>
                <a:ea typeface="Montserrat"/>
                <a:cs typeface="Montserrat"/>
                <a:sym typeface="Montserrat"/>
              </a:rPr>
              <a:t>How Can it Help?</a:t>
            </a:r>
            <a:endParaRPr b="1">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400"/>
              <a:buFont typeface="Arial"/>
              <a:buNone/>
            </a:pPr>
            <a:r>
              <a:rPr lang="en" sz="1250">
                <a:solidFill>
                  <a:schemeClr val="dk1"/>
                </a:solidFill>
                <a:latin typeface="Montserrat"/>
                <a:ea typeface="Montserrat"/>
                <a:cs typeface="Montserrat"/>
                <a:sym typeface="Montserrat"/>
              </a:rPr>
              <a:t>List some research here maybe- minimal but enough for buy in. </a:t>
            </a:r>
            <a:endParaRPr sz="12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400"/>
              <a:buFont typeface="Arial"/>
              <a:buNone/>
            </a:pPr>
            <a:r>
              <a:t/>
            </a:r>
            <a:endParaRPr sz="12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400"/>
              <a:buFont typeface="Arial"/>
              <a:buNone/>
            </a:pPr>
            <a:r>
              <a:t/>
            </a:r>
            <a:endParaRPr sz="12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400"/>
              <a:buFont typeface="Arial"/>
              <a:buNone/>
            </a:pPr>
            <a:r>
              <a:t/>
            </a:r>
            <a:endParaRPr b="1" sz="1200">
              <a:solidFill>
                <a:schemeClr val="dk1"/>
              </a:solidFill>
              <a:latin typeface="Montserrat"/>
              <a:ea typeface="Montserrat"/>
              <a:cs typeface="Montserrat"/>
              <a:sym typeface="Montserrat"/>
            </a:endParaRPr>
          </a:p>
          <a:p>
            <a:pPr indent="0" lvl="0" marL="457200" rtl="0" algn="l">
              <a:spcBef>
                <a:spcPts val="0"/>
              </a:spcBef>
              <a:spcAft>
                <a:spcPts val="0"/>
              </a:spcAft>
              <a:buClr>
                <a:schemeClr val="dk1"/>
              </a:buClr>
              <a:buSzPts val="1100"/>
              <a:buFont typeface="Arial"/>
              <a:buNone/>
            </a:pPr>
            <a:r>
              <a:t/>
            </a:r>
            <a:endParaRPr sz="1200">
              <a:solidFill>
                <a:schemeClr val="dk1"/>
              </a:solidFill>
              <a:latin typeface="Montserrat"/>
              <a:ea typeface="Montserrat"/>
              <a:cs typeface="Montserrat"/>
              <a:sym typeface="Montserrat"/>
            </a:endParaRPr>
          </a:p>
          <a:p>
            <a:pPr indent="0" lvl="0" marL="12700" marR="81280" rtl="0" algn="l">
              <a:lnSpc>
                <a:spcPct val="145800"/>
              </a:lnSpc>
              <a:spcBef>
                <a:spcPts val="0"/>
              </a:spcBef>
              <a:spcAft>
                <a:spcPts val="0"/>
              </a:spcAft>
              <a:buNone/>
            </a:pPr>
            <a:r>
              <a:t/>
            </a:r>
            <a:endParaRPr sz="1200">
              <a:solidFill>
                <a:srgbClr val="232323"/>
              </a:solidFill>
              <a:latin typeface="Roboto"/>
              <a:ea typeface="Roboto"/>
              <a:cs typeface="Roboto"/>
              <a:sym typeface="Roboto"/>
            </a:endParaRPr>
          </a:p>
        </p:txBody>
      </p:sp>
      <p:sp>
        <p:nvSpPr>
          <p:cNvPr id="462" name="Google Shape;462;p47"/>
          <p:cNvSpPr txBox="1"/>
          <p:nvPr>
            <p:ph type="title"/>
          </p:nvPr>
        </p:nvSpPr>
        <p:spPr>
          <a:xfrm>
            <a:off x="438750" y="130200"/>
            <a:ext cx="5584800" cy="726300"/>
          </a:xfrm>
          <a:prstGeom prst="rect">
            <a:avLst/>
          </a:prstGeom>
          <a:noFill/>
          <a:ln>
            <a:noFill/>
          </a:ln>
        </p:spPr>
        <p:txBody>
          <a:bodyPr anchorCtr="0" anchor="t" bIns="0" lIns="0" spcFirstLastPara="1" rIns="0" wrap="square" tIns="12700">
            <a:noAutofit/>
          </a:bodyPr>
          <a:lstStyle/>
          <a:p>
            <a:pPr indent="0" lvl="0" marL="12700" rtl="0" algn="l">
              <a:lnSpc>
                <a:spcPct val="100000"/>
              </a:lnSpc>
              <a:spcBef>
                <a:spcPts val="0"/>
              </a:spcBef>
              <a:spcAft>
                <a:spcPts val="0"/>
              </a:spcAft>
              <a:buNone/>
            </a:pPr>
            <a:r>
              <a:rPr b="0" lang="en" sz="3600">
                <a:solidFill>
                  <a:srgbClr val="C9DAF8"/>
                </a:solidFill>
                <a:latin typeface="Quicksand"/>
                <a:ea typeface="Quicksand"/>
                <a:cs typeface="Quicksand"/>
                <a:sym typeface="Quicksand"/>
              </a:rPr>
              <a:t>Pelvic Floor Physical Therapy</a:t>
            </a:r>
            <a:endParaRPr b="0" sz="3600">
              <a:solidFill>
                <a:srgbClr val="C9DAF8"/>
              </a:solidFill>
              <a:latin typeface="Quicksand"/>
              <a:ea typeface="Quicksand"/>
              <a:cs typeface="Quicksand"/>
              <a:sym typeface="Quicksand"/>
            </a:endParaRPr>
          </a:p>
        </p:txBody>
      </p:sp>
      <p:sp>
        <p:nvSpPr>
          <p:cNvPr id="463" name="Google Shape;463;p47"/>
          <p:cNvSpPr txBox="1"/>
          <p:nvPr/>
        </p:nvSpPr>
        <p:spPr>
          <a:xfrm>
            <a:off x="4345925" y="1467800"/>
            <a:ext cx="2974200" cy="4026000"/>
          </a:xfrm>
          <a:prstGeom prst="rect">
            <a:avLst/>
          </a:prstGeom>
          <a:noFill/>
          <a:ln>
            <a:noFill/>
          </a:ln>
        </p:spPr>
        <p:txBody>
          <a:bodyPr anchorCtr="0" anchor="t" bIns="0" lIns="0" spcFirstLastPara="1" rIns="0" wrap="square" tIns="12700">
            <a:noAutofit/>
          </a:bodyPr>
          <a:lstStyle/>
          <a:p>
            <a:pPr indent="0" lvl="0" marL="0" rtl="0" algn="l">
              <a:spcBef>
                <a:spcPts val="0"/>
              </a:spcBef>
              <a:spcAft>
                <a:spcPts val="0"/>
              </a:spcAft>
              <a:buClr>
                <a:schemeClr val="dk1"/>
              </a:buClr>
              <a:buSzPts val="1100"/>
              <a:buFont typeface="Arial"/>
              <a:buNone/>
            </a:pPr>
            <a:r>
              <a:rPr b="1" lang="en">
                <a:solidFill>
                  <a:schemeClr val="dk1"/>
                </a:solidFill>
                <a:latin typeface="Montserrat"/>
                <a:ea typeface="Montserrat"/>
                <a:cs typeface="Montserrat"/>
                <a:sym typeface="Montserrat"/>
              </a:rPr>
              <a:t>Is it right for me? Some things to consider: </a:t>
            </a:r>
            <a:endParaRPr b="1">
              <a:solidFill>
                <a:schemeClr val="dk1"/>
              </a:solidFill>
              <a:latin typeface="Montserrat"/>
              <a:ea typeface="Montserrat"/>
              <a:cs typeface="Montserrat"/>
              <a:sym typeface="Montserrat"/>
            </a:endParaRPr>
          </a:p>
          <a:p>
            <a:pPr indent="-304800" lvl="0" marL="457200" rtl="0" algn="l">
              <a:spcBef>
                <a:spcPts val="0"/>
              </a:spcBef>
              <a:spcAft>
                <a:spcPts val="0"/>
              </a:spcAft>
              <a:buClr>
                <a:schemeClr val="dk1"/>
              </a:buClr>
              <a:buSzPts val="1200"/>
              <a:buFont typeface="Montserrat"/>
              <a:buChar char="●"/>
            </a:pPr>
            <a:r>
              <a:rPr lang="en" sz="1200">
                <a:solidFill>
                  <a:schemeClr val="dk1"/>
                </a:solidFill>
                <a:latin typeface="Montserrat"/>
                <a:ea typeface="Montserrat"/>
                <a:cs typeface="Montserrat"/>
                <a:sym typeface="Montserrat"/>
              </a:rPr>
              <a:t>Do you have pelvic pain? Penis or testicular pain? Bladder pain? Rectal pain?</a:t>
            </a:r>
            <a:endParaRPr sz="1200">
              <a:solidFill>
                <a:schemeClr val="dk1"/>
              </a:solidFill>
              <a:latin typeface="Montserrat"/>
              <a:ea typeface="Montserrat"/>
              <a:cs typeface="Montserrat"/>
              <a:sym typeface="Montserrat"/>
            </a:endParaRPr>
          </a:p>
          <a:p>
            <a:pPr indent="-304800" lvl="0" marL="457200" rtl="0" algn="l">
              <a:spcBef>
                <a:spcPts val="0"/>
              </a:spcBef>
              <a:spcAft>
                <a:spcPts val="0"/>
              </a:spcAft>
              <a:buClr>
                <a:schemeClr val="dk1"/>
              </a:buClr>
              <a:buSzPts val="1200"/>
              <a:buFont typeface="Montserrat"/>
              <a:buChar char="●"/>
            </a:pPr>
            <a:r>
              <a:rPr lang="en" sz="1200">
                <a:solidFill>
                  <a:schemeClr val="dk1"/>
                </a:solidFill>
                <a:latin typeface="Montserrat"/>
                <a:ea typeface="Montserrat"/>
                <a:cs typeface="Montserrat"/>
                <a:sym typeface="Montserrat"/>
              </a:rPr>
              <a:t>Have you been seen by a physician to rule out infection or other serious pathology?</a:t>
            </a:r>
            <a:endParaRPr sz="1200">
              <a:solidFill>
                <a:schemeClr val="dk1"/>
              </a:solidFill>
              <a:latin typeface="Montserrat"/>
              <a:ea typeface="Montserrat"/>
              <a:cs typeface="Montserrat"/>
              <a:sym typeface="Montserrat"/>
            </a:endParaRPr>
          </a:p>
          <a:p>
            <a:pPr indent="-304800" lvl="0" marL="457200" rtl="0" algn="l">
              <a:spcBef>
                <a:spcPts val="0"/>
              </a:spcBef>
              <a:spcAft>
                <a:spcPts val="0"/>
              </a:spcAft>
              <a:buClr>
                <a:schemeClr val="dk1"/>
              </a:buClr>
              <a:buSzPts val="1200"/>
              <a:buFont typeface="Montserrat"/>
              <a:buChar char="●"/>
            </a:pPr>
            <a:r>
              <a:rPr lang="en" sz="1200">
                <a:solidFill>
                  <a:schemeClr val="dk1"/>
                </a:solidFill>
                <a:latin typeface="Montserrat"/>
                <a:ea typeface="Montserrat"/>
                <a:cs typeface="Montserrat"/>
                <a:sym typeface="Montserrat"/>
              </a:rPr>
              <a:t>Have you been treated for </a:t>
            </a:r>
            <a:r>
              <a:rPr lang="en" sz="1200">
                <a:solidFill>
                  <a:schemeClr val="dk1"/>
                </a:solidFill>
                <a:latin typeface="Montserrat"/>
                <a:ea typeface="Montserrat"/>
                <a:cs typeface="Montserrat"/>
                <a:sym typeface="Montserrat"/>
              </a:rPr>
              <a:t>prostatitis</a:t>
            </a:r>
            <a:r>
              <a:rPr lang="en" sz="1200">
                <a:solidFill>
                  <a:schemeClr val="dk1"/>
                </a:solidFill>
                <a:latin typeface="Montserrat"/>
                <a:ea typeface="Montserrat"/>
                <a:cs typeface="Montserrat"/>
                <a:sym typeface="Montserrat"/>
              </a:rPr>
              <a:t> or other infection, but your pain and symptoms continue to linger?</a:t>
            </a:r>
            <a:endParaRPr sz="1200">
              <a:solidFill>
                <a:schemeClr val="dk1"/>
              </a:solidFill>
              <a:latin typeface="Montserrat"/>
              <a:ea typeface="Montserrat"/>
              <a:cs typeface="Montserrat"/>
              <a:sym typeface="Montserrat"/>
            </a:endParaRPr>
          </a:p>
          <a:p>
            <a:pPr indent="-304800" lvl="0" marL="457200" rtl="0" algn="l">
              <a:spcBef>
                <a:spcPts val="0"/>
              </a:spcBef>
              <a:spcAft>
                <a:spcPts val="0"/>
              </a:spcAft>
              <a:buClr>
                <a:schemeClr val="dk1"/>
              </a:buClr>
              <a:buSzPts val="1200"/>
              <a:buFont typeface="Montserrat"/>
              <a:buChar char="●"/>
            </a:pPr>
            <a:r>
              <a:rPr lang="en" sz="1200">
                <a:solidFill>
                  <a:schemeClr val="dk1"/>
                </a:solidFill>
                <a:latin typeface="Montserrat"/>
                <a:ea typeface="Montserrat"/>
                <a:cs typeface="Montserrat"/>
                <a:sym typeface="Montserrat"/>
              </a:rPr>
              <a:t>Do you have pain with intercourse, sitting, urination? </a:t>
            </a:r>
            <a:endParaRPr sz="1200">
              <a:solidFill>
                <a:schemeClr val="dk1"/>
              </a:solidFill>
              <a:latin typeface="Montserrat"/>
              <a:ea typeface="Montserrat"/>
              <a:cs typeface="Montserrat"/>
              <a:sym typeface="Montserrat"/>
            </a:endParaRPr>
          </a:p>
          <a:p>
            <a:pPr indent="-304800" lvl="0" marL="457200" rtl="0" algn="l">
              <a:spcBef>
                <a:spcPts val="0"/>
              </a:spcBef>
              <a:spcAft>
                <a:spcPts val="0"/>
              </a:spcAft>
              <a:buClr>
                <a:schemeClr val="dk1"/>
              </a:buClr>
              <a:buSzPts val="1200"/>
              <a:buFont typeface="Montserrat"/>
              <a:buChar char="●"/>
            </a:pPr>
            <a:r>
              <a:rPr lang="en" sz="1200">
                <a:solidFill>
                  <a:schemeClr val="dk1"/>
                </a:solidFill>
                <a:latin typeface="Montserrat"/>
                <a:ea typeface="Montserrat"/>
                <a:cs typeface="Montserrat"/>
                <a:sym typeface="Montserrat"/>
              </a:rPr>
              <a:t>Hip or low back pain</a:t>
            </a:r>
            <a:endParaRPr sz="1200">
              <a:solidFill>
                <a:schemeClr val="dk1"/>
              </a:solidFill>
              <a:latin typeface="Montserrat"/>
              <a:ea typeface="Montserrat"/>
              <a:cs typeface="Montserrat"/>
              <a:sym typeface="Montserrat"/>
            </a:endParaRPr>
          </a:p>
          <a:p>
            <a:pPr indent="-304800" lvl="0" marL="457200" rtl="0" algn="l">
              <a:spcBef>
                <a:spcPts val="0"/>
              </a:spcBef>
              <a:spcAft>
                <a:spcPts val="0"/>
              </a:spcAft>
              <a:buClr>
                <a:schemeClr val="dk1"/>
              </a:buClr>
              <a:buSzPts val="1200"/>
              <a:buFont typeface="Montserrat"/>
              <a:buChar char="●"/>
            </a:pPr>
            <a:r>
              <a:rPr lang="en" sz="1200">
                <a:solidFill>
                  <a:schemeClr val="dk1"/>
                </a:solidFill>
                <a:latin typeface="Montserrat"/>
                <a:ea typeface="Montserrat"/>
                <a:cs typeface="Montserrat"/>
                <a:sym typeface="Montserrat"/>
              </a:rPr>
              <a:t>Constipation or feelings of incomplete emptying</a:t>
            </a:r>
            <a:r>
              <a:rPr lang="en" sz="1200">
                <a:solidFill>
                  <a:schemeClr val="dk1"/>
                </a:solidFill>
                <a:latin typeface="Montserrat"/>
                <a:ea typeface="Montserrat"/>
                <a:cs typeface="Montserrat"/>
                <a:sym typeface="Montserrat"/>
              </a:rPr>
              <a:t>?</a:t>
            </a:r>
            <a:endParaRPr sz="1200">
              <a:solidFill>
                <a:schemeClr val="dk1"/>
              </a:solidFill>
              <a:latin typeface="Montserrat"/>
              <a:ea typeface="Montserrat"/>
              <a:cs typeface="Montserrat"/>
              <a:sym typeface="Montserrat"/>
            </a:endParaRPr>
          </a:p>
          <a:p>
            <a:pPr indent="-304800" lvl="0" marL="457200" rtl="0" algn="l">
              <a:spcBef>
                <a:spcPts val="0"/>
              </a:spcBef>
              <a:spcAft>
                <a:spcPts val="0"/>
              </a:spcAft>
              <a:buClr>
                <a:schemeClr val="dk1"/>
              </a:buClr>
              <a:buSzPts val="1200"/>
              <a:buFont typeface="Montserrat"/>
              <a:buChar char="●"/>
            </a:pPr>
            <a:r>
              <a:rPr lang="en" sz="1200">
                <a:solidFill>
                  <a:schemeClr val="dk1"/>
                </a:solidFill>
                <a:latin typeface="Montserrat"/>
                <a:ea typeface="Montserrat"/>
                <a:cs typeface="Montserrat"/>
                <a:sym typeface="Montserrat"/>
              </a:rPr>
              <a:t>Abdominal, g</a:t>
            </a:r>
            <a:r>
              <a:rPr lang="en" sz="1200">
                <a:solidFill>
                  <a:schemeClr val="dk1"/>
                </a:solidFill>
                <a:latin typeface="Montserrat"/>
                <a:ea typeface="Montserrat"/>
                <a:cs typeface="Montserrat"/>
                <a:sym typeface="Montserrat"/>
              </a:rPr>
              <a:t>roin, or pelvic pain and scar tissue following hernia repair or other surgery? </a:t>
            </a:r>
            <a:endParaRPr sz="1200">
              <a:solidFill>
                <a:schemeClr val="dk1"/>
              </a:solidFill>
              <a:latin typeface="Montserrat"/>
              <a:ea typeface="Montserrat"/>
              <a:cs typeface="Montserrat"/>
              <a:sym typeface="Montserrat"/>
            </a:endParaRPr>
          </a:p>
          <a:p>
            <a:pPr indent="-304800" lvl="0" marL="457200" rtl="0" algn="l">
              <a:spcBef>
                <a:spcPts val="0"/>
              </a:spcBef>
              <a:spcAft>
                <a:spcPts val="0"/>
              </a:spcAft>
              <a:buClr>
                <a:schemeClr val="dk1"/>
              </a:buClr>
              <a:buSzPts val="1200"/>
              <a:buFont typeface="Montserrat"/>
              <a:buChar char="●"/>
            </a:pPr>
            <a:r>
              <a:rPr lang="en" sz="1200">
                <a:solidFill>
                  <a:schemeClr val="dk1"/>
                </a:solidFill>
                <a:latin typeface="Montserrat"/>
                <a:ea typeface="Montserrat"/>
                <a:cs typeface="Montserrat"/>
                <a:sym typeface="Montserrat"/>
              </a:rPr>
              <a:t>Urinary or fecal incontinence after prostate surgery? </a:t>
            </a:r>
            <a:endParaRPr sz="1200">
              <a:solidFill>
                <a:schemeClr val="dk1"/>
              </a:solidFill>
              <a:latin typeface="Montserrat"/>
              <a:ea typeface="Montserrat"/>
              <a:cs typeface="Montserrat"/>
              <a:sym typeface="Montserrat"/>
            </a:endParaRPr>
          </a:p>
          <a:p>
            <a:pPr indent="-304800" lvl="0" marL="457200" rtl="0" algn="l">
              <a:spcBef>
                <a:spcPts val="0"/>
              </a:spcBef>
              <a:spcAft>
                <a:spcPts val="0"/>
              </a:spcAft>
              <a:buClr>
                <a:schemeClr val="dk1"/>
              </a:buClr>
              <a:buSzPts val="1200"/>
              <a:buFont typeface="Montserrat"/>
              <a:buChar char="●"/>
            </a:pPr>
            <a:r>
              <a:rPr lang="en" sz="1200">
                <a:solidFill>
                  <a:schemeClr val="dk1"/>
                </a:solidFill>
                <a:latin typeface="Montserrat"/>
                <a:ea typeface="Montserrat"/>
                <a:cs typeface="Montserrat"/>
                <a:sym typeface="Montserrat"/>
              </a:rPr>
              <a:t>Healing trauma after sexual abuse? </a:t>
            </a:r>
            <a:endParaRPr sz="1200">
              <a:solidFill>
                <a:schemeClr val="dk1"/>
              </a:solidFill>
              <a:latin typeface="Montserrat"/>
              <a:ea typeface="Montserrat"/>
              <a:cs typeface="Montserrat"/>
              <a:sym typeface="Montserrat"/>
            </a:endParaRPr>
          </a:p>
          <a:p>
            <a:pPr indent="0" lvl="0" marL="457200" rtl="0" algn="l">
              <a:spcBef>
                <a:spcPts val="0"/>
              </a:spcBef>
              <a:spcAft>
                <a:spcPts val="0"/>
              </a:spcAft>
              <a:buNone/>
            </a:pPr>
            <a:r>
              <a:t/>
            </a:r>
            <a:endParaRPr sz="1200">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Montserrat"/>
                <a:ea typeface="Montserrat"/>
                <a:cs typeface="Montserrat"/>
                <a:sym typeface="Montserrat"/>
              </a:rPr>
              <a:t>These are indicators that your pelvic floor muscles may not be functioning </a:t>
            </a:r>
            <a:r>
              <a:rPr lang="en" sz="1200">
                <a:solidFill>
                  <a:schemeClr val="dk1"/>
                </a:solidFill>
                <a:latin typeface="Montserrat"/>
                <a:ea typeface="Montserrat"/>
                <a:cs typeface="Montserrat"/>
                <a:sym typeface="Montserrat"/>
              </a:rPr>
              <a:t>optimally</a:t>
            </a:r>
            <a:r>
              <a:rPr lang="en" sz="1200">
                <a:solidFill>
                  <a:schemeClr val="dk1"/>
                </a:solidFill>
                <a:latin typeface="Montserrat"/>
                <a:ea typeface="Montserrat"/>
                <a:cs typeface="Montserrat"/>
                <a:sym typeface="Montserrat"/>
              </a:rPr>
              <a:t> and could benefit from a pelvic PT evaluation. </a:t>
            </a:r>
            <a:endParaRPr sz="12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sz="1200">
              <a:solidFill>
                <a:srgbClr val="232323"/>
              </a:solidFill>
              <a:latin typeface="Roboto"/>
              <a:ea typeface="Roboto"/>
              <a:cs typeface="Roboto"/>
              <a:sym typeface="Roboto"/>
            </a:endParaRPr>
          </a:p>
        </p:txBody>
      </p:sp>
      <p:sp>
        <p:nvSpPr>
          <p:cNvPr id="464" name="Google Shape;464;p47"/>
          <p:cNvSpPr txBox="1"/>
          <p:nvPr/>
        </p:nvSpPr>
        <p:spPr>
          <a:xfrm>
            <a:off x="609600" y="9634925"/>
            <a:ext cx="5584800" cy="388500"/>
          </a:xfrm>
          <a:prstGeom prst="rect">
            <a:avLst/>
          </a:prstGeom>
          <a:noFill/>
          <a:ln>
            <a:noFill/>
          </a:ln>
        </p:spPr>
        <p:txBody>
          <a:bodyPr anchorCtr="0" anchor="t" bIns="91425" lIns="91425" spcFirstLastPara="1" rIns="91425" wrap="square" tIns="91425">
            <a:noAutofit/>
          </a:bodyPr>
          <a:lstStyle/>
          <a:p>
            <a:pPr indent="0" lvl="0" marL="12700" rtl="0" algn="l">
              <a:spcBef>
                <a:spcPts val="0"/>
              </a:spcBef>
              <a:spcAft>
                <a:spcPts val="0"/>
              </a:spcAft>
              <a:buClr>
                <a:schemeClr val="dk1"/>
              </a:buClr>
              <a:buSzPts val="1100"/>
              <a:buFont typeface="Arial"/>
              <a:buNone/>
            </a:pPr>
            <a:r>
              <a:rPr lang="en" sz="1000">
                <a:solidFill>
                  <a:schemeClr val="hlink"/>
                </a:solidFill>
                <a:latin typeface="Roboto"/>
                <a:ea typeface="Roboto"/>
                <a:cs typeface="Roboto"/>
                <a:sym typeface="Roboto"/>
              </a:rPr>
              <a:t>©  Body Harmony Physical Therapy, PLLC (2021) -  All Rights Reserved</a:t>
            </a:r>
            <a:endParaRPr sz="1000">
              <a:solidFill>
                <a:schemeClr val="dk1"/>
              </a:solidFill>
              <a:latin typeface="Roboto"/>
              <a:ea typeface="Roboto"/>
              <a:cs typeface="Roboto"/>
              <a:sym typeface="Roboto"/>
            </a:endParaRPr>
          </a:p>
        </p:txBody>
      </p:sp>
      <p:pic>
        <p:nvPicPr>
          <p:cNvPr id="465" name="Google Shape;465;p47"/>
          <p:cNvPicPr preferRelativeResize="0"/>
          <p:nvPr/>
        </p:nvPicPr>
        <p:blipFill rotWithShape="1">
          <a:blip r:embed="rId3">
            <a:alphaModFix/>
          </a:blip>
          <a:srcRect b="0" l="0" r="0" t="0"/>
          <a:stretch/>
        </p:blipFill>
        <p:spPr>
          <a:xfrm>
            <a:off x="175050" y="9478603"/>
            <a:ext cx="434550" cy="434550"/>
          </a:xfrm>
          <a:prstGeom prst="rect">
            <a:avLst/>
          </a:prstGeom>
          <a:noFill/>
          <a:ln>
            <a:noFill/>
          </a:ln>
        </p:spPr>
      </p:pic>
      <p:sp>
        <p:nvSpPr>
          <p:cNvPr id="466" name="Google Shape;466;p47"/>
          <p:cNvSpPr txBox="1"/>
          <p:nvPr/>
        </p:nvSpPr>
        <p:spPr>
          <a:xfrm>
            <a:off x="4345925" y="7391400"/>
            <a:ext cx="2619300" cy="1981200"/>
          </a:xfrm>
          <a:prstGeom prst="rect">
            <a:avLst/>
          </a:prstGeom>
          <a:solidFill>
            <a:srgbClr val="C9DAF8"/>
          </a:solidFill>
          <a:ln cap="rnd" cmpd="thinThick" w="76200">
            <a:solidFill>
              <a:srgbClr val="434343"/>
            </a:solidFill>
            <a:prstDash val="solid"/>
            <a:bevel/>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b="1">
              <a:solidFill>
                <a:srgbClr val="666666"/>
              </a:solidFill>
              <a:latin typeface="Montserrat"/>
              <a:ea typeface="Montserrat"/>
              <a:cs typeface="Montserrat"/>
              <a:sym typeface="Montserrat"/>
            </a:endParaRPr>
          </a:p>
          <a:p>
            <a:pPr indent="0" lvl="0" marL="0" rtl="0" algn="ctr">
              <a:spcBef>
                <a:spcPts val="0"/>
              </a:spcBef>
              <a:spcAft>
                <a:spcPts val="0"/>
              </a:spcAft>
              <a:buClr>
                <a:srgbClr val="000000"/>
              </a:buClr>
              <a:buSzPts val="1100"/>
              <a:buFont typeface="Arial"/>
              <a:buNone/>
            </a:pPr>
            <a:r>
              <a:rPr b="1" lang="en">
                <a:solidFill>
                  <a:srgbClr val="666666"/>
                </a:solidFill>
                <a:latin typeface="Montserrat"/>
                <a:ea typeface="Montserrat"/>
                <a:cs typeface="Montserrat"/>
                <a:sym typeface="Montserrat"/>
              </a:rPr>
              <a:t>Call in for a free 15 minute consultation to figure out if pelvic health PT is right for you and discover how our therapists can help you reach your goals!</a:t>
            </a:r>
            <a:endParaRPr>
              <a:solidFill>
                <a:srgbClr val="666666"/>
              </a:solidFill>
              <a:latin typeface="Roboto"/>
              <a:ea typeface="Roboto"/>
              <a:cs typeface="Roboto"/>
              <a:sym typeface="Roboto"/>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 name="Shape 122"/>
        <p:cNvGrpSpPr/>
        <p:nvPr/>
      </p:nvGrpSpPr>
      <p:grpSpPr>
        <a:xfrm>
          <a:off x="0" y="0"/>
          <a:ext cx="0" cy="0"/>
          <a:chOff x="0" y="0"/>
          <a:chExt cx="0" cy="0"/>
        </a:xfrm>
      </p:grpSpPr>
      <p:sp>
        <p:nvSpPr>
          <p:cNvPr id="123" name="Google Shape;123;p21"/>
          <p:cNvSpPr txBox="1"/>
          <p:nvPr/>
        </p:nvSpPr>
        <p:spPr>
          <a:xfrm>
            <a:off x="7307429" y="9622231"/>
            <a:ext cx="84600" cy="147300"/>
          </a:xfrm>
          <a:prstGeom prst="rect">
            <a:avLst/>
          </a:prstGeom>
          <a:noFill/>
          <a:ln>
            <a:noFill/>
          </a:ln>
        </p:spPr>
        <p:txBody>
          <a:bodyPr anchorCtr="0" anchor="t" bIns="0" lIns="0" spcFirstLastPara="1" rIns="0" wrap="square" tIns="12700">
            <a:noAutofit/>
          </a:bodyPr>
          <a:lstStyle/>
          <a:p>
            <a:pPr indent="0" lvl="0" marL="12700" marR="0" rtl="0" algn="l">
              <a:lnSpc>
                <a:spcPct val="100000"/>
              </a:lnSpc>
              <a:spcBef>
                <a:spcPts val="0"/>
              </a:spcBef>
              <a:spcAft>
                <a:spcPts val="0"/>
              </a:spcAft>
              <a:buNone/>
            </a:pPr>
            <a:r>
              <a:rPr lang="en" sz="800">
                <a:solidFill>
                  <a:schemeClr val="dk1"/>
                </a:solidFill>
                <a:latin typeface="Avenir"/>
                <a:ea typeface="Avenir"/>
                <a:cs typeface="Avenir"/>
                <a:sym typeface="Avenir"/>
              </a:rPr>
              <a:t>3</a:t>
            </a:r>
            <a:endParaRPr sz="800">
              <a:solidFill>
                <a:schemeClr val="dk1"/>
              </a:solidFill>
              <a:latin typeface="Avenir"/>
              <a:ea typeface="Avenir"/>
              <a:cs typeface="Avenir"/>
              <a:sym typeface="Avenir"/>
            </a:endParaRPr>
          </a:p>
        </p:txBody>
      </p:sp>
      <p:sp>
        <p:nvSpPr>
          <p:cNvPr id="124" name="Google Shape;124;p21"/>
          <p:cNvSpPr txBox="1"/>
          <p:nvPr>
            <p:ph type="title"/>
          </p:nvPr>
        </p:nvSpPr>
        <p:spPr>
          <a:xfrm>
            <a:off x="1139212" y="1195425"/>
            <a:ext cx="2986500" cy="817800"/>
          </a:xfrm>
          <a:prstGeom prst="rect">
            <a:avLst/>
          </a:prstGeom>
          <a:noFill/>
          <a:ln>
            <a:noFill/>
          </a:ln>
        </p:spPr>
        <p:txBody>
          <a:bodyPr anchorCtr="0" anchor="t" bIns="0" lIns="0" spcFirstLastPara="1" rIns="0" wrap="square" tIns="12700">
            <a:noAutofit/>
          </a:bodyPr>
          <a:lstStyle/>
          <a:p>
            <a:pPr indent="0" lvl="0" marL="12700" rtl="0" algn="l">
              <a:lnSpc>
                <a:spcPct val="100000"/>
              </a:lnSpc>
              <a:spcBef>
                <a:spcPts val="0"/>
              </a:spcBef>
              <a:spcAft>
                <a:spcPts val="0"/>
              </a:spcAft>
              <a:buNone/>
            </a:pPr>
            <a:r>
              <a:rPr b="0" lang="en" sz="5200">
                <a:solidFill>
                  <a:srgbClr val="FF9900"/>
                </a:solidFill>
                <a:latin typeface="Roboto"/>
                <a:ea typeface="Roboto"/>
                <a:cs typeface="Roboto"/>
                <a:sym typeface="Roboto"/>
              </a:rPr>
              <a:t>Contents</a:t>
            </a:r>
            <a:endParaRPr b="0">
              <a:solidFill>
                <a:srgbClr val="FF9900"/>
              </a:solidFill>
              <a:latin typeface="Roboto"/>
              <a:ea typeface="Roboto"/>
              <a:cs typeface="Roboto"/>
              <a:sym typeface="Roboto"/>
            </a:endParaRPr>
          </a:p>
        </p:txBody>
      </p:sp>
      <p:sp>
        <p:nvSpPr>
          <p:cNvPr id="125" name="Google Shape;125;p21"/>
          <p:cNvSpPr/>
          <p:nvPr/>
        </p:nvSpPr>
        <p:spPr>
          <a:xfrm>
            <a:off x="3886202" y="3479546"/>
            <a:ext cx="3914775" cy="4513580"/>
          </a:xfrm>
          <a:custGeom>
            <a:rect b="b" l="l" r="r" t="t"/>
            <a:pathLst>
              <a:path extrusionOk="0" h="4513580" w="3914775">
                <a:moveTo>
                  <a:pt x="0" y="4513580"/>
                </a:moveTo>
                <a:lnTo>
                  <a:pt x="3914648" y="4513580"/>
                </a:lnTo>
                <a:lnTo>
                  <a:pt x="3914648" y="0"/>
                </a:lnTo>
                <a:lnTo>
                  <a:pt x="0" y="0"/>
                </a:lnTo>
                <a:lnTo>
                  <a:pt x="0" y="4513580"/>
                </a:lnTo>
                <a:close/>
              </a:path>
            </a:pathLst>
          </a:custGeom>
          <a:solidFill>
            <a:srgbClr val="A2C4C9"/>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6" name="Google Shape;126;p21"/>
          <p:cNvSpPr txBox="1"/>
          <p:nvPr/>
        </p:nvSpPr>
        <p:spPr>
          <a:xfrm>
            <a:off x="1062024" y="2415641"/>
            <a:ext cx="2199600" cy="4502100"/>
          </a:xfrm>
          <a:prstGeom prst="rect">
            <a:avLst/>
          </a:prstGeom>
          <a:noFill/>
          <a:ln>
            <a:noFill/>
          </a:ln>
        </p:spPr>
        <p:txBody>
          <a:bodyPr anchorCtr="0" anchor="t" bIns="0" lIns="0" spcFirstLastPara="1" rIns="0" wrap="square" tIns="12700">
            <a:noAutofit/>
          </a:bodyPr>
          <a:lstStyle/>
          <a:p>
            <a:pPr indent="-400049" lvl="0" marL="461644" marR="0" rtl="0" algn="l">
              <a:lnSpc>
                <a:spcPct val="100000"/>
              </a:lnSpc>
              <a:spcBef>
                <a:spcPts val="0"/>
              </a:spcBef>
              <a:spcAft>
                <a:spcPts val="0"/>
              </a:spcAft>
              <a:buClr>
                <a:srgbClr val="232323"/>
              </a:buClr>
              <a:buSzPts val="1800"/>
              <a:buFont typeface="Roboto"/>
              <a:buAutoNum type="arabicPlain"/>
            </a:pPr>
            <a:r>
              <a:rPr lang="en" sz="1800">
                <a:solidFill>
                  <a:srgbClr val="232323"/>
                </a:solidFill>
                <a:latin typeface="Roboto"/>
                <a:ea typeface="Roboto"/>
                <a:cs typeface="Roboto"/>
                <a:sym typeface="Roboto"/>
              </a:rPr>
              <a:t>Why Does Sex Hurt? </a:t>
            </a:r>
            <a:endParaRPr sz="1800">
              <a:solidFill>
                <a:schemeClr val="dk1"/>
              </a:solidFill>
              <a:latin typeface="Roboto"/>
              <a:ea typeface="Roboto"/>
              <a:cs typeface="Roboto"/>
              <a:sym typeface="Roboto"/>
            </a:endParaRPr>
          </a:p>
          <a:p>
            <a:pPr indent="-400049" lvl="0" marL="461644" marR="0" rtl="0" algn="l">
              <a:lnSpc>
                <a:spcPct val="100000"/>
              </a:lnSpc>
              <a:spcBef>
                <a:spcPts val="1160"/>
              </a:spcBef>
              <a:spcAft>
                <a:spcPts val="0"/>
              </a:spcAft>
              <a:buClr>
                <a:srgbClr val="232323"/>
              </a:buClr>
              <a:buSzPts val="1800"/>
              <a:buFont typeface="Roboto"/>
              <a:buAutoNum type="arabicPlain"/>
            </a:pPr>
            <a:r>
              <a:rPr lang="en" sz="1800">
                <a:solidFill>
                  <a:srgbClr val="232323"/>
                </a:solidFill>
                <a:latin typeface="Roboto"/>
                <a:ea typeface="Roboto"/>
                <a:cs typeface="Roboto"/>
                <a:sym typeface="Roboto"/>
              </a:rPr>
              <a:t>Healing Begins with Self Care</a:t>
            </a:r>
            <a:endParaRPr sz="1800">
              <a:solidFill>
                <a:srgbClr val="232323"/>
              </a:solidFill>
              <a:latin typeface="Roboto"/>
              <a:ea typeface="Roboto"/>
              <a:cs typeface="Roboto"/>
              <a:sym typeface="Roboto"/>
            </a:endParaRPr>
          </a:p>
          <a:p>
            <a:pPr indent="-400049" lvl="0" marL="461644" marR="0" rtl="0" algn="l">
              <a:lnSpc>
                <a:spcPct val="100000"/>
              </a:lnSpc>
              <a:spcBef>
                <a:spcPts val="1160"/>
              </a:spcBef>
              <a:spcAft>
                <a:spcPts val="0"/>
              </a:spcAft>
              <a:buClr>
                <a:srgbClr val="232323"/>
              </a:buClr>
              <a:buSzPts val="1800"/>
              <a:buFont typeface="Roboto"/>
              <a:buAutoNum type="arabicPlain"/>
            </a:pPr>
            <a:r>
              <a:rPr lang="en" sz="1800">
                <a:solidFill>
                  <a:srgbClr val="232323"/>
                </a:solidFill>
                <a:latin typeface="Roboto"/>
                <a:ea typeface="Roboto"/>
                <a:cs typeface="Roboto"/>
                <a:sym typeface="Roboto"/>
              </a:rPr>
              <a:t>Connect to Your Breath</a:t>
            </a:r>
            <a:endParaRPr sz="1800">
              <a:solidFill>
                <a:schemeClr val="dk1"/>
              </a:solidFill>
              <a:latin typeface="Roboto"/>
              <a:ea typeface="Roboto"/>
              <a:cs typeface="Roboto"/>
              <a:sym typeface="Roboto"/>
            </a:endParaRPr>
          </a:p>
          <a:p>
            <a:pPr indent="-400049" lvl="0" marL="461644" marR="0" rtl="0" algn="l">
              <a:lnSpc>
                <a:spcPct val="100000"/>
              </a:lnSpc>
              <a:spcBef>
                <a:spcPts val="1160"/>
              </a:spcBef>
              <a:spcAft>
                <a:spcPts val="0"/>
              </a:spcAft>
              <a:buClr>
                <a:srgbClr val="232323"/>
              </a:buClr>
              <a:buSzPts val="1800"/>
              <a:buFont typeface="Roboto"/>
              <a:buAutoNum type="arabicPlain"/>
            </a:pPr>
            <a:r>
              <a:rPr lang="en" sz="1800">
                <a:solidFill>
                  <a:srgbClr val="232323"/>
                </a:solidFill>
                <a:latin typeface="Roboto"/>
                <a:ea typeface="Roboto"/>
                <a:cs typeface="Roboto"/>
                <a:sym typeface="Roboto"/>
              </a:rPr>
              <a:t>Exercises for Pelvic Pain</a:t>
            </a:r>
            <a:endParaRPr sz="1800">
              <a:solidFill>
                <a:schemeClr val="dk1"/>
              </a:solidFill>
              <a:latin typeface="Roboto"/>
              <a:ea typeface="Roboto"/>
              <a:cs typeface="Roboto"/>
              <a:sym typeface="Roboto"/>
            </a:endParaRPr>
          </a:p>
          <a:p>
            <a:pPr indent="-400049" lvl="0" marL="461644" marR="0" rtl="0" algn="l">
              <a:lnSpc>
                <a:spcPct val="100000"/>
              </a:lnSpc>
              <a:spcBef>
                <a:spcPts val="1160"/>
              </a:spcBef>
              <a:spcAft>
                <a:spcPts val="0"/>
              </a:spcAft>
              <a:buClr>
                <a:srgbClr val="232323"/>
              </a:buClr>
              <a:buSzPts val="1800"/>
              <a:buFont typeface="Roboto"/>
              <a:buAutoNum type="arabicPlain"/>
            </a:pPr>
            <a:r>
              <a:rPr lang="en" sz="1800">
                <a:solidFill>
                  <a:srgbClr val="232323"/>
                </a:solidFill>
                <a:latin typeface="Roboto"/>
                <a:ea typeface="Roboto"/>
                <a:cs typeface="Roboto"/>
                <a:sym typeface="Roboto"/>
              </a:rPr>
              <a:t>Positions to Ease Pelvic Pain</a:t>
            </a:r>
            <a:endParaRPr sz="1800">
              <a:solidFill>
                <a:schemeClr val="dk1"/>
              </a:solidFill>
              <a:latin typeface="Roboto"/>
              <a:ea typeface="Roboto"/>
              <a:cs typeface="Roboto"/>
              <a:sym typeface="Roboto"/>
            </a:endParaRPr>
          </a:p>
          <a:p>
            <a:pPr indent="-400049" lvl="0" marL="461644" marR="0" rtl="0" algn="l">
              <a:lnSpc>
                <a:spcPct val="100000"/>
              </a:lnSpc>
              <a:spcBef>
                <a:spcPts val="1160"/>
              </a:spcBef>
              <a:spcAft>
                <a:spcPts val="0"/>
              </a:spcAft>
              <a:buClr>
                <a:srgbClr val="232323"/>
              </a:buClr>
              <a:buSzPts val="1800"/>
              <a:buFont typeface="Roboto"/>
              <a:buAutoNum type="arabicPlain"/>
            </a:pPr>
            <a:r>
              <a:rPr lang="en" sz="1800">
                <a:solidFill>
                  <a:srgbClr val="232323"/>
                </a:solidFill>
                <a:latin typeface="Roboto"/>
                <a:ea typeface="Roboto"/>
                <a:cs typeface="Roboto"/>
                <a:sym typeface="Roboto"/>
              </a:rPr>
              <a:t>A Little Help in the Bedroom</a:t>
            </a:r>
            <a:endParaRPr sz="1800">
              <a:solidFill>
                <a:schemeClr val="dk1"/>
              </a:solidFill>
              <a:latin typeface="Roboto"/>
              <a:ea typeface="Roboto"/>
              <a:cs typeface="Roboto"/>
              <a:sym typeface="Roboto"/>
            </a:endParaRPr>
          </a:p>
          <a:p>
            <a:pPr indent="-400049" lvl="0" marL="461644" marR="0" rtl="0" algn="l">
              <a:lnSpc>
                <a:spcPct val="100000"/>
              </a:lnSpc>
              <a:spcBef>
                <a:spcPts val="1160"/>
              </a:spcBef>
              <a:spcAft>
                <a:spcPts val="0"/>
              </a:spcAft>
              <a:buClr>
                <a:srgbClr val="232323"/>
              </a:buClr>
              <a:buSzPts val="1800"/>
              <a:buFont typeface="Roboto"/>
              <a:buAutoNum type="arabicPlain"/>
            </a:pPr>
            <a:r>
              <a:rPr lang="en" sz="1800">
                <a:solidFill>
                  <a:srgbClr val="232323"/>
                </a:solidFill>
                <a:latin typeface="Roboto"/>
                <a:ea typeface="Roboto"/>
                <a:cs typeface="Roboto"/>
                <a:sym typeface="Roboto"/>
              </a:rPr>
              <a:t>The Role of Nutrition</a:t>
            </a:r>
            <a:endParaRPr sz="1800">
              <a:solidFill>
                <a:schemeClr val="dk1"/>
              </a:solidFill>
              <a:latin typeface="Roboto"/>
              <a:ea typeface="Roboto"/>
              <a:cs typeface="Roboto"/>
              <a:sym typeface="Roboto"/>
            </a:endParaRPr>
          </a:p>
          <a:p>
            <a:pPr indent="-400049" lvl="0" marL="461644" marR="0" rtl="0" algn="l">
              <a:lnSpc>
                <a:spcPct val="100000"/>
              </a:lnSpc>
              <a:spcBef>
                <a:spcPts val="1160"/>
              </a:spcBef>
              <a:spcAft>
                <a:spcPts val="0"/>
              </a:spcAft>
              <a:buClr>
                <a:srgbClr val="232323"/>
              </a:buClr>
              <a:buSzPts val="1800"/>
              <a:buFont typeface="Roboto"/>
              <a:buAutoNum type="arabicPlain"/>
            </a:pPr>
            <a:r>
              <a:rPr lang="en" sz="1800">
                <a:solidFill>
                  <a:srgbClr val="232323"/>
                </a:solidFill>
                <a:latin typeface="Roboto"/>
                <a:ea typeface="Roboto"/>
                <a:cs typeface="Roboto"/>
                <a:sym typeface="Roboto"/>
              </a:rPr>
              <a:t>Physical Therapy for My What?!</a:t>
            </a:r>
            <a:endParaRPr sz="1800">
              <a:solidFill>
                <a:schemeClr val="dk1"/>
              </a:solidFill>
              <a:latin typeface="Roboto"/>
              <a:ea typeface="Roboto"/>
              <a:cs typeface="Roboto"/>
              <a:sym typeface="Roboto"/>
            </a:endParaRPr>
          </a:p>
          <a:p>
            <a:pPr indent="-400049" lvl="0" marL="461644" marR="0" rtl="0" algn="l">
              <a:lnSpc>
                <a:spcPct val="100000"/>
              </a:lnSpc>
              <a:spcBef>
                <a:spcPts val="1160"/>
              </a:spcBef>
              <a:spcAft>
                <a:spcPts val="0"/>
              </a:spcAft>
              <a:buClr>
                <a:srgbClr val="232323"/>
              </a:buClr>
              <a:buSzPts val="1800"/>
              <a:buFont typeface="Roboto"/>
              <a:buAutoNum type="arabicPlain"/>
            </a:pPr>
            <a:r>
              <a:rPr lang="en" sz="1800">
                <a:solidFill>
                  <a:srgbClr val="232323"/>
                </a:solidFill>
                <a:latin typeface="Roboto"/>
                <a:ea typeface="Roboto"/>
                <a:cs typeface="Roboto"/>
                <a:sym typeface="Roboto"/>
              </a:rPr>
              <a:t>Resources</a:t>
            </a:r>
            <a:endParaRPr sz="1800">
              <a:solidFill>
                <a:schemeClr val="dk1"/>
              </a:solidFill>
              <a:latin typeface="Roboto"/>
              <a:ea typeface="Roboto"/>
              <a:cs typeface="Roboto"/>
              <a:sym typeface="Roboto"/>
            </a:endParaRPr>
          </a:p>
        </p:txBody>
      </p:sp>
      <p:sp>
        <p:nvSpPr>
          <p:cNvPr id="127" name="Google Shape;127;p21"/>
          <p:cNvSpPr txBox="1"/>
          <p:nvPr/>
        </p:nvSpPr>
        <p:spPr>
          <a:xfrm>
            <a:off x="609600" y="9622225"/>
            <a:ext cx="4460400" cy="386400"/>
          </a:xfrm>
          <a:prstGeom prst="rect">
            <a:avLst/>
          </a:prstGeom>
          <a:noFill/>
          <a:ln>
            <a:noFill/>
          </a:ln>
        </p:spPr>
        <p:txBody>
          <a:bodyPr anchorCtr="0" anchor="t" bIns="91425" lIns="91425" spcFirstLastPara="1" rIns="91425" wrap="square" tIns="91425">
            <a:noAutofit/>
          </a:bodyPr>
          <a:lstStyle/>
          <a:p>
            <a:pPr indent="0" lvl="0" marL="12700" rtl="0" algn="l">
              <a:spcBef>
                <a:spcPts val="0"/>
              </a:spcBef>
              <a:spcAft>
                <a:spcPts val="0"/>
              </a:spcAft>
              <a:buClr>
                <a:schemeClr val="dk1"/>
              </a:buClr>
              <a:buSzPts val="1100"/>
              <a:buFont typeface="Arial"/>
              <a:buNone/>
            </a:pPr>
            <a:r>
              <a:rPr lang="en" sz="1000">
                <a:solidFill>
                  <a:schemeClr val="hlink"/>
                </a:solidFill>
                <a:latin typeface="Roboto"/>
                <a:ea typeface="Roboto"/>
                <a:cs typeface="Roboto"/>
                <a:sym typeface="Roboto"/>
              </a:rPr>
              <a:t>©  Body Harmony Physical Therapy, PLLC (2021) - All Rights Reserved</a:t>
            </a:r>
            <a:endParaRPr sz="1000">
              <a:solidFill>
                <a:schemeClr val="dk1"/>
              </a:solidFill>
              <a:latin typeface="Roboto"/>
              <a:ea typeface="Roboto"/>
              <a:cs typeface="Roboto"/>
              <a:sym typeface="Roboto"/>
            </a:endParaRPr>
          </a:p>
          <a:p>
            <a:pPr indent="0" lvl="0" marL="12700" rtl="0" algn="l">
              <a:spcBef>
                <a:spcPts val="0"/>
              </a:spcBef>
              <a:spcAft>
                <a:spcPts val="0"/>
              </a:spcAft>
              <a:buClr>
                <a:schemeClr val="dk1"/>
              </a:buClr>
              <a:buSzPts val="1100"/>
              <a:buFont typeface="Arial"/>
              <a:buNone/>
            </a:pPr>
            <a:r>
              <a:t/>
            </a:r>
            <a:endParaRPr sz="1000">
              <a:solidFill>
                <a:schemeClr val="hlink"/>
              </a:solidFill>
              <a:latin typeface="Roboto"/>
              <a:ea typeface="Roboto"/>
              <a:cs typeface="Roboto"/>
              <a:sym typeface="Roboto"/>
            </a:endParaRPr>
          </a:p>
        </p:txBody>
      </p:sp>
      <p:pic>
        <p:nvPicPr>
          <p:cNvPr id="128" name="Google Shape;128;p21"/>
          <p:cNvPicPr preferRelativeResize="0"/>
          <p:nvPr/>
        </p:nvPicPr>
        <p:blipFill rotWithShape="1">
          <a:blip r:embed="rId3">
            <a:alphaModFix/>
          </a:blip>
          <a:srcRect b="0" l="28374" r="28378" t="0"/>
          <a:stretch/>
        </p:blipFill>
        <p:spPr>
          <a:xfrm>
            <a:off x="4429164" y="2774212"/>
            <a:ext cx="3343234" cy="5047477"/>
          </a:xfrm>
          <a:prstGeom prst="rect">
            <a:avLst/>
          </a:prstGeom>
          <a:noFill/>
          <a:ln>
            <a:noFill/>
          </a:ln>
        </p:spPr>
      </p:pic>
      <p:sp>
        <p:nvSpPr>
          <p:cNvPr id="129" name="Google Shape;129;p21"/>
          <p:cNvSpPr txBox="1"/>
          <p:nvPr/>
        </p:nvSpPr>
        <p:spPr>
          <a:xfrm>
            <a:off x="762000" y="8652725"/>
            <a:ext cx="6248400" cy="729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rgbClr val="333333"/>
                </a:solidFill>
                <a:highlight>
                  <a:srgbClr val="FFFFFF"/>
                </a:highlight>
                <a:latin typeface="Roboto"/>
                <a:ea typeface="Roboto"/>
                <a:cs typeface="Roboto"/>
                <a:sym typeface="Roboto"/>
              </a:rPr>
              <a:t>This e-book was created for informational purposes only and is not intended be a substitute for professional medical advice, diagnosis, or treatment. Always seek the advice of your physician or other qualified health provider with any questions you may have regarding a health condition. </a:t>
            </a:r>
            <a:endParaRPr sz="1000">
              <a:latin typeface="Roboto"/>
              <a:ea typeface="Roboto"/>
              <a:cs typeface="Roboto"/>
              <a:sym typeface="Roboto"/>
            </a:endParaRPr>
          </a:p>
        </p:txBody>
      </p:sp>
      <p:pic>
        <p:nvPicPr>
          <p:cNvPr id="130" name="Google Shape;130;p21"/>
          <p:cNvPicPr preferRelativeResize="0"/>
          <p:nvPr/>
        </p:nvPicPr>
        <p:blipFill rotWithShape="1">
          <a:blip r:embed="rId4">
            <a:alphaModFix/>
          </a:blip>
          <a:srcRect b="0" l="0" r="0" t="0"/>
          <a:stretch/>
        </p:blipFill>
        <p:spPr>
          <a:xfrm>
            <a:off x="175050" y="9478603"/>
            <a:ext cx="434550" cy="43455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470" name="Shape 470"/>
        <p:cNvGrpSpPr/>
        <p:nvPr/>
      </p:nvGrpSpPr>
      <p:grpSpPr>
        <a:xfrm>
          <a:off x="0" y="0"/>
          <a:ext cx="0" cy="0"/>
          <a:chOff x="0" y="0"/>
          <a:chExt cx="0" cy="0"/>
        </a:xfrm>
      </p:grpSpPr>
      <p:sp>
        <p:nvSpPr>
          <p:cNvPr id="471" name="Google Shape;471;p48"/>
          <p:cNvSpPr/>
          <p:nvPr/>
        </p:nvSpPr>
        <p:spPr>
          <a:xfrm>
            <a:off x="410819" y="9556750"/>
            <a:ext cx="2358390" cy="0"/>
          </a:xfrm>
          <a:custGeom>
            <a:rect b="b" l="l" r="r" t="t"/>
            <a:pathLst>
              <a:path extrusionOk="0" h="120000" w="2358390">
                <a:moveTo>
                  <a:pt x="0" y="0"/>
                </a:moveTo>
                <a:lnTo>
                  <a:pt x="2357780" y="0"/>
                </a:lnTo>
              </a:path>
            </a:pathLst>
          </a:custGeom>
          <a:noFill/>
          <a:ln cap="flat" cmpd="sng" w="12700">
            <a:solidFill>
              <a:srgbClr val="EFEFE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72" name="Google Shape;472;p48"/>
          <p:cNvSpPr txBox="1"/>
          <p:nvPr/>
        </p:nvSpPr>
        <p:spPr>
          <a:xfrm>
            <a:off x="7320129" y="9634931"/>
            <a:ext cx="59100" cy="1392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None/>
            </a:pPr>
            <a:r>
              <a:rPr lang="en" sz="800">
                <a:solidFill>
                  <a:schemeClr val="dk1"/>
                </a:solidFill>
                <a:latin typeface="Avenir"/>
                <a:ea typeface="Avenir"/>
                <a:cs typeface="Avenir"/>
                <a:sym typeface="Avenir"/>
              </a:rPr>
              <a:t>5</a:t>
            </a:r>
            <a:endParaRPr sz="800">
              <a:solidFill>
                <a:schemeClr val="dk1"/>
              </a:solidFill>
              <a:latin typeface="Avenir"/>
              <a:ea typeface="Avenir"/>
              <a:cs typeface="Avenir"/>
              <a:sym typeface="Avenir"/>
            </a:endParaRPr>
          </a:p>
        </p:txBody>
      </p:sp>
      <p:sp>
        <p:nvSpPr>
          <p:cNvPr id="473" name="Google Shape;473;p48"/>
          <p:cNvSpPr txBox="1"/>
          <p:nvPr/>
        </p:nvSpPr>
        <p:spPr>
          <a:xfrm>
            <a:off x="459300" y="1929225"/>
            <a:ext cx="3274500" cy="7291200"/>
          </a:xfrm>
          <a:prstGeom prst="rect">
            <a:avLst/>
          </a:prstGeom>
          <a:noFill/>
          <a:ln>
            <a:noFill/>
          </a:ln>
        </p:spPr>
        <p:txBody>
          <a:bodyPr anchorCtr="0" anchor="t" bIns="0" lIns="0" spcFirstLastPara="1" rIns="0" wrap="square" tIns="12700">
            <a:noAutofit/>
          </a:bodyPr>
          <a:lstStyle/>
          <a:p>
            <a:pPr indent="0" lvl="0" marL="0" rtl="0" algn="l">
              <a:spcBef>
                <a:spcPts val="0"/>
              </a:spcBef>
              <a:spcAft>
                <a:spcPts val="0"/>
              </a:spcAft>
              <a:buClr>
                <a:schemeClr val="dk1"/>
              </a:buClr>
              <a:buSzPts val="1400"/>
              <a:buFont typeface="Arial"/>
              <a:buNone/>
            </a:pPr>
            <a:r>
              <a:rPr b="1" lang="en">
                <a:solidFill>
                  <a:schemeClr val="dk1"/>
                </a:solidFill>
                <a:latin typeface="Montserrat"/>
                <a:ea typeface="Montserrat"/>
                <a:cs typeface="Montserrat"/>
                <a:sym typeface="Montserrat"/>
              </a:rPr>
              <a:t>What to Expect</a:t>
            </a:r>
            <a:endParaRPr b="1">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400"/>
              <a:buFont typeface="Arial"/>
              <a:buNone/>
            </a:pPr>
            <a:r>
              <a:rPr lang="en" sz="1200">
                <a:latin typeface="Montserrat"/>
                <a:ea typeface="Montserrat"/>
                <a:cs typeface="Montserrat"/>
                <a:sym typeface="Montserrat"/>
              </a:rPr>
              <a:t>Pelvic health PT’s are first and foremost physical therapists, meaning that they are experts of the movement system. They will not only evaluate your pelvic floor, but they should also assess your overall musculoskeletal/neuromuscular systems  and how your pelvic floor integrates and functions with your whole body. </a:t>
            </a:r>
            <a:endParaRPr sz="1200">
              <a:latin typeface="Montserrat"/>
              <a:ea typeface="Montserrat"/>
              <a:cs typeface="Montserrat"/>
              <a:sym typeface="Montserrat"/>
            </a:endParaRPr>
          </a:p>
          <a:p>
            <a:pPr indent="0" lvl="0" marL="0" rtl="0" algn="l">
              <a:spcBef>
                <a:spcPts val="0"/>
              </a:spcBef>
              <a:spcAft>
                <a:spcPts val="0"/>
              </a:spcAft>
              <a:buClr>
                <a:schemeClr val="dk1"/>
              </a:buClr>
              <a:buSzPts val="1400"/>
              <a:buFont typeface="Arial"/>
              <a:buNone/>
            </a:pPr>
            <a:r>
              <a:t/>
            </a:r>
            <a:endParaRPr sz="1200">
              <a:latin typeface="Montserrat"/>
              <a:ea typeface="Montserrat"/>
              <a:cs typeface="Montserrat"/>
              <a:sym typeface="Montserrat"/>
            </a:endParaRPr>
          </a:p>
          <a:p>
            <a:pPr indent="0" lvl="0" marL="0" rtl="0" algn="l">
              <a:spcBef>
                <a:spcPts val="0"/>
              </a:spcBef>
              <a:spcAft>
                <a:spcPts val="0"/>
              </a:spcAft>
              <a:buClr>
                <a:schemeClr val="dk1"/>
              </a:buClr>
              <a:buSzPts val="1400"/>
              <a:buFont typeface="Arial"/>
              <a:buNone/>
            </a:pPr>
            <a:r>
              <a:rPr lang="en" sz="1200">
                <a:latin typeface="Montserrat"/>
                <a:ea typeface="Montserrat"/>
                <a:cs typeface="Montserrat"/>
                <a:sym typeface="Montserrat"/>
              </a:rPr>
              <a:t>This evaluation process includes:</a:t>
            </a:r>
            <a:endParaRPr sz="1200">
              <a:latin typeface="Montserrat"/>
              <a:ea typeface="Montserrat"/>
              <a:cs typeface="Montserrat"/>
              <a:sym typeface="Montserrat"/>
            </a:endParaRPr>
          </a:p>
          <a:p>
            <a:pPr indent="-304800" lvl="0" marL="457200" rtl="0" algn="l">
              <a:lnSpc>
                <a:spcPct val="115000"/>
              </a:lnSpc>
              <a:spcBef>
                <a:spcPts val="0"/>
              </a:spcBef>
              <a:spcAft>
                <a:spcPts val="0"/>
              </a:spcAft>
              <a:buSzPts val="1200"/>
              <a:buFont typeface="Montserrat"/>
              <a:buChar char="●"/>
            </a:pPr>
            <a:r>
              <a:rPr lang="en" sz="1200">
                <a:highlight>
                  <a:srgbClr val="FFFFFF"/>
                </a:highlight>
                <a:latin typeface="Montserrat"/>
                <a:ea typeface="Montserrat"/>
                <a:cs typeface="Montserrat"/>
                <a:sym typeface="Montserrat"/>
              </a:rPr>
              <a:t>A complete health history and review</a:t>
            </a:r>
            <a:endParaRPr sz="1200">
              <a:highlight>
                <a:srgbClr val="FFFFFF"/>
              </a:highlight>
              <a:latin typeface="Montserrat"/>
              <a:ea typeface="Montserrat"/>
              <a:cs typeface="Montserrat"/>
              <a:sym typeface="Montserrat"/>
            </a:endParaRPr>
          </a:p>
          <a:p>
            <a:pPr indent="-304800" lvl="0" marL="457200" rtl="0" algn="l">
              <a:lnSpc>
                <a:spcPct val="115000"/>
              </a:lnSpc>
              <a:spcBef>
                <a:spcPts val="0"/>
              </a:spcBef>
              <a:spcAft>
                <a:spcPts val="0"/>
              </a:spcAft>
              <a:buSzPts val="1200"/>
              <a:buFont typeface="Montserrat"/>
              <a:buChar char="●"/>
            </a:pPr>
            <a:r>
              <a:rPr lang="en" sz="1200">
                <a:highlight>
                  <a:srgbClr val="FFFFFF"/>
                </a:highlight>
                <a:latin typeface="Montserrat"/>
                <a:ea typeface="Montserrat"/>
                <a:cs typeface="Montserrat"/>
                <a:sym typeface="Montserrat"/>
              </a:rPr>
              <a:t>General musculoskeletal and neurological examination (including pelvic internal and/or external assessment as appropriate and </a:t>
            </a:r>
            <a:r>
              <a:rPr i="1" lang="en" sz="1200">
                <a:highlight>
                  <a:srgbClr val="FFFFFF"/>
                </a:highlight>
                <a:latin typeface="Montserrat"/>
                <a:ea typeface="Montserrat"/>
                <a:cs typeface="Montserrat"/>
                <a:sym typeface="Montserrat"/>
              </a:rPr>
              <a:t>with your consent</a:t>
            </a:r>
            <a:r>
              <a:rPr lang="en" sz="1200">
                <a:highlight>
                  <a:srgbClr val="FFFFFF"/>
                </a:highlight>
                <a:latin typeface="Montserrat"/>
                <a:ea typeface="Montserrat"/>
                <a:cs typeface="Montserrat"/>
                <a:sym typeface="Montserrat"/>
              </a:rPr>
              <a:t>) and evaluation of fascial and visceral restrictions</a:t>
            </a:r>
            <a:endParaRPr sz="1200">
              <a:highlight>
                <a:srgbClr val="FFFFFF"/>
              </a:highlight>
              <a:latin typeface="Montserrat"/>
              <a:ea typeface="Montserrat"/>
              <a:cs typeface="Montserrat"/>
              <a:sym typeface="Montserrat"/>
            </a:endParaRPr>
          </a:p>
          <a:p>
            <a:pPr indent="-304800" lvl="0" marL="457200" rtl="0" algn="l">
              <a:lnSpc>
                <a:spcPct val="115000"/>
              </a:lnSpc>
              <a:spcBef>
                <a:spcPts val="0"/>
              </a:spcBef>
              <a:spcAft>
                <a:spcPts val="0"/>
              </a:spcAft>
              <a:buSzPts val="1200"/>
              <a:buFont typeface="Montserrat"/>
              <a:buChar char="●"/>
            </a:pPr>
            <a:r>
              <a:rPr lang="en" sz="1200">
                <a:highlight>
                  <a:srgbClr val="FFFFFF"/>
                </a:highlight>
                <a:latin typeface="Montserrat"/>
                <a:ea typeface="Montserrat"/>
                <a:cs typeface="Montserrat"/>
                <a:sym typeface="Montserrat"/>
              </a:rPr>
              <a:t>Postural evaluation and movement analysis</a:t>
            </a:r>
            <a:endParaRPr sz="1200">
              <a:highlight>
                <a:srgbClr val="FFFFFF"/>
              </a:highlight>
              <a:latin typeface="Montserrat"/>
              <a:ea typeface="Montserrat"/>
              <a:cs typeface="Montserrat"/>
              <a:sym typeface="Montserrat"/>
            </a:endParaRPr>
          </a:p>
          <a:p>
            <a:pPr indent="-304800" lvl="0" marL="457200" rtl="0" algn="l">
              <a:lnSpc>
                <a:spcPct val="115000"/>
              </a:lnSpc>
              <a:spcBef>
                <a:spcPts val="0"/>
              </a:spcBef>
              <a:spcAft>
                <a:spcPts val="0"/>
              </a:spcAft>
              <a:buSzPts val="1200"/>
              <a:buFont typeface="Montserrat"/>
              <a:buChar char="●"/>
            </a:pPr>
            <a:r>
              <a:rPr lang="en" sz="1200">
                <a:highlight>
                  <a:srgbClr val="FFFFFF"/>
                </a:highlight>
                <a:latin typeface="Montserrat"/>
                <a:ea typeface="Montserrat"/>
                <a:cs typeface="Montserrat"/>
                <a:sym typeface="Montserrat"/>
              </a:rPr>
              <a:t>Patient education about the condition (including anatomy and physiology)</a:t>
            </a:r>
            <a:endParaRPr sz="1200">
              <a:highlight>
                <a:srgbClr val="FFFFFF"/>
              </a:highlight>
              <a:latin typeface="Montserrat"/>
              <a:ea typeface="Montserrat"/>
              <a:cs typeface="Montserrat"/>
              <a:sym typeface="Montserrat"/>
            </a:endParaRPr>
          </a:p>
          <a:p>
            <a:pPr indent="-304800" lvl="0" marL="457200" rtl="0" algn="l">
              <a:lnSpc>
                <a:spcPct val="115000"/>
              </a:lnSpc>
              <a:spcBef>
                <a:spcPts val="0"/>
              </a:spcBef>
              <a:spcAft>
                <a:spcPts val="0"/>
              </a:spcAft>
              <a:buSzPts val="1200"/>
              <a:buFont typeface="Montserrat"/>
              <a:buChar char="●"/>
            </a:pPr>
            <a:r>
              <a:rPr lang="en" sz="1200">
                <a:highlight>
                  <a:srgbClr val="FFFFFF"/>
                </a:highlight>
                <a:latin typeface="Montserrat"/>
                <a:ea typeface="Montserrat"/>
                <a:cs typeface="Montserrat"/>
                <a:sym typeface="Montserrat"/>
              </a:rPr>
              <a:t>Development of an individualized treatment plan, including home exercise program, that is made with your goals in mind</a:t>
            </a:r>
            <a:endParaRPr sz="1200">
              <a:highlight>
                <a:srgbClr val="FFFFFF"/>
              </a:highlight>
              <a:latin typeface="Montserrat"/>
              <a:ea typeface="Montserrat"/>
              <a:cs typeface="Montserrat"/>
              <a:sym typeface="Montserrat"/>
            </a:endParaRPr>
          </a:p>
          <a:p>
            <a:pPr indent="0" lvl="0" marL="457200" rtl="0" algn="l">
              <a:lnSpc>
                <a:spcPct val="115000"/>
              </a:lnSpc>
              <a:spcBef>
                <a:spcPts val="0"/>
              </a:spcBef>
              <a:spcAft>
                <a:spcPts val="0"/>
              </a:spcAft>
              <a:buNone/>
            </a:pPr>
            <a:r>
              <a:t/>
            </a:r>
            <a:endParaRPr sz="1200">
              <a:highlight>
                <a:srgbClr val="FFFFFF"/>
              </a:highlight>
              <a:latin typeface="Montserrat"/>
              <a:ea typeface="Montserrat"/>
              <a:cs typeface="Montserrat"/>
              <a:sym typeface="Montserrat"/>
            </a:endParaRPr>
          </a:p>
          <a:p>
            <a:pPr indent="0" lvl="0" marL="0" rtl="0" algn="l">
              <a:lnSpc>
                <a:spcPct val="115000"/>
              </a:lnSpc>
              <a:spcBef>
                <a:spcPts val="0"/>
              </a:spcBef>
              <a:spcAft>
                <a:spcPts val="0"/>
              </a:spcAft>
              <a:buNone/>
            </a:pPr>
            <a:r>
              <a:rPr b="1" lang="en">
                <a:highlight>
                  <a:srgbClr val="FFFFFF"/>
                </a:highlight>
                <a:latin typeface="Montserrat"/>
                <a:ea typeface="Montserrat"/>
                <a:cs typeface="Montserrat"/>
                <a:sym typeface="Montserrat"/>
              </a:rPr>
              <a:t>How about the pelvic assessment? </a:t>
            </a:r>
            <a:endParaRPr b="1">
              <a:highlight>
                <a:srgbClr val="FFFFFF"/>
              </a:highlight>
              <a:latin typeface="Montserrat"/>
              <a:ea typeface="Montserrat"/>
              <a:cs typeface="Montserrat"/>
              <a:sym typeface="Montserrat"/>
            </a:endParaRPr>
          </a:p>
          <a:p>
            <a:pPr indent="0" lvl="0" marL="0" rtl="0" algn="l">
              <a:lnSpc>
                <a:spcPct val="115000"/>
              </a:lnSpc>
              <a:spcBef>
                <a:spcPts val="1000"/>
              </a:spcBef>
              <a:spcAft>
                <a:spcPts val="0"/>
              </a:spcAft>
              <a:buNone/>
            </a:pPr>
            <a:r>
              <a:rPr b="1" lang="en" sz="1200">
                <a:highlight>
                  <a:srgbClr val="FFFFFF"/>
                </a:highlight>
                <a:latin typeface="Montserrat"/>
                <a:ea typeface="Montserrat"/>
                <a:cs typeface="Montserrat"/>
                <a:sym typeface="Montserrat"/>
              </a:rPr>
              <a:t>Pelvic Floor</a:t>
            </a:r>
            <a:r>
              <a:rPr lang="en" sz="1200">
                <a:highlight>
                  <a:srgbClr val="FFFFFF"/>
                </a:highlight>
                <a:latin typeface="Montserrat"/>
                <a:ea typeface="Montserrat"/>
                <a:cs typeface="Montserrat"/>
                <a:sym typeface="Montserrat"/>
              </a:rPr>
              <a:t> dysfunction may be evaluated, assessed and treated, with informed consent, internally via the vagina and/or rectum.</a:t>
            </a:r>
            <a:endParaRPr sz="1200">
              <a:highlight>
                <a:srgbClr val="FFFFFF"/>
              </a:highlight>
              <a:latin typeface="Montserrat"/>
              <a:ea typeface="Montserrat"/>
              <a:cs typeface="Montserrat"/>
              <a:sym typeface="Montserrat"/>
            </a:endParaRPr>
          </a:p>
          <a:p>
            <a:pPr indent="0" lvl="0" marL="0" rtl="0" algn="l">
              <a:lnSpc>
                <a:spcPct val="115000"/>
              </a:lnSpc>
              <a:spcBef>
                <a:spcPts val="1000"/>
              </a:spcBef>
              <a:spcAft>
                <a:spcPts val="0"/>
              </a:spcAft>
              <a:buNone/>
            </a:pPr>
            <a:r>
              <a:t/>
            </a:r>
            <a:endParaRPr sz="1200">
              <a:solidFill>
                <a:srgbClr val="7A665C"/>
              </a:solidFill>
              <a:highlight>
                <a:srgbClr val="FFFFFF"/>
              </a:highlight>
              <a:latin typeface="Montserrat"/>
              <a:ea typeface="Montserrat"/>
              <a:cs typeface="Montserrat"/>
              <a:sym typeface="Montserrat"/>
            </a:endParaRPr>
          </a:p>
          <a:p>
            <a:pPr indent="0" lvl="0" marL="12700" marR="81280" rtl="0" algn="l">
              <a:lnSpc>
                <a:spcPct val="145800"/>
              </a:lnSpc>
              <a:spcBef>
                <a:spcPts val="2000"/>
              </a:spcBef>
              <a:spcAft>
                <a:spcPts val="0"/>
              </a:spcAft>
              <a:buNone/>
            </a:pPr>
            <a:r>
              <a:t/>
            </a:r>
            <a:endParaRPr sz="1200">
              <a:solidFill>
                <a:srgbClr val="232323"/>
              </a:solidFill>
              <a:latin typeface="Montserrat"/>
              <a:ea typeface="Montserrat"/>
              <a:cs typeface="Montserrat"/>
              <a:sym typeface="Montserrat"/>
            </a:endParaRPr>
          </a:p>
        </p:txBody>
      </p:sp>
      <p:sp>
        <p:nvSpPr>
          <p:cNvPr id="474" name="Google Shape;474;p48"/>
          <p:cNvSpPr txBox="1"/>
          <p:nvPr/>
        </p:nvSpPr>
        <p:spPr>
          <a:xfrm>
            <a:off x="534450" y="9556750"/>
            <a:ext cx="4535400" cy="388500"/>
          </a:xfrm>
          <a:prstGeom prst="rect">
            <a:avLst/>
          </a:prstGeom>
          <a:noFill/>
          <a:ln>
            <a:noFill/>
          </a:ln>
        </p:spPr>
        <p:txBody>
          <a:bodyPr anchorCtr="0" anchor="t" bIns="91425" lIns="91425" spcFirstLastPara="1" rIns="91425" wrap="square" tIns="91425">
            <a:noAutofit/>
          </a:bodyPr>
          <a:lstStyle/>
          <a:p>
            <a:pPr indent="0" lvl="0" marL="12700" rtl="0" algn="l">
              <a:spcBef>
                <a:spcPts val="0"/>
              </a:spcBef>
              <a:spcAft>
                <a:spcPts val="0"/>
              </a:spcAft>
              <a:buClr>
                <a:schemeClr val="dk1"/>
              </a:buClr>
              <a:buSzPts val="1100"/>
              <a:buFont typeface="Arial"/>
              <a:buNone/>
            </a:pPr>
            <a:r>
              <a:rPr lang="en" sz="1000">
                <a:solidFill>
                  <a:schemeClr val="hlink"/>
                </a:solidFill>
                <a:latin typeface="Roboto"/>
                <a:ea typeface="Roboto"/>
                <a:cs typeface="Roboto"/>
                <a:sym typeface="Roboto"/>
              </a:rPr>
              <a:t>©  Body Harmony Physical Therapy, PLLC (2021) -  All Rights Reserved</a:t>
            </a:r>
            <a:endParaRPr sz="1000">
              <a:solidFill>
                <a:schemeClr val="dk1"/>
              </a:solidFill>
              <a:latin typeface="Roboto"/>
              <a:ea typeface="Roboto"/>
              <a:cs typeface="Roboto"/>
              <a:sym typeface="Roboto"/>
            </a:endParaRPr>
          </a:p>
        </p:txBody>
      </p:sp>
      <p:sp>
        <p:nvSpPr>
          <p:cNvPr id="475" name="Google Shape;475;p48"/>
          <p:cNvSpPr txBox="1"/>
          <p:nvPr/>
        </p:nvSpPr>
        <p:spPr>
          <a:xfrm>
            <a:off x="4305425" y="2416475"/>
            <a:ext cx="3073800" cy="4026000"/>
          </a:xfrm>
          <a:prstGeom prst="rect">
            <a:avLst/>
          </a:prstGeom>
          <a:noFill/>
          <a:ln>
            <a:noFill/>
          </a:ln>
        </p:spPr>
        <p:txBody>
          <a:bodyPr anchorCtr="0" anchor="t" bIns="0" lIns="0" spcFirstLastPara="1" rIns="0" wrap="square" tIns="12700">
            <a:noAutofit/>
          </a:bodyPr>
          <a:lstStyle/>
          <a:p>
            <a:pPr indent="0" lvl="0" marL="0" rtl="0" algn="l">
              <a:lnSpc>
                <a:spcPct val="115000"/>
              </a:lnSpc>
              <a:spcBef>
                <a:spcPts val="0"/>
              </a:spcBef>
              <a:spcAft>
                <a:spcPts val="0"/>
              </a:spcAft>
              <a:buClr>
                <a:schemeClr val="dk1"/>
              </a:buClr>
              <a:buSzPts val="1100"/>
              <a:buFont typeface="Arial"/>
              <a:buNone/>
            </a:pPr>
            <a:r>
              <a:rPr lang="en" sz="1200">
                <a:latin typeface="Montserrat"/>
                <a:ea typeface="Montserrat"/>
                <a:cs typeface="Montserrat"/>
                <a:sym typeface="Montserrat"/>
              </a:rPr>
              <a:t>This requires advanced intensive training by a physical therapist. Internal pelvic floor exams performed by a physical therapist are different than those done by other clinicians. Physical therapists do not use speculums and in general spend more time evaluating the pelvic floor muscles including their tone, strength and ability to relax. Pelvic floor physical therapists are also sensitive to areas of spasm or pain as well as any other issues you may have.</a:t>
            </a:r>
            <a:endParaRPr sz="1200">
              <a:latin typeface="Montserrat"/>
              <a:ea typeface="Montserrat"/>
              <a:cs typeface="Montserrat"/>
              <a:sym typeface="Montserrat"/>
            </a:endParaRPr>
          </a:p>
          <a:p>
            <a:pPr indent="0" lvl="0" marL="0" rtl="0" algn="l">
              <a:lnSpc>
                <a:spcPct val="115000"/>
              </a:lnSpc>
              <a:spcBef>
                <a:spcPts val="1000"/>
              </a:spcBef>
              <a:spcAft>
                <a:spcPts val="0"/>
              </a:spcAft>
              <a:buClr>
                <a:schemeClr val="dk1"/>
              </a:buClr>
              <a:buSzPts val="1100"/>
              <a:buFont typeface="Arial"/>
              <a:buNone/>
            </a:pPr>
            <a:r>
              <a:rPr lang="en" sz="1200">
                <a:latin typeface="Montserrat"/>
                <a:ea typeface="Montserrat"/>
                <a:cs typeface="Montserrat"/>
                <a:sym typeface="Montserrat"/>
              </a:rPr>
              <a:t>Your therapist should review your condition with you and work with your to determine a plan of care going forward that works for you and will help you meet your goals. Depending on your conditions and severity. </a:t>
            </a:r>
            <a:r>
              <a:rPr lang="en" sz="1200">
                <a:solidFill>
                  <a:schemeClr val="dk1"/>
                </a:solidFill>
                <a:latin typeface="Montserrat"/>
                <a:ea typeface="Montserrat"/>
                <a:cs typeface="Montserrat"/>
                <a:sym typeface="Montserrat"/>
              </a:rPr>
              <a:t>Treatment sessions  vary from 1-3 times per week. </a:t>
            </a:r>
            <a:r>
              <a:rPr lang="en" sz="1200">
                <a:latin typeface="Montserrat"/>
                <a:ea typeface="Montserrat"/>
                <a:cs typeface="Montserrat"/>
                <a:sym typeface="Montserrat"/>
              </a:rPr>
              <a:t>Your individualized session will include physical therapy treatments that are beneficial to your specific condition. You will be taught a home exercise program which will progress over the course of treatment. A therapist will re-evaluate every 5-6 weeks and communicate your progress and treatment with your other health care providers.</a:t>
            </a:r>
            <a:endParaRPr sz="1200">
              <a:latin typeface="Montserrat"/>
              <a:ea typeface="Montserrat"/>
              <a:cs typeface="Montserrat"/>
              <a:sym typeface="Montserrat"/>
            </a:endParaRPr>
          </a:p>
          <a:p>
            <a:pPr indent="0" lvl="0" marL="12700" marR="81280" rtl="0" algn="l">
              <a:lnSpc>
                <a:spcPct val="145800"/>
              </a:lnSpc>
              <a:spcBef>
                <a:spcPts val="1000"/>
              </a:spcBef>
              <a:spcAft>
                <a:spcPts val="0"/>
              </a:spcAft>
              <a:buClr>
                <a:schemeClr val="dk1"/>
              </a:buClr>
              <a:buFont typeface="Arial"/>
              <a:buNone/>
            </a:pPr>
            <a:r>
              <a:t/>
            </a:r>
            <a:endParaRPr sz="1200">
              <a:solidFill>
                <a:schemeClr val="hlink"/>
              </a:solidFill>
              <a:latin typeface="Montserrat"/>
              <a:ea typeface="Montserrat"/>
              <a:cs typeface="Montserrat"/>
              <a:sym typeface="Montserrat"/>
            </a:endParaRPr>
          </a:p>
        </p:txBody>
      </p:sp>
      <p:sp>
        <p:nvSpPr>
          <p:cNvPr id="476" name="Google Shape;476;p48"/>
          <p:cNvSpPr/>
          <p:nvPr/>
        </p:nvSpPr>
        <p:spPr>
          <a:xfrm>
            <a:off x="0" y="-75"/>
            <a:ext cx="6462300" cy="1351800"/>
          </a:xfrm>
          <a:prstGeom prst="rect">
            <a:avLst/>
          </a:prstGeom>
          <a:solidFill>
            <a:srgbClr val="999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7" name="Google Shape;477;p48"/>
          <p:cNvSpPr txBox="1"/>
          <p:nvPr>
            <p:ph type="title"/>
          </p:nvPr>
        </p:nvSpPr>
        <p:spPr>
          <a:xfrm>
            <a:off x="438750" y="130200"/>
            <a:ext cx="5584800" cy="726300"/>
          </a:xfrm>
          <a:prstGeom prst="rect">
            <a:avLst/>
          </a:prstGeom>
          <a:noFill/>
          <a:ln>
            <a:noFill/>
          </a:ln>
        </p:spPr>
        <p:txBody>
          <a:bodyPr anchorCtr="0" anchor="t" bIns="0" lIns="0" spcFirstLastPara="1" rIns="0" wrap="square" tIns="12700">
            <a:noAutofit/>
          </a:bodyPr>
          <a:lstStyle/>
          <a:p>
            <a:pPr indent="0" lvl="0" marL="12700" rtl="0" algn="l">
              <a:lnSpc>
                <a:spcPct val="100000"/>
              </a:lnSpc>
              <a:spcBef>
                <a:spcPts val="0"/>
              </a:spcBef>
              <a:spcAft>
                <a:spcPts val="0"/>
              </a:spcAft>
              <a:buNone/>
            </a:pPr>
            <a:r>
              <a:rPr b="0" lang="en" sz="3600">
                <a:solidFill>
                  <a:srgbClr val="C9DAF8"/>
                </a:solidFill>
                <a:latin typeface="Quicksand"/>
                <a:ea typeface="Quicksand"/>
                <a:cs typeface="Quicksand"/>
                <a:sym typeface="Quicksand"/>
              </a:rPr>
              <a:t>Pelvic Floor Physical Therapy</a:t>
            </a:r>
            <a:endParaRPr b="0" sz="3600">
              <a:solidFill>
                <a:srgbClr val="C9DAF8"/>
              </a:solidFill>
              <a:latin typeface="Quicksand"/>
              <a:ea typeface="Quicksand"/>
              <a:cs typeface="Quicksand"/>
              <a:sym typeface="Quicksand"/>
            </a:endParaRPr>
          </a:p>
        </p:txBody>
      </p:sp>
      <p:pic>
        <p:nvPicPr>
          <p:cNvPr id="478" name="Google Shape;478;p48"/>
          <p:cNvPicPr preferRelativeResize="0"/>
          <p:nvPr/>
        </p:nvPicPr>
        <p:blipFill rotWithShape="1">
          <a:blip r:embed="rId3">
            <a:alphaModFix/>
          </a:blip>
          <a:srcRect b="0" l="0" r="0" t="0"/>
          <a:stretch/>
        </p:blipFill>
        <p:spPr>
          <a:xfrm>
            <a:off x="175050" y="9478603"/>
            <a:ext cx="434550" cy="43455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482" name="Shape 482"/>
        <p:cNvGrpSpPr/>
        <p:nvPr/>
      </p:nvGrpSpPr>
      <p:grpSpPr>
        <a:xfrm>
          <a:off x="0" y="0"/>
          <a:ext cx="0" cy="0"/>
          <a:chOff x="0" y="0"/>
          <a:chExt cx="0" cy="0"/>
        </a:xfrm>
      </p:grpSpPr>
      <p:sp>
        <p:nvSpPr>
          <p:cNvPr id="483" name="Google Shape;483;p49"/>
          <p:cNvSpPr/>
          <p:nvPr/>
        </p:nvSpPr>
        <p:spPr>
          <a:xfrm>
            <a:off x="410819" y="9556750"/>
            <a:ext cx="2358390" cy="0"/>
          </a:xfrm>
          <a:custGeom>
            <a:rect b="b" l="l" r="r" t="t"/>
            <a:pathLst>
              <a:path extrusionOk="0" h="120000" w="2358390">
                <a:moveTo>
                  <a:pt x="0" y="0"/>
                </a:moveTo>
                <a:lnTo>
                  <a:pt x="2357780" y="0"/>
                </a:lnTo>
              </a:path>
            </a:pathLst>
          </a:custGeom>
          <a:noFill/>
          <a:ln cap="flat" cmpd="sng" w="12700">
            <a:solidFill>
              <a:srgbClr val="EFEFE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84" name="Google Shape;484;p49"/>
          <p:cNvSpPr txBox="1"/>
          <p:nvPr/>
        </p:nvSpPr>
        <p:spPr>
          <a:xfrm>
            <a:off x="7320129" y="9634931"/>
            <a:ext cx="59100" cy="1392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None/>
            </a:pPr>
            <a:r>
              <a:rPr lang="en" sz="800">
                <a:solidFill>
                  <a:schemeClr val="dk1"/>
                </a:solidFill>
                <a:latin typeface="Avenir"/>
                <a:ea typeface="Avenir"/>
                <a:cs typeface="Avenir"/>
                <a:sym typeface="Avenir"/>
              </a:rPr>
              <a:t>5</a:t>
            </a:r>
            <a:endParaRPr sz="800">
              <a:solidFill>
                <a:schemeClr val="dk1"/>
              </a:solidFill>
              <a:latin typeface="Avenir"/>
              <a:ea typeface="Avenir"/>
              <a:cs typeface="Avenir"/>
              <a:sym typeface="Avenir"/>
            </a:endParaRPr>
          </a:p>
        </p:txBody>
      </p:sp>
      <p:sp>
        <p:nvSpPr>
          <p:cNvPr id="485" name="Google Shape;485;p49"/>
          <p:cNvSpPr/>
          <p:nvPr/>
        </p:nvSpPr>
        <p:spPr>
          <a:xfrm>
            <a:off x="4607500" y="5569077"/>
            <a:ext cx="3164904" cy="4297394"/>
          </a:xfrm>
          <a:custGeom>
            <a:rect b="b" l="l" r="r" t="t"/>
            <a:pathLst>
              <a:path extrusionOk="0" h="3086100" w="5003800">
                <a:moveTo>
                  <a:pt x="0" y="3086100"/>
                </a:moveTo>
                <a:lnTo>
                  <a:pt x="5003800" y="3086100"/>
                </a:lnTo>
                <a:lnTo>
                  <a:pt x="5003800" y="0"/>
                </a:lnTo>
                <a:lnTo>
                  <a:pt x="0" y="0"/>
                </a:lnTo>
                <a:lnTo>
                  <a:pt x="0" y="3086100"/>
                </a:lnTo>
                <a:close/>
              </a:path>
            </a:pathLst>
          </a:custGeom>
          <a:solidFill>
            <a:srgbClr val="A2C4C9"/>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86" name="Google Shape;486;p49"/>
          <p:cNvSpPr txBox="1"/>
          <p:nvPr/>
        </p:nvSpPr>
        <p:spPr>
          <a:xfrm>
            <a:off x="459300" y="1733553"/>
            <a:ext cx="3163500" cy="7014300"/>
          </a:xfrm>
          <a:prstGeom prst="rect">
            <a:avLst/>
          </a:prstGeom>
          <a:noFill/>
          <a:ln>
            <a:noFill/>
          </a:ln>
        </p:spPr>
        <p:txBody>
          <a:bodyPr anchorCtr="0" anchor="t" bIns="0" lIns="0" spcFirstLastPara="1" rIns="0" wrap="square" tIns="12700">
            <a:noAutofit/>
          </a:bodyPr>
          <a:lstStyle/>
          <a:p>
            <a:pPr indent="0" lvl="0" marL="0" rtl="0" algn="l">
              <a:lnSpc>
                <a:spcPct val="115000"/>
              </a:lnSpc>
              <a:spcBef>
                <a:spcPts val="0"/>
              </a:spcBef>
              <a:spcAft>
                <a:spcPts val="0"/>
              </a:spcAft>
              <a:buNone/>
            </a:pPr>
            <a:r>
              <a:rPr b="1" lang="en" sz="1200">
                <a:highlight>
                  <a:schemeClr val="lt1"/>
                </a:highlight>
                <a:latin typeface="Montserrat"/>
                <a:ea typeface="Montserrat"/>
                <a:cs typeface="Montserrat"/>
                <a:sym typeface="Montserrat"/>
              </a:rPr>
              <a:t>Patient education for relaxation and stress reduction techniques to break the pain cycle</a:t>
            </a:r>
            <a:endParaRPr b="1" sz="1200">
              <a:highlight>
                <a:schemeClr val="lt1"/>
              </a:highlight>
              <a:latin typeface="Montserrat"/>
              <a:ea typeface="Montserrat"/>
              <a:cs typeface="Montserrat"/>
              <a:sym typeface="Montserrat"/>
            </a:endParaRPr>
          </a:p>
          <a:p>
            <a:pPr indent="-304800" lvl="0" marL="838200" rtl="0" algn="l">
              <a:lnSpc>
                <a:spcPct val="115000"/>
              </a:lnSpc>
              <a:spcBef>
                <a:spcPts val="1000"/>
              </a:spcBef>
              <a:spcAft>
                <a:spcPts val="0"/>
              </a:spcAft>
              <a:buClr>
                <a:srgbClr val="000000"/>
              </a:buClr>
              <a:buSzPts val="1200"/>
              <a:buFont typeface="Montserrat"/>
              <a:buChar char="●"/>
            </a:pPr>
            <a:r>
              <a:rPr lang="en" sz="1200">
                <a:highlight>
                  <a:schemeClr val="lt1"/>
                </a:highlight>
                <a:latin typeface="Montserrat"/>
                <a:ea typeface="Montserrat"/>
                <a:cs typeface="Montserrat"/>
                <a:sym typeface="Montserrat"/>
              </a:rPr>
              <a:t>Manual therapy: Myofascial release, connective tissue manipulation, myofascial trigger point release, joint mobilization</a:t>
            </a:r>
            <a:endParaRPr sz="1200">
              <a:highlight>
                <a:schemeClr val="lt1"/>
              </a:highlight>
              <a:latin typeface="Montserrat"/>
              <a:ea typeface="Montserrat"/>
              <a:cs typeface="Montserrat"/>
              <a:sym typeface="Montserrat"/>
            </a:endParaRPr>
          </a:p>
          <a:p>
            <a:pPr indent="-304800" lvl="0" marL="838200" rtl="0" algn="l">
              <a:lnSpc>
                <a:spcPct val="115000"/>
              </a:lnSpc>
              <a:spcBef>
                <a:spcPts val="0"/>
              </a:spcBef>
              <a:spcAft>
                <a:spcPts val="0"/>
              </a:spcAft>
              <a:buClr>
                <a:srgbClr val="000000"/>
              </a:buClr>
              <a:buSzPts val="1200"/>
              <a:buFont typeface="Montserrat"/>
              <a:buChar char="●"/>
            </a:pPr>
            <a:r>
              <a:rPr lang="en" sz="1200">
                <a:highlight>
                  <a:schemeClr val="lt1"/>
                </a:highlight>
                <a:latin typeface="Montserrat"/>
                <a:ea typeface="Montserrat"/>
                <a:cs typeface="Montserrat"/>
                <a:sym typeface="Montserrat"/>
              </a:rPr>
              <a:t>Neuromuscular re-education</a:t>
            </a:r>
            <a:endParaRPr sz="1200">
              <a:highlight>
                <a:schemeClr val="lt1"/>
              </a:highlight>
              <a:latin typeface="Montserrat"/>
              <a:ea typeface="Montserrat"/>
              <a:cs typeface="Montserrat"/>
              <a:sym typeface="Montserrat"/>
            </a:endParaRPr>
          </a:p>
          <a:p>
            <a:pPr indent="-304800" lvl="0" marL="838200" rtl="0" algn="l">
              <a:lnSpc>
                <a:spcPct val="115000"/>
              </a:lnSpc>
              <a:spcBef>
                <a:spcPts val="0"/>
              </a:spcBef>
              <a:spcAft>
                <a:spcPts val="0"/>
              </a:spcAft>
              <a:buClr>
                <a:srgbClr val="000000"/>
              </a:buClr>
              <a:buSzPts val="1200"/>
              <a:buFont typeface="Montserrat"/>
              <a:buChar char="●"/>
            </a:pPr>
            <a:r>
              <a:rPr lang="en" sz="1200">
                <a:highlight>
                  <a:schemeClr val="lt1"/>
                </a:highlight>
                <a:latin typeface="Montserrat"/>
                <a:ea typeface="Montserrat"/>
                <a:cs typeface="Montserrat"/>
                <a:sym typeface="Montserrat"/>
              </a:rPr>
              <a:t>Postural re-education (including treatment and self-correction)</a:t>
            </a:r>
            <a:endParaRPr sz="1200">
              <a:highlight>
                <a:schemeClr val="lt1"/>
              </a:highlight>
              <a:latin typeface="Montserrat"/>
              <a:ea typeface="Montserrat"/>
              <a:cs typeface="Montserrat"/>
              <a:sym typeface="Montserrat"/>
            </a:endParaRPr>
          </a:p>
          <a:p>
            <a:pPr indent="-304800" lvl="0" marL="838200" rtl="0" algn="l">
              <a:lnSpc>
                <a:spcPct val="115000"/>
              </a:lnSpc>
              <a:spcBef>
                <a:spcPts val="0"/>
              </a:spcBef>
              <a:spcAft>
                <a:spcPts val="0"/>
              </a:spcAft>
              <a:buClr>
                <a:srgbClr val="000000"/>
              </a:buClr>
              <a:buSzPts val="1200"/>
              <a:buFont typeface="Montserrat"/>
              <a:buChar char="●"/>
            </a:pPr>
            <a:r>
              <a:rPr lang="en" sz="1200">
                <a:highlight>
                  <a:schemeClr val="lt1"/>
                </a:highlight>
                <a:latin typeface="Montserrat"/>
                <a:ea typeface="Montserrat"/>
                <a:cs typeface="Montserrat"/>
                <a:sym typeface="Montserrat"/>
              </a:rPr>
              <a:t>Progression of stretches and exercises to enhance core stabilization, function, and activities of daily living</a:t>
            </a:r>
            <a:endParaRPr sz="1200">
              <a:highlight>
                <a:schemeClr val="lt1"/>
              </a:highlight>
              <a:latin typeface="Montserrat"/>
              <a:ea typeface="Montserrat"/>
              <a:cs typeface="Montserrat"/>
              <a:sym typeface="Montserrat"/>
            </a:endParaRPr>
          </a:p>
          <a:p>
            <a:pPr indent="-304800" lvl="0" marL="838200" rtl="0" algn="l">
              <a:lnSpc>
                <a:spcPct val="115000"/>
              </a:lnSpc>
              <a:spcBef>
                <a:spcPts val="0"/>
              </a:spcBef>
              <a:spcAft>
                <a:spcPts val="0"/>
              </a:spcAft>
              <a:buClr>
                <a:srgbClr val="000000"/>
              </a:buClr>
              <a:buSzPts val="1200"/>
              <a:buFont typeface="Montserrat"/>
              <a:buChar char="●"/>
            </a:pPr>
            <a:r>
              <a:rPr lang="en" sz="1200">
                <a:highlight>
                  <a:schemeClr val="lt1"/>
                </a:highlight>
                <a:latin typeface="Montserrat"/>
                <a:ea typeface="Montserrat"/>
                <a:cs typeface="Montserrat"/>
                <a:sym typeface="Montserrat"/>
              </a:rPr>
              <a:t>Home exercise program</a:t>
            </a:r>
            <a:endParaRPr sz="1200">
              <a:highlight>
                <a:schemeClr val="lt1"/>
              </a:highlight>
              <a:latin typeface="Montserrat"/>
              <a:ea typeface="Montserrat"/>
              <a:cs typeface="Montserrat"/>
              <a:sym typeface="Montserrat"/>
            </a:endParaRPr>
          </a:p>
          <a:p>
            <a:pPr indent="0" lvl="0" marL="457200" rtl="0" algn="l">
              <a:lnSpc>
                <a:spcPct val="115000"/>
              </a:lnSpc>
              <a:spcBef>
                <a:spcPts val="2000"/>
              </a:spcBef>
              <a:spcAft>
                <a:spcPts val="0"/>
              </a:spcAft>
              <a:buNone/>
            </a:pPr>
            <a:r>
              <a:t/>
            </a:r>
            <a:endParaRPr sz="1200">
              <a:solidFill>
                <a:srgbClr val="7A665C"/>
              </a:solidFill>
              <a:highlight>
                <a:schemeClr val="lt1"/>
              </a:highlight>
              <a:latin typeface="Montserrat"/>
              <a:ea typeface="Montserrat"/>
              <a:cs typeface="Montserrat"/>
              <a:sym typeface="Montserrat"/>
            </a:endParaRPr>
          </a:p>
          <a:p>
            <a:pPr indent="0" lvl="0" marL="0" rtl="0" algn="l">
              <a:spcBef>
                <a:spcPts val="2000"/>
              </a:spcBef>
              <a:spcAft>
                <a:spcPts val="0"/>
              </a:spcAft>
              <a:buNone/>
            </a:pPr>
            <a:r>
              <a:t/>
            </a:r>
            <a:endParaRPr sz="125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b="1">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None/>
            </a:pPr>
            <a:r>
              <a:t/>
            </a:r>
            <a:endParaRPr b="1">
              <a:solidFill>
                <a:schemeClr val="dk1"/>
              </a:solidFill>
              <a:latin typeface="Montserrat"/>
              <a:ea typeface="Montserrat"/>
              <a:cs typeface="Montserrat"/>
              <a:sym typeface="Montserrat"/>
            </a:endParaRPr>
          </a:p>
          <a:p>
            <a:pPr indent="0" lvl="0" marL="0" rtl="0" algn="l">
              <a:lnSpc>
                <a:spcPct val="115000"/>
              </a:lnSpc>
              <a:spcBef>
                <a:spcPts val="1000"/>
              </a:spcBef>
              <a:spcAft>
                <a:spcPts val="0"/>
              </a:spcAft>
              <a:buNone/>
            </a:pPr>
            <a:r>
              <a:t/>
            </a:r>
            <a:endParaRPr sz="1200">
              <a:solidFill>
                <a:srgbClr val="7A665C"/>
              </a:solidFill>
              <a:highlight>
                <a:srgbClr val="FFFFFF"/>
              </a:highlight>
              <a:latin typeface="Montserrat"/>
              <a:ea typeface="Montserrat"/>
              <a:cs typeface="Montserrat"/>
              <a:sym typeface="Montserrat"/>
            </a:endParaRPr>
          </a:p>
          <a:p>
            <a:pPr indent="0" lvl="0" marL="12700" marR="81280" rtl="0" algn="l">
              <a:lnSpc>
                <a:spcPct val="145800"/>
              </a:lnSpc>
              <a:spcBef>
                <a:spcPts val="2000"/>
              </a:spcBef>
              <a:spcAft>
                <a:spcPts val="0"/>
              </a:spcAft>
              <a:buNone/>
            </a:pPr>
            <a:r>
              <a:t/>
            </a:r>
            <a:endParaRPr sz="1200">
              <a:solidFill>
                <a:srgbClr val="232323"/>
              </a:solidFill>
              <a:latin typeface="Montserrat"/>
              <a:ea typeface="Montserrat"/>
              <a:cs typeface="Montserrat"/>
              <a:sym typeface="Montserrat"/>
            </a:endParaRPr>
          </a:p>
        </p:txBody>
      </p:sp>
      <p:sp>
        <p:nvSpPr>
          <p:cNvPr id="487" name="Google Shape;487;p49"/>
          <p:cNvSpPr txBox="1"/>
          <p:nvPr/>
        </p:nvSpPr>
        <p:spPr>
          <a:xfrm>
            <a:off x="648600" y="5704775"/>
            <a:ext cx="2974200" cy="4026000"/>
          </a:xfrm>
          <a:prstGeom prst="rect">
            <a:avLst/>
          </a:prstGeom>
          <a:noFill/>
          <a:ln>
            <a:noFill/>
          </a:ln>
        </p:spPr>
        <p:txBody>
          <a:bodyPr anchorCtr="0" anchor="t" bIns="0" lIns="0" spcFirstLastPara="1" rIns="0" wrap="square" tIns="12700">
            <a:noAutofit/>
          </a:bodyPr>
          <a:lstStyle/>
          <a:p>
            <a:pPr indent="0" lvl="0" marL="0" rtl="0" algn="l">
              <a:spcBef>
                <a:spcPts val="0"/>
              </a:spcBef>
              <a:spcAft>
                <a:spcPts val="0"/>
              </a:spcAft>
              <a:buNone/>
            </a:pPr>
            <a:r>
              <a:rPr b="1" lang="en">
                <a:solidFill>
                  <a:schemeClr val="dk1"/>
                </a:solidFill>
                <a:latin typeface="Montserrat"/>
                <a:ea typeface="Montserrat"/>
                <a:cs typeface="Montserrat"/>
                <a:sym typeface="Montserrat"/>
              </a:rPr>
              <a:t>Services: </a:t>
            </a:r>
            <a:endParaRPr b="1">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None/>
            </a:pPr>
            <a:r>
              <a:rPr lang="en" sz="1250">
                <a:solidFill>
                  <a:schemeClr val="dk1"/>
                </a:solidFill>
                <a:latin typeface="Montserrat"/>
                <a:ea typeface="Montserrat"/>
                <a:cs typeface="Montserrat"/>
                <a:sym typeface="Montserrat"/>
              </a:rPr>
              <a:t>Manual therapy consisting of soft tissue mobilization for muscles, connective tissues, neurovascular tissue, scar tissue mobilizations, &amp; gentle stretching.</a:t>
            </a:r>
            <a:endParaRPr sz="1250">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None/>
            </a:pPr>
            <a:r>
              <a:t/>
            </a:r>
            <a:endParaRPr sz="1250">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None/>
            </a:pPr>
            <a:r>
              <a:rPr lang="en" sz="1250">
                <a:solidFill>
                  <a:schemeClr val="dk1"/>
                </a:solidFill>
                <a:latin typeface="Montserrat"/>
                <a:ea typeface="Montserrat"/>
                <a:cs typeface="Montserrat"/>
                <a:sym typeface="Montserrat"/>
              </a:rPr>
              <a:t>Muscle re-education to normalize muscle tone and muscle imbalances, and reduce dysfunctional movement patterns, and </a:t>
            </a:r>
            <a:r>
              <a:rPr lang="en" sz="1250">
                <a:solidFill>
                  <a:schemeClr val="dk1"/>
                </a:solidFill>
                <a:latin typeface="Montserrat"/>
                <a:ea typeface="Montserrat"/>
                <a:cs typeface="Montserrat"/>
                <a:sym typeface="Montserrat"/>
              </a:rPr>
              <a:t>postural</a:t>
            </a:r>
            <a:r>
              <a:rPr lang="en" sz="1250">
                <a:solidFill>
                  <a:schemeClr val="dk1"/>
                </a:solidFill>
                <a:latin typeface="Montserrat"/>
                <a:ea typeface="Montserrat"/>
                <a:cs typeface="Montserrat"/>
                <a:sym typeface="Montserrat"/>
              </a:rPr>
              <a:t> dysfunction. </a:t>
            </a:r>
            <a:endParaRPr sz="1250">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None/>
            </a:pPr>
            <a:r>
              <a:t/>
            </a:r>
            <a:endParaRPr sz="1250">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None/>
            </a:pPr>
            <a:r>
              <a:rPr lang="en" sz="1250">
                <a:solidFill>
                  <a:schemeClr val="dk1"/>
                </a:solidFill>
                <a:latin typeface="Montserrat"/>
                <a:ea typeface="Montserrat"/>
                <a:cs typeface="Montserrat"/>
                <a:sym typeface="Montserrat"/>
              </a:rPr>
              <a:t>Personalized exercise programs including: relaxation techniques, breathwork, motor control and coordination exercises, and strengthening exercises for the core, hip, and pelvic floor muscles.</a:t>
            </a:r>
            <a:endParaRPr sz="125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sz="1250">
              <a:solidFill>
                <a:schemeClr val="dk1"/>
              </a:solidFill>
              <a:latin typeface="Montserrat"/>
              <a:ea typeface="Montserrat"/>
              <a:cs typeface="Montserrat"/>
              <a:sym typeface="Montserrat"/>
            </a:endParaRPr>
          </a:p>
          <a:p>
            <a:pPr indent="0" lvl="0" marL="12700" marR="5080" rtl="0" algn="l">
              <a:lnSpc>
                <a:spcPct val="145800"/>
              </a:lnSpc>
              <a:spcBef>
                <a:spcPts val="0"/>
              </a:spcBef>
              <a:spcAft>
                <a:spcPts val="0"/>
              </a:spcAft>
              <a:buNone/>
            </a:pPr>
            <a:r>
              <a:t/>
            </a:r>
            <a:endParaRPr sz="1200">
              <a:solidFill>
                <a:srgbClr val="232323"/>
              </a:solidFill>
              <a:latin typeface="Roboto"/>
              <a:ea typeface="Roboto"/>
              <a:cs typeface="Roboto"/>
              <a:sym typeface="Roboto"/>
            </a:endParaRPr>
          </a:p>
        </p:txBody>
      </p:sp>
      <p:sp>
        <p:nvSpPr>
          <p:cNvPr id="488" name="Google Shape;488;p49"/>
          <p:cNvSpPr txBox="1"/>
          <p:nvPr/>
        </p:nvSpPr>
        <p:spPr>
          <a:xfrm>
            <a:off x="609600" y="9634925"/>
            <a:ext cx="4419600" cy="388500"/>
          </a:xfrm>
          <a:prstGeom prst="rect">
            <a:avLst/>
          </a:prstGeom>
          <a:noFill/>
          <a:ln>
            <a:noFill/>
          </a:ln>
        </p:spPr>
        <p:txBody>
          <a:bodyPr anchorCtr="0" anchor="t" bIns="91425" lIns="91425" spcFirstLastPara="1" rIns="91425" wrap="square" tIns="91425">
            <a:noAutofit/>
          </a:bodyPr>
          <a:lstStyle/>
          <a:p>
            <a:pPr indent="0" lvl="0" marL="12700" rtl="0" algn="l">
              <a:spcBef>
                <a:spcPts val="0"/>
              </a:spcBef>
              <a:spcAft>
                <a:spcPts val="0"/>
              </a:spcAft>
              <a:buClr>
                <a:schemeClr val="dk1"/>
              </a:buClr>
              <a:buSzPts val="1100"/>
              <a:buFont typeface="Arial"/>
              <a:buNone/>
            </a:pPr>
            <a:r>
              <a:rPr lang="en" sz="1000">
                <a:solidFill>
                  <a:schemeClr val="hlink"/>
                </a:solidFill>
                <a:latin typeface="Roboto"/>
                <a:ea typeface="Roboto"/>
                <a:cs typeface="Roboto"/>
                <a:sym typeface="Roboto"/>
              </a:rPr>
              <a:t>©  Body Harmony Physical Therapy, PLLC (2021) -  All Rights Reserved</a:t>
            </a:r>
            <a:endParaRPr sz="1000">
              <a:solidFill>
                <a:schemeClr val="dk1"/>
              </a:solidFill>
              <a:latin typeface="Roboto"/>
              <a:ea typeface="Roboto"/>
              <a:cs typeface="Roboto"/>
              <a:sym typeface="Roboto"/>
            </a:endParaRPr>
          </a:p>
        </p:txBody>
      </p:sp>
      <p:sp>
        <p:nvSpPr>
          <p:cNvPr id="489" name="Google Shape;489;p49"/>
          <p:cNvSpPr/>
          <p:nvPr/>
        </p:nvSpPr>
        <p:spPr>
          <a:xfrm>
            <a:off x="4439805" y="6095313"/>
            <a:ext cx="270900" cy="228300"/>
          </a:xfrm>
          <a:prstGeom prst="ellipse">
            <a:avLst/>
          </a:prstGeom>
          <a:solidFill>
            <a:srgbClr val="FFD966"/>
          </a:solidFill>
          <a:ln cap="flat" cmpd="sng" w="9525">
            <a:solidFill>
              <a:srgbClr val="FFD9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0" name="Google Shape;490;p49"/>
          <p:cNvSpPr/>
          <p:nvPr/>
        </p:nvSpPr>
        <p:spPr>
          <a:xfrm>
            <a:off x="4812775" y="5452049"/>
            <a:ext cx="595273" cy="643280"/>
          </a:xfrm>
          <a:custGeom>
            <a:rect b="b" l="l" r="r" t="t"/>
            <a:pathLst>
              <a:path extrusionOk="0" h="548640" w="548639">
                <a:moveTo>
                  <a:pt x="274319" y="548640"/>
                </a:moveTo>
                <a:lnTo>
                  <a:pt x="323628" y="544220"/>
                </a:lnTo>
                <a:lnTo>
                  <a:pt x="370037" y="531477"/>
                </a:lnTo>
                <a:lnTo>
                  <a:pt x="412772" y="511186"/>
                </a:lnTo>
                <a:lnTo>
                  <a:pt x="451059" y="484121"/>
                </a:lnTo>
                <a:lnTo>
                  <a:pt x="484121" y="451059"/>
                </a:lnTo>
                <a:lnTo>
                  <a:pt x="511186" y="412772"/>
                </a:lnTo>
                <a:lnTo>
                  <a:pt x="531477" y="370037"/>
                </a:lnTo>
                <a:lnTo>
                  <a:pt x="544220" y="323628"/>
                </a:lnTo>
                <a:lnTo>
                  <a:pt x="548640" y="274320"/>
                </a:lnTo>
                <a:lnTo>
                  <a:pt x="544220" y="225011"/>
                </a:lnTo>
                <a:lnTo>
                  <a:pt x="531477" y="178602"/>
                </a:lnTo>
                <a:lnTo>
                  <a:pt x="511186" y="135867"/>
                </a:lnTo>
                <a:lnTo>
                  <a:pt x="484121" y="97580"/>
                </a:lnTo>
                <a:lnTo>
                  <a:pt x="451059" y="64518"/>
                </a:lnTo>
                <a:lnTo>
                  <a:pt x="412772" y="37453"/>
                </a:lnTo>
                <a:lnTo>
                  <a:pt x="370037" y="17162"/>
                </a:lnTo>
                <a:lnTo>
                  <a:pt x="323628" y="4419"/>
                </a:lnTo>
                <a:lnTo>
                  <a:pt x="274319" y="0"/>
                </a:lnTo>
                <a:lnTo>
                  <a:pt x="225011" y="4419"/>
                </a:lnTo>
                <a:lnTo>
                  <a:pt x="178602" y="17162"/>
                </a:lnTo>
                <a:lnTo>
                  <a:pt x="135867" y="37453"/>
                </a:lnTo>
                <a:lnTo>
                  <a:pt x="97580" y="64518"/>
                </a:lnTo>
                <a:lnTo>
                  <a:pt x="64518" y="97580"/>
                </a:lnTo>
                <a:lnTo>
                  <a:pt x="37453" y="135867"/>
                </a:lnTo>
                <a:lnTo>
                  <a:pt x="17162" y="178602"/>
                </a:lnTo>
                <a:lnTo>
                  <a:pt x="4419" y="225011"/>
                </a:lnTo>
                <a:lnTo>
                  <a:pt x="0" y="274320"/>
                </a:lnTo>
                <a:lnTo>
                  <a:pt x="4419" y="323628"/>
                </a:lnTo>
                <a:lnTo>
                  <a:pt x="17162" y="370037"/>
                </a:lnTo>
                <a:lnTo>
                  <a:pt x="37453" y="412772"/>
                </a:lnTo>
                <a:lnTo>
                  <a:pt x="64518" y="451059"/>
                </a:lnTo>
                <a:lnTo>
                  <a:pt x="97580" y="484121"/>
                </a:lnTo>
                <a:lnTo>
                  <a:pt x="135867" y="511186"/>
                </a:lnTo>
                <a:lnTo>
                  <a:pt x="178602" y="531477"/>
                </a:lnTo>
                <a:lnTo>
                  <a:pt x="225011" y="544220"/>
                </a:lnTo>
                <a:lnTo>
                  <a:pt x="274319" y="548640"/>
                </a:lnTo>
                <a:close/>
              </a:path>
            </a:pathLst>
          </a:custGeom>
          <a:noFill/>
          <a:ln cap="flat" cmpd="sng" w="38100">
            <a:solidFill>
              <a:srgbClr val="FFD966"/>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91" name="Google Shape;491;p49"/>
          <p:cNvSpPr txBox="1"/>
          <p:nvPr/>
        </p:nvSpPr>
        <p:spPr>
          <a:xfrm>
            <a:off x="4439800" y="1733550"/>
            <a:ext cx="2721900" cy="730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200">
                <a:highlight>
                  <a:schemeClr val="lt1"/>
                </a:highlight>
                <a:latin typeface="Montserrat"/>
                <a:ea typeface="Montserrat"/>
                <a:cs typeface="Montserrat"/>
                <a:sym typeface="Montserrat"/>
              </a:rPr>
              <a:t>A typical home exercise program will include</a:t>
            </a:r>
            <a:endParaRPr b="1" sz="1200">
              <a:highlight>
                <a:schemeClr val="lt1"/>
              </a:highlight>
              <a:latin typeface="Montserrat"/>
              <a:ea typeface="Montserrat"/>
              <a:cs typeface="Montserrat"/>
              <a:sym typeface="Montserrat"/>
            </a:endParaRPr>
          </a:p>
          <a:p>
            <a:pPr indent="-304800" lvl="0" marL="838200" rtl="0" algn="l">
              <a:lnSpc>
                <a:spcPct val="115000"/>
              </a:lnSpc>
              <a:spcBef>
                <a:spcPts val="1000"/>
              </a:spcBef>
              <a:spcAft>
                <a:spcPts val="0"/>
              </a:spcAft>
              <a:buClr>
                <a:srgbClr val="000000"/>
              </a:buClr>
              <a:buSzPts val="1200"/>
              <a:buFont typeface="Montserrat"/>
              <a:buChar char="●"/>
            </a:pPr>
            <a:r>
              <a:rPr lang="en" sz="1200">
                <a:highlight>
                  <a:schemeClr val="lt1"/>
                </a:highlight>
                <a:latin typeface="Montserrat"/>
                <a:ea typeface="Montserrat"/>
                <a:cs typeface="Montserrat"/>
                <a:sym typeface="Montserrat"/>
              </a:rPr>
              <a:t>Relaxation and stress reduction techniques</a:t>
            </a:r>
            <a:endParaRPr sz="1200">
              <a:highlight>
                <a:schemeClr val="lt1"/>
              </a:highlight>
              <a:latin typeface="Montserrat"/>
              <a:ea typeface="Montserrat"/>
              <a:cs typeface="Montserrat"/>
              <a:sym typeface="Montserrat"/>
            </a:endParaRPr>
          </a:p>
          <a:p>
            <a:pPr indent="-304800" lvl="0" marL="838200" rtl="0" algn="l">
              <a:lnSpc>
                <a:spcPct val="115000"/>
              </a:lnSpc>
              <a:spcBef>
                <a:spcPts val="0"/>
              </a:spcBef>
              <a:spcAft>
                <a:spcPts val="0"/>
              </a:spcAft>
              <a:buClr>
                <a:srgbClr val="000000"/>
              </a:buClr>
              <a:buSzPts val="1200"/>
              <a:buFont typeface="Montserrat"/>
              <a:buChar char="●"/>
            </a:pPr>
            <a:r>
              <a:rPr lang="en" sz="1200">
                <a:highlight>
                  <a:schemeClr val="lt1"/>
                </a:highlight>
                <a:latin typeface="Montserrat"/>
                <a:ea typeface="Montserrat"/>
                <a:cs typeface="Montserrat"/>
                <a:sym typeface="Montserrat"/>
              </a:rPr>
              <a:t>Stretching and exercise protocol</a:t>
            </a:r>
            <a:endParaRPr sz="1200">
              <a:highlight>
                <a:schemeClr val="lt1"/>
              </a:highlight>
              <a:latin typeface="Montserrat"/>
              <a:ea typeface="Montserrat"/>
              <a:cs typeface="Montserrat"/>
              <a:sym typeface="Montserrat"/>
            </a:endParaRPr>
          </a:p>
          <a:p>
            <a:pPr indent="-304800" lvl="0" marL="838200" rtl="0" algn="l">
              <a:lnSpc>
                <a:spcPct val="115000"/>
              </a:lnSpc>
              <a:spcBef>
                <a:spcPts val="0"/>
              </a:spcBef>
              <a:spcAft>
                <a:spcPts val="0"/>
              </a:spcAft>
              <a:buClr>
                <a:srgbClr val="000000"/>
              </a:buClr>
              <a:buSzPts val="1200"/>
              <a:buFont typeface="Montserrat"/>
              <a:buChar char="●"/>
            </a:pPr>
            <a:r>
              <a:rPr lang="en" sz="1200">
                <a:highlight>
                  <a:schemeClr val="lt1"/>
                </a:highlight>
                <a:latin typeface="Montserrat"/>
                <a:ea typeface="Montserrat"/>
                <a:cs typeface="Montserrat"/>
                <a:sym typeface="Montserrat"/>
              </a:rPr>
              <a:t>Self myofascial trigger point release</a:t>
            </a:r>
            <a:endParaRPr sz="1200">
              <a:highlight>
                <a:schemeClr val="lt1"/>
              </a:highlight>
              <a:latin typeface="Montserrat"/>
              <a:ea typeface="Montserrat"/>
              <a:cs typeface="Montserrat"/>
              <a:sym typeface="Montserrat"/>
            </a:endParaRPr>
          </a:p>
          <a:p>
            <a:pPr indent="-304800" lvl="0" marL="838200" rtl="0" algn="l">
              <a:lnSpc>
                <a:spcPct val="115000"/>
              </a:lnSpc>
              <a:spcBef>
                <a:spcPts val="0"/>
              </a:spcBef>
              <a:spcAft>
                <a:spcPts val="0"/>
              </a:spcAft>
              <a:buClr>
                <a:srgbClr val="000000"/>
              </a:buClr>
              <a:buSzPts val="1200"/>
              <a:buFont typeface="Montserrat"/>
              <a:buChar char="●"/>
            </a:pPr>
            <a:r>
              <a:rPr lang="en" sz="1200">
                <a:highlight>
                  <a:schemeClr val="lt1"/>
                </a:highlight>
                <a:latin typeface="Montserrat"/>
                <a:ea typeface="Montserrat"/>
                <a:cs typeface="Montserrat"/>
                <a:sym typeface="Montserrat"/>
              </a:rPr>
              <a:t>Pain relief modalities or biofeedback when indicated</a:t>
            </a:r>
            <a:endParaRPr sz="1200">
              <a:highlight>
                <a:schemeClr val="lt1"/>
              </a:highlight>
              <a:latin typeface="Montserrat"/>
              <a:ea typeface="Montserrat"/>
              <a:cs typeface="Montserrat"/>
              <a:sym typeface="Montserrat"/>
            </a:endParaRPr>
          </a:p>
          <a:p>
            <a:pPr indent="-304800" lvl="0" marL="838200" rtl="0" algn="l">
              <a:lnSpc>
                <a:spcPct val="115000"/>
              </a:lnSpc>
              <a:spcBef>
                <a:spcPts val="0"/>
              </a:spcBef>
              <a:spcAft>
                <a:spcPts val="0"/>
              </a:spcAft>
              <a:buClr>
                <a:srgbClr val="000000"/>
              </a:buClr>
              <a:buSzPts val="1200"/>
              <a:buFont typeface="Montserrat"/>
              <a:buChar char="●"/>
            </a:pPr>
            <a:r>
              <a:rPr lang="en" sz="1200">
                <a:highlight>
                  <a:schemeClr val="lt1"/>
                </a:highlight>
                <a:latin typeface="Montserrat"/>
                <a:ea typeface="Montserrat"/>
                <a:cs typeface="Montserrat"/>
                <a:sym typeface="Montserrat"/>
              </a:rPr>
              <a:t>Resources for your education such as books and CDs</a:t>
            </a:r>
            <a:endParaRPr>
              <a:latin typeface="Roboto"/>
              <a:ea typeface="Roboto"/>
              <a:cs typeface="Roboto"/>
              <a:sym typeface="Roboto"/>
            </a:endParaRPr>
          </a:p>
        </p:txBody>
      </p:sp>
      <p:sp>
        <p:nvSpPr>
          <p:cNvPr id="492" name="Google Shape;492;p49"/>
          <p:cNvSpPr/>
          <p:nvPr/>
        </p:nvSpPr>
        <p:spPr>
          <a:xfrm>
            <a:off x="0" y="-75"/>
            <a:ext cx="6462300" cy="1351800"/>
          </a:xfrm>
          <a:prstGeom prst="rect">
            <a:avLst/>
          </a:prstGeom>
          <a:solidFill>
            <a:srgbClr val="999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3" name="Google Shape;493;p49"/>
          <p:cNvSpPr txBox="1"/>
          <p:nvPr>
            <p:ph type="title"/>
          </p:nvPr>
        </p:nvSpPr>
        <p:spPr>
          <a:xfrm>
            <a:off x="438750" y="130200"/>
            <a:ext cx="5584800" cy="726300"/>
          </a:xfrm>
          <a:prstGeom prst="rect">
            <a:avLst/>
          </a:prstGeom>
          <a:noFill/>
          <a:ln>
            <a:noFill/>
          </a:ln>
        </p:spPr>
        <p:txBody>
          <a:bodyPr anchorCtr="0" anchor="t" bIns="0" lIns="0" spcFirstLastPara="1" rIns="0" wrap="square" tIns="12700">
            <a:noAutofit/>
          </a:bodyPr>
          <a:lstStyle/>
          <a:p>
            <a:pPr indent="0" lvl="0" marL="12700" rtl="0" algn="l">
              <a:lnSpc>
                <a:spcPct val="100000"/>
              </a:lnSpc>
              <a:spcBef>
                <a:spcPts val="0"/>
              </a:spcBef>
              <a:spcAft>
                <a:spcPts val="0"/>
              </a:spcAft>
              <a:buNone/>
            </a:pPr>
            <a:r>
              <a:rPr b="0" lang="en" sz="3600">
                <a:solidFill>
                  <a:srgbClr val="C9DAF8"/>
                </a:solidFill>
                <a:latin typeface="Quicksand"/>
                <a:ea typeface="Quicksand"/>
                <a:cs typeface="Quicksand"/>
                <a:sym typeface="Quicksand"/>
              </a:rPr>
              <a:t>Pelvic Floor Physical Therapy</a:t>
            </a:r>
            <a:endParaRPr b="0" sz="3600">
              <a:solidFill>
                <a:srgbClr val="C9DAF8"/>
              </a:solidFill>
              <a:latin typeface="Quicksand"/>
              <a:ea typeface="Quicksand"/>
              <a:cs typeface="Quicksand"/>
              <a:sym typeface="Quicksand"/>
            </a:endParaRPr>
          </a:p>
        </p:txBody>
      </p:sp>
      <p:pic>
        <p:nvPicPr>
          <p:cNvPr id="494" name="Google Shape;494;p49"/>
          <p:cNvPicPr preferRelativeResize="0"/>
          <p:nvPr/>
        </p:nvPicPr>
        <p:blipFill rotWithShape="1">
          <a:blip r:embed="rId3">
            <a:alphaModFix/>
          </a:blip>
          <a:srcRect b="0" l="0" r="0" t="0"/>
          <a:stretch/>
        </p:blipFill>
        <p:spPr>
          <a:xfrm>
            <a:off x="214050" y="9487253"/>
            <a:ext cx="434550" cy="434550"/>
          </a:xfrm>
          <a:prstGeom prst="rect">
            <a:avLst/>
          </a:prstGeom>
          <a:noFill/>
          <a:ln>
            <a:noFill/>
          </a:ln>
        </p:spPr>
      </p:pic>
      <p:pic>
        <p:nvPicPr>
          <p:cNvPr id="495" name="Google Shape;495;p49"/>
          <p:cNvPicPr preferRelativeResize="0"/>
          <p:nvPr/>
        </p:nvPicPr>
        <p:blipFill>
          <a:blip r:embed="rId4">
            <a:alphaModFix/>
          </a:blip>
          <a:stretch>
            <a:fillRect/>
          </a:stretch>
        </p:blipFill>
        <p:spPr>
          <a:xfrm>
            <a:off x="4798200" y="6531100"/>
            <a:ext cx="2974201" cy="3335375"/>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9" name="Shape 499"/>
        <p:cNvGrpSpPr/>
        <p:nvPr/>
      </p:nvGrpSpPr>
      <p:grpSpPr>
        <a:xfrm>
          <a:off x="0" y="0"/>
          <a:ext cx="0" cy="0"/>
          <a:chOff x="0" y="0"/>
          <a:chExt cx="0" cy="0"/>
        </a:xfrm>
      </p:grpSpPr>
      <p:sp>
        <p:nvSpPr>
          <p:cNvPr id="500" name="Google Shape;500;p50"/>
          <p:cNvSpPr txBox="1"/>
          <p:nvPr/>
        </p:nvSpPr>
        <p:spPr>
          <a:xfrm>
            <a:off x="7320129" y="9634931"/>
            <a:ext cx="59100" cy="1392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None/>
            </a:pPr>
            <a:r>
              <a:rPr lang="en" sz="800">
                <a:solidFill>
                  <a:schemeClr val="dk1"/>
                </a:solidFill>
                <a:latin typeface="Avenir"/>
                <a:ea typeface="Avenir"/>
                <a:cs typeface="Avenir"/>
                <a:sym typeface="Avenir"/>
              </a:rPr>
              <a:t>9</a:t>
            </a:r>
            <a:endParaRPr sz="800">
              <a:solidFill>
                <a:schemeClr val="dk1"/>
              </a:solidFill>
              <a:latin typeface="Avenir"/>
              <a:ea typeface="Avenir"/>
              <a:cs typeface="Avenir"/>
              <a:sym typeface="Avenir"/>
            </a:endParaRPr>
          </a:p>
        </p:txBody>
      </p:sp>
      <p:sp>
        <p:nvSpPr>
          <p:cNvPr id="501" name="Google Shape;501;p50"/>
          <p:cNvSpPr/>
          <p:nvPr/>
        </p:nvSpPr>
        <p:spPr>
          <a:xfrm>
            <a:off x="345440" y="9611868"/>
            <a:ext cx="927600" cy="194700"/>
          </a:xfrm>
          <a:prstGeom prst="rect">
            <a:avLst/>
          </a:pr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02" name="Google Shape;502;p50"/>
          <p:cNvSpPr/>
          <p:nvPr/>
        </p:nvSpPr>
        <p:spPr>
          <a:xfrm>
            <a:off x="0" y="6876288"/>
            <a:ext cx="7772400" cy="2430145"/>
          </a:xfrm>
          <a:custGeom>
            <a:rect b="b" l="l" r="r" t="t"/>
            <a:pathLst>
              <a:path extrusionOk="0" h="2430145" w="7772400">
                <a:moveTo>
                  <a:pt x="0" y="0"/>
                </a:moveTo>
                <a:lnTo>
                  <a:pt x="0" y="2429738"/>
                </a:lnTo>
                <a:lnTo>
                  <a:pt x="7772400" y="2429738"/>
                </a:lnTo>
                <a:lnTo>
                  <a:pt x="7772400" y="0"/>
                </a:lnTo>
                <a:lnTo>
                  <a:pt x="0" y="0"/>
                </a:lnTo>
                <a:close/>
              </a:path>
            </a:pathLst>
          </a:custGeom>
          <a:solidFill>
            <a:srgbClr val="FFE599"/>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03" name="Google Shape;503;p50"/>
          <p:cNvSpPr txBox="1"/>
          <p:nvPr>
            <p:ph idx="1" type="body"/>
          </p:nvPr>
        </p:nvSpPr>
        <p:spPr>
          <a:xfrm>
            <a:off x="1591153" y="1894839"/>
            <a:ext cx="4590000" cy="2159100"/>
          </a:xfrm>
          <a:prstGeom prst="rect">
            <a:avLst/>
          </a:prstGeom>
          <a:noFill/>
          <a:ln>
            <a:noFill/>
          </a:ln>
        </p:spPr>
        <p:txBody>
          <a:bodyPr anchorCtr="0" anchor="t" bIns="0" lIns="0" spcFirstLastPara="1" rIns="0" wrap="square" tIns="12700">
            <a:noAutofit/>
          </a:bodyPr>
          <a:lstStyle/>
          <a:p>
            <a:pPr indent="0" lvl="0" marL="167005" marR="158750" rtl="0" algn="ctr">
              <a:lnSpc>
                <a:spcPct val="145800"/>
              </a:lnSpc>
              <a:spcBef>
                <a:spcPts val="0"/>
              </a:spcBef>
              <a:spcAft>
                <a:spcPts val="0"/>
              </a:spcAft>
              <a:buNone/>
            </a:pPr>
            <a:r>
              <a:t/>
            </a:r>
            <a:endParaRPr/>
          </a:p>
          <a:p>
            <a:pPr indent="0" lvl="0" marL="167005" marR="158750" rtl="0" algn="ctr">
              <a:lnSpc>
                <a:spcPct val="145800"/>
              </a:lnSpc>
              <a:spcBef>
                <a:spcPts val="0"/>
              </a:spcBef>
              <a:spcAft>
                <a:spcPts val="0"/>
              </a:spcAft>
              <a:buNone/>
            </a:pPr>
            <a:r>
              <a:rPr lang="en"/>
              <a:t>Sex should never be painful. You deserve pleasurable sex, free from pain, anxiety, and embarrassment. Body Harmony Physical Therapy is here to help!</a:t>
            </a:r>
            <a:endParaRPr/>
          </a:p>
          <a:p>
            <a:pPr indent="0" lvl="0" marL="0" marR="5080" rtl="0" algn="l">
              <a:lnSpc>
                <a:spcPct val="145800"/>
              </a:lnSpc>
              <a:spcBef>
                <a:spcPts val="0"/>
              </a:spcBef>
              <a:spcAft>
                <a:spcPts val="0"/>
              </a:spcAft>
              <a:buNone/>
            </a:pPr>
            <a:r>
              <a:t/>
            </a:r>
            <a:endParaRPr b="0">
              <a:latin typeface="Roboto"/>
              <a:ea typeface="Roboto"/>
              <a:cs typeface="Roboto"/>
              <a:sym typeface="Roboto"/>
            </a:endParaRPr>
          </a:p>
          <a:p>
            <a:pPr indent="0" lvl="0" marL="14603" marR="5080" rtl="0" algn="ctr">
              <a:lnSpc>
                <a:spcPct val="145800"/>
              </a:lnSpc>
              <a:spcBef>
                <a:spcPts val="0"/>
              </a:spcBef>
              <a:spcAft>
                <a:spcPts val="0"/>
              </a:spcAft>
              <a:buNone/>
            </a:pPr>
            <a:r>
              <a:rPr b="0" lang="en">
                <a:latin typeface="Roboto"/>
                <a:ea typeface="Roboto"/>
                <a:cs typeface="Roboto"/>
                <a:sym typeface="Roboto"/>
              </a:rPr>
              <a:t>To schedule an evaluation or to speak to a pelvic health physical therapist and see if physical therapy is right for you, give us a call. </a:t>
            </a:r>
            <a:r>
              <a:rPr lang="en" sz="1400">
                <a:solidFill>
                  <a:srgbClr val="FF9900"/>
                </a:solidFill>
              </a:rPr>
              <a:t>(212) 233-9494</a:t>
            </a:r>
            <a:endParaRPr sz="1400">
              <a:solidFill>
                <a:srgbClr val="FF9900"/>
              </a:solidFill>
            </a:endParaRPr>
          </a:p>
          <a:p>
            <a:pPr indent="0" lvl="0" marL="14603" marR="5080" rtl="0" algn="l">
              <a:lnSpc>
                <a:spcPct val="145800"/>
              </a:lnSpc>
              <a:spcBef>
                <a:spcPts val="0"/>
              </a:spcBef>
              <a:spcAft>
                <a:spcPts val="0"/>
              </a:spcAft>
              <a:buNone/>
            </a:pPr>
            <a:r>
              <a:t/>
            </a:r>
            <a:endParaRPr b="0">
              <a:latin typeface="Roboto"/>
              <a:ea typeface="Roboto"/>
              <a:cs typeface="Roboto"/>
              <a:sym typeface="Roboto"/>
            </a:endParaRPr>
          </a:p>
          <a:p>
            <a:pPr indent="0" lvl="0" marL="14603" marR="5080" rtl="0" algn="ctr">
              <a:lnSpc>
                <a:spcPct val="145800"/>
              </a:lnSpc>
              <a:spcBef>
                <a:spcPts val="0"/>
              </a:spcBef>
              <a:spcAft>
                <a:spcPts val="0"/>
              </a:spcAft>
              <a:buNone/>
            </a:pPr>
            <a:r>
              <a:t/>
            </a:r>
            <a:endParaRPr b="0">
              <a:latin typeface="Roboto"/>
              <a:ea typeface="Roboto"/>
              <a:cs typeface="Roboto"/>
              <a:sym typeface="Roboto"/>
            </a:endParaRPr>
          </a:p>
          <a:p>
            <a:pPr indent="0" lvl="0" marL="14603" marR="5080" rtl="0" algn="ctr">
              <a:lnSpc>
                <a:spcPct val="145800"/>
              </a:lnSpc>
              <a:spcBef>
                <a:spcPts val="0"/>
              </a:spcBef>
              <a:spcAft>
                <a:spcPts val="0"/>
              </a:spcAft>
              <a:buNone/>
            </a:pPr>
            <a:r>
              <a:t/>
            </a:r>
            <a:endParaRPr b="0">
              <a:latin typeface="Roboto"/>
              <a:ea typeface="Roboto"/>
              <a:cs typeface="Roboto"/>
              <a:sym typeface="Roboto"/>
            </a:endParaRPr>
          </a:p>
          <a:p>
            <a:pPr indent="0" lvl="0" marL="14603" marR="5080" rtl="0" algn="ctr">
              <a:lnSpc>
                <a:spcPct val="145800"/>
              </a:lnSpc>
              <a:spcBef>
                <a:spcPts val="0"/>
              </a:spcBef>
              <a:spcAft>
                <a:spcPts val="0"/>
              </a:spcAft>
              <a:buNone/>
            </a:pPr>
            <a:r>
              <a:t/>
            </a:r>
            <a:endParaRPr b="0">
              <a:latin typeface="Roboto"/>
              <a:ea typeface="Roboto"/>
              <a:cs typeface="Roboto"/>
              <a:sym typeface="Roboto"/>
            </a:endParaRPr>
          </a:p>
          <a:p>
            <a:pPr indent="0" lvl="0" marL="14603" marR="5080" rtl="0" algn="ctr">
              <a:lnSpc>
                <a:spcPct val="145800"/>
              </a:lnSpc>
              <a:spcBef>
                <a:spcPts val="0"/>
              </a:spcBef>
              <a:spcAft>
                <a:spcPts val="0"/>
              </a:spcAft>
              <a:buNone/>
            </a:pPr>
            <a:r>
              <a:t/>
            </a:r>
            <a:endParaRPr b="0">
              <a:latin typeface="Roboto"/>
              <a:ea typeface="Roboto"/>
              <a:cs typeface="Roboto"/>
              <a:sym typeface="Roboto"/>
            </a:endParaRPr>
          </a:p>
          <a:p>
            <a:pPr indent="0" lvl="0" marL="14603" marR="5080" rtl="0" algn="ctr">
              <a:lnSpc>
                <a:spcPct val="145800"/>
              </a:lnSpc>
              <a:spcBef>
                <a:spcPts val="0"/>
              </a:spcBef>
              <a:spcAft>
                <a:spcPts val="0"/>
              </a:spcAft>
              <a:buNone/>
            </a:pPr>
            <a:r>
              <a:t/>
            </a:r>
            <a:endParaRPr b="0">
              <a:latin typeface="Roboto"/>
              <a:ea typeface="Roboto"/>
              <a:cs typeface="Roboto"/>
              <a:sym typeface="Roboto"/>
            </a:endParaRPr>
          </a:p>
          <a:p>
            <a:pPr indent="0" lvl="0" marL="14603" marR="5080" rtl="0" algn="ctr">
              <a:lnSpc>
                <a:spcPct val="145800"/>
              </a:lnSpc>
              <a:spcBef>
                <a:spcPts val="0"/>
              </a:spcBef>
              <a:spcAft>
                <a:spcPts val="0"/>
              </a:spcAft>
              <a:buNone/>
            </a:pPr>
            <a:r>
              <a:rPr b="0" lang="en">
                <a:latin typeface="Roboto"/>
                <a:ea typeface="Roboto"/>
                <a:cs typeface="Roboto"/>
                <a:sym typeface="Roboto"/>
              </a:rPr>
              <a:t>233 Broadway, Suite 2060</a:t>
            </a:r>
            <a:endParaRPr b="0">
              <a:latin typeface="Roboto"/>
              <a:ea typeface="Roboto"/>
              <a:cs typeface="Roboto"/>
              <a:sym typeface="Roboto"/>
            </a:endParaRPr>
          </a:p>
          <a:p>
            <a:pPr indent="0" lvl="0" marL="14603" marR="5080" rtl="0" algn="ctr">
              <a:lnSpc>
                <a:spcPct val="145800"/>
              </a:lnSpc>
              <a:spcBef>
                <a:spcPts val="0"/>
              </a:spcBef>
              <a:spcAft>
                <a:spcPts val="0"/>
              </a:spcAft>
              <a:buNone/>
            </a:pPr>
            <a:r>
              <a:rPr b="0" lang="en">
                <a:latin typeface="Roboto"/>
                <a:ea typeface="Roboto"/>
                <a:cs typeface="Roboto"/>
                <a:sym typeface="Roboto"/>
              </a:rPr>
              <a:t>New York, NY</a:t>
            </a:r>
            <a:endParaRPr b="0">
              <a:latin typeface="Roboto"/>
              <a:ea typeface="Roboto"/>
              <a:cs typeface="Roboto"/>
              <a:sym typeface="Roboto"/>
            </a:endParaRPr>
          </a:p>
          <a:p>
            <a:pPr indent="0" lvl="0" marL="14603" marR="5080" rtl="0" algn="ctr">
              <a:lnSpc>
                <a:spcPct val="145800"/>
              </a:lnSpc>
              <a:spcBef>
                <a:spcPts val="0"/>
              </a:spcBef>
              <a:spcAft>
                <a:spcPts val="0"/>
              </a:spcAft>
              <a:buNone/>
            </a:pPr>
            <a:r>
              <a:rPr b="0" lang="en">
                <a:latin typeface="Roboto"/>
                <a:ea typeface="Roboto"/>
                <a:cs typeface="Roboto"/>
                <a:sym typeface="Roboto"/>
              </a:rPr>
              <a:t>10279</a:t>
            </a:r>
            <a:endParaRPr b="0">
              <a:latin typeface="Roboto"/>
              <a:ea typeface="Roboto"/>
              <a:cs typeface="Roboto"/>
              <a:sym typeface="Roboto"/>
            </a:endParaRPr>
          </a:p>
        </p:txBody>
      </p:sp>
      <p:sp>
        <p:nvSpPr>
          <p:cNvPr id="504" name="Google Shape;504;p50"/>
          <p:cNvSpPr txBox="1"/>
          <p:nvPr>
            <p:ph type="title"/>
          </p:nvPr>
        </p:nvSpPr>
        <p:spPr>
          <a:xfrm>
            <a:off x="1095712" y="564175"/>
            <a:ext cx="5562600" cy="726300"/>
          </a:xfrm>
          <a:prstGeom prst="rect">
            <a:avLst/>
          </a:prstGeom>
          <a:noFill/>
          <a:ln>
            <a:noFill/>
          </a:ln>
        </p:spPr>
        <p:txBody>
          <a:bodyPr anchorCtr="0" anchor="t" bIns="0" lIns="0" spcFirstLastPara="1" rIns="0" wrap="square" tIns="12700">
            <a:noAutofit/>
          </a:bodyPr>
          <a:lstStyle/>
          <a:p>
            <a:pPr indent="0" lvl="0" marL="12700" rtl="0" algn="ctr">
              <a:lnSpc>
                <a:spcPct val="100000"/>
              </a:lnSpc>
              <a:spcBef>
                <a:spcPts val="0"/>
              </a:spcBef>
              <a:spcAft>
                <a:spcPts val="0"/>
              </a:spcAft>
              <a:buNone/>
            </a:pPr>
            <a:r>
              <a:rPr b="0" lang="en" sz="4000">
                <a:solidFill>
                  <a:srgbClr val="FF9900"/>
                </a:solidFill>
                <a:latin typeface="Roboto"/>
                <a:ea typeface="Roboto"/>
                <a:cs typeface="Roboto"/>
                <a:sym typeface="Roboto"/>
              </a:rPr>
              <a:t>Consult a Pelvic Health Physical Therapist</a:t>
            </a:r>
            <a:endParaRPr b="0" sz="4000">
              <a:solidFill>
                <a:srgbClr val="FF9900"/>
              </a:solidFill>
              <a:latin typeface="Roboto"/>
              <a:ea typeface="Roboto"/>
              <a:cs typeface="Roboto"/>
              <a:sym typeface="Roboto"/>
            </a:endParaRPr>
          </a:p>
        </p:txBody>
      </p:sp>
      <p:pic>
        <p:nvPicPr>
          <p:cNvPr id="505" name="Google Shape;505;p50"/>
          <p:cNvPicPr preferRelativeResize="0"/>
          <p:nvPr/>
        </p:nvPicPr>
        <p:blipFill rotWithShape="1">
          <a:blip r:embed="rId3">
            <a:alphaModFix/>
          </a:blip>
          <a:srcRect b="0" l="0" r="0" t="0"/>
          <a:stretch/>
        </p:blipFill>
        <p:spPr>
          <a:xfrm>
            <a:off x="3335025" y="4244347"/>
            <a:ext cx="1102725" cy="1102725"/>
          </a:xfrm>
          <a:prstGeom prst="rect">
            <a:avLst/>
          </a:prstGeom>
          <a:noFill/>
          <a:ln>
            <a:noFill/>
          </a:ln>
        </p:spPr>
      </p:pic>
      <p:pic>
        <p:nvPicPr>
          <p:cNvPr id="506" name="Google Shape;506;p50"/>
          <p:cNvPicPr preferRelativeResize="0"/>
          <p:nvPr/>
        </p:nvPicPr>
        <p:blipFill rotWithShape="1">
          <a:blip r:embed="rId4">
            <a:alphaModFix/>
          </a:blip>
          <a:srcRect b="16188" l="0" r="0" t="16188"/>
          <a:stretch/>
        </p:blipFill>
        <p:spPr>
          <a:xfrm>
            <a:off x="200" y="6553200"/>
            <a:ext cx="7772370" cy="350400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0" name="Shape 510"/>
        <p:cNvGrpSpPr/>
        <p:nvPr/>
      </p:nvGrpSpPr>
      <p:grpSpPr>
        <a:xfrm>
          <a:off x="0" y="0"/>
          <a:ext cx="0" cy="0"/>
          <a:chOff x="0" y="0"/>
          <a:chExt cx="0" cy="0"/>
        </a:xfrm>
      </p:grpSpPr>
      <p:sp>
        <p:nvSpPr>
          <p:cNvPr id="511" name="Google Shape;511;p51"/>
          <p:cNvSpPr txBox="1"/>
          <p:nvPr/>
        </p:nvSpPr>
        <p:spPr>
          <a:xfrm>
            <a:off x="7185595" y="9622225"/>
            <a:ext cx="206400" cy="147300"/>
          </a:xfrm>
          <a:prstGeom prst="rect">
            <a:avLst/>
          </a:prstGeom>
          <a:noFill/>
          <a:ln>
            <a:noFill/>
          </a:ln>
        </p:spPr>
        <p:txBody>
          <a:bodyPr anchorCtr="0" anchor="t" bIns="0" lIns="0" spcFirstLastPara="1" rIns="0" wrap="square" tIns="12700">
            <a:noAutofit/>
          </a:bodyPr>
          <a:lstStyle/>
          <a:p>
            <a:pPr indent="0" lvl="0" marL="0" marR="0" rtl="0" algn="l">
              <a:lnSpc>
                <a:spcPct val="100000"/>
              </a:lnSpc>
              <a:spcBef>
                <a:spcPts val="0"/>
              </a:spcBef>
              <a:spcAft>
                <a:spcPts val="0"/>
              </a:spcAft>
              <a:buNone/>
            </a:pPr>
            <a:r>
              <a:rPr lang="en" sz="800">
                <a:solidFill>
                  <a:schemeClr val="dk1"/>
                </a:solidFill>
                <a:latin typeface="Avenir"/>
                <a:ea typeface="Avenir"/>
                <a:cs typeface="Avenir"/>
                <a:sym typeface="Avenir"/>
              </a:rPr>
              <a:t>27</a:t>
            </a:r>
            <a:endParaRPr sz="800">
              <a:solidFill>
                <a:schemeClr val="dk1"/>
              </a:solidFill>
              <a:latin typeface="Avenir"/>
              <a:ea typeface="Avenir"/>
              <a:cs typeface="Avenir"/>
              <a:sym typeface="Avenir"/>
            </a:endParaRPr>
          </a:p>
          <a:p>
            <a:pPr indent="0" lvl="0" marL="0" marR="0" rtl="0" algn="l">
              <a:lnSpc>
                <a:spcPct val="100000"/>
              </a:lnSpc>
              <a:spcBef>
                <a:spcPts val="0"/>
              </a:spcBef>
              <a:spcAft>
                <a:spcPts val="0"/>
              </a:spcAft>
              <a:buNone/>
            </a:pPr>
            <a:r>
              <a:t/>
            </a:r>
            <a:endParaRPr sz="800">
              <a:solidFill>
                <a:schemeClr val="dk1"/>
              </a:solidFill>
              <a:latin typeface="Avenir"/>
              <a:ea typeface="Avenir"/>
              <a:cs typeface="Avenir"/>
              <a:sym typeface="Avenir"/>
            </a:endParaRPr>
          </a:p>
        </p:txBody>
      </p:sp>
      <p:sp>
        <p:nvSpPr>
          <p:cNvPr id="512" name="Google Shape;512;p51"/>
          <p:cNvSpPr txBox="1"/>
          <p:nvPr/>
        </p:nvSpPr>
        <p:spPr>
          <a:xfrm>
            <a:off x="609600" y="1275601"/>
            <a:ext cx="2972400" cy="7559100"/>
          </a:xfrm>
          <a:prstGeom prst="rect">
            <a:avLst/>
          </a:prstGeom>
          <a:noFill/>
          <a:ln>
            <a:noFill/>
          </a:ln>
        </p:spPr>
        <p:txBody>
          <a:bodyPr anchorCtr="0" anchor="t" bIns="0" lIns="0" spcFirstLastPara="1" rIns="0" wrap="square" tIns="12700">
            <a:noAutofit/>
          </a:bodyPr>
          <a:lstStyle/>
          <a:p>
            <a:pPr indent="0" lvl="0" marL="0" rtl="0" algn="l">
              <a:spcBef>
                <a:spcPts val="1020"/>
              </a:spcBef>
              <a:spcAft>
                <a:spcPts val="0"/>
              </a:spcAft>
              <a:buClr>
                <a:schemeClr val="dk1"/>
              </a:buClr>
              <a:buFont typeface="Arial"/>
              <a:buNone/>
            </a:pPr>
            <a:r>
              <a:rPr b="1" lang="en">
                <a:solidFill>
                  <a:schemeClr val="hlink"/>
                </a:solidFill>
                <a:latin typeface="Montserrat"/>
                <a:ea typeface="Montserrat"/>
                <a:cs typeface="Montserrat"/>
                <a:sym typeface="Montserrat"/>
              </a:rPr>
              <a:t>Books</a:t>
            </a:r>
            <a:endParaRPr b="1">
              <a:solidFill>
                <a:schemeClr val="hlink"/>
              </a:solidFill>
              <a:latin typeface="Montserrat"/>
              <a:ea typeface="Montserrat"/>
              <a:cs typeface="Montserrat"/>
              <a:sym typeface="Montserrat"/>
            </a:endParaRPr>
          </a:p>
          <a:p>
            <a:pPr indent="0" lvl="0" marL="12700" marR="5080" rtl="0" algn="l">
              <a:lnSpc>
                <a:spcPct val="115000"/>
              </a:lnSpc>
              <a:spcBef>
                <a:spcPts val="0"/>
              </a:spcBef>
              <a:spcAft>
                <a:spcPts val="0"/>
              </a:spcAft>
              <a:buClr>
                <a:schemeClr val="dk1"/>
              </a:buClr>
              <a:buFont typeface="Arial"/>
              <a:buNone/>
            </a:pPr>
            <a:r>
              <a:rPr lang="en" sz="1200">
                <a:solidFill>
                  <a:schemeClr val="hlink"/>
                </a:solidFill>
                <a:latin typeface="Montserrat"/>
                <a:ea typeface="Montserrat"/>
                <a:cs typeface="Montserrat"/>
                <a:sym typeface="Montserrat"/>
              </a:rPr>
              <a:t>Healing Painful  Sex</a:t>
            </a:r>
            <a:endParaRPr sz="1200">
              <a:solidFill>
                <a:schemeClr val="hlink"/>
              </a:solidFill>
              <a:latin typeface="Montserrat"/>
              <a:ea typeface="Montserrat"/>
              <a:cs typeface="Montserrat"/>
              <a:sym typeface="Montserrat"/>
            </a:endParaRPr>
          </a:p>
          <a:p>
            <a:pPr indent="0" lvl="0" marL="12700" marR="5080" rtl="0" algn="l">
              <a:lnSpc>
                <a:spcPct val="115000"/>
              </a:lnSpc>
              <a:spcBef>
                <a:spcPts val="0"/>
              </a:spcBef>
              <a:spcAft>
                <a:spcPts val="0"/>
              </a:spcAft>
              <a:buClr>
                <a:schemeClr val="dk1"/>
              </a:buClr>
              <a:buFont typeface="Arial"/>
              <a:buNone/>
            </a:pPr>
            <a:r>
              <a:rPr lang="en" sz="1200">
                <a:solidFill>
                  <a:schemeClr val="hlink"/>
                </a:solidFill>
                <a:latin typeface="Montserrat"/>
                <a:ea typeface="Montserrat"/>
                <a:cs typeface="Montserrat"/>
                <a:sym typeface="Montserrat"/>
              </a:rPr>
              <a:t>Pelvic Pain Explained</a:t>
            </a:r>
            <a:endParaRPr sz="1200">
              <a:solidFill>
                <a:schemeClr val="hlink"/>
              </a:solidFill>
              <a:latin typeface="Montserrat"/>
              <a:ea typeface="Montserrat"/>
              <a:cs typeface="Montserrat"/>
              <a:sym typeface="Montserrat"/>
            </a:endParaRPr>
          </a:p>
          <a:p>
            <a:pPr indent="0" lvl="0" marL="0" marR="5080" rtl="0" algn="l">
              <a:lnSpc>
                <a:spcPct val="115000"/>
              </a:lnSpc>
              <a:spcBef>
                <a:spcPts val="0"/>
              </a:spcBef>
              <a:spcAft>
                <a:spcPts val="0"/>
              </a:spcAft>
              <a:buClr>
                <a:schemeClr val="dk1"/>
              </a:buClr>
              <a:buFont typeface="Arial"/>
              <a:buNone/>
            </a:pPr>
            <a:r>
              <a:rPr lang="en" sz="1200">
                <a:solidFill>
                  <a:schemeClr val="hlink"/>
                </a:solidFill>
                <a:latin typeface="Montserrat"/>
                <a:ea typeface="Montserrat"/>
                <a:cs typeface="Montserrat"/>
                <a:sym typeface="Montserrat"/>
              </a:rPr>
              <a:t>Explain Pain</a:t>
            </a:r>
            <a:endParaRPr sz="1200">
              <a:solidFill>
                <a:schemeClr val="hlink"/>
              </a:solidFill>
              <a:latin typeface="Montserrat"/>
              <a:ea typeface="Montserrat"/>
              <a:cs typeface="Montserrat"/>
              <a:sym typeface="Montserrat"/>
            </a:endParaRPr>
          </a:p>
          <a:p>
            <a:pPr indent="0" lvl="0" marL="0" marR="5080" rtl="0" algn="l">
              <a:lnSpc>
                <a:spcPct val="115000"/>
              </a:lnSpc>
              <a:spcBef>
                <a:spcPts val="0"/>
              </a:spcBef>
              <a:spcAft>
                <a:spcPts val="0"/>
              </a:spcAft>
              <a:buClr>
                <a:schemeClr val="dk1"/>
              </a:buClr>
              <a:buFont typeface="Arial"/>
              <a:buNone/>
            </a:pPr>
            <a:r>
              <a:rPr lang="en" sz="1200">
                <a:solidFill>
                  <a:schemeClr val="hlink"/>
                </a:solidFill>
                <a:latin typeface="Montserrat"/>
                <a:ea typeface="Montserrat"/>
                <a:cs typeface="Montserrat"/>
                <a:sym typeface="Montserrat"/>
              </a:rPr>
              <a:t>Healing Pelvic Pain</a:t>
            </a:r>
            <a:endParaRPr b="1">
              <a:solidFill>
                <a:schemeClr val="hlink"/>
              </a:solidFill>
              <a:latin typeface="Montserrat"/>
              <a:ea typeface="Montserrat"/>
              <a:cs typeface="Montserrat"/>
              <a:sym typeface="Montserrat"/>
            </a:endParaRPr>
          </a:p>
          <a:p>
            <a:pPr indent="0" lvl="0" marL="0" marR="5080" rtl="0" algn="l">
              <a:lnSpc>
                <a:spcPct val="115000"/>
              </a:lnSpc>
              <a:spcBef>
                <a:spcPts val="0"/>
              </a:spcBef>
              <a:spcAft>
                <a:spcPts val="0"/>
              </a:spcAft>
              <a:buClr>
                <a:schemeClr val="dk1"/>
              </a:buClr>
              <a:buFont typeface="Arial"/>
              <a:buNone/>
            </a:pPr>
            <a:r>
              <a:t/>
            </a:r>
            <a:endParaRPr b="1">
              <a:solidFill>
                <a:schemeClr val="hlink"/>
              </a:solidFill>
              <a:latin typeface="Montserrat"/>
              <a:ea typeface="Montserrat"/>
              <a:cs typeface="Montserrat"/>
              <a:sym typeface="Montserrat"/>
            </a:endParaRPr>
          </a:p>
          <a:p>
            <a:pPr indent="0" lvl="0" marL="0" rtl="0" algn="l">
              <a:lnSpc>
                <a:spcPct val="115000"/>
              </a:lnSpc>
              <a:spcBef>
                <a:spcPts val="0"/>
              </a:spcBef>
              <a:spcAft>
                <a:spcPts val="0"/>
              </a:spcAft>
              <a:buClr>
                <a:schemeClr val="dk1"/>
              </a:buClr>
              <a:buFont typeface="Arial"/>
              <a:buNone/>
            </a:pPr>
            <a:r>
              <a:rPr b="1" lang="en" sz="1200">
                <a:solidFill>
                  <a:schemeClr val="hlink"/>
                </a:solidFill>
                <a:latin typeface="Montserrat"/>
                <a:ea typeface="Montserrat"/>
                <a:cs typeface="Montserrat"/>
                <a:sym typeface="Montserrat"/>
              </a:rPr>
              <a:t>Apps</a:t>
            </a:r>
            <a:endParaRPr b="1" sz="1200">
              <a:solidFill>
                <a:schemeClr val="hlink"/>
              </a:solidFill>
              <a:latin typeface="Montserrat"/>
              <a:ea typeface="Montserrat"/>
              <a:cs typeface="Montserrat"/>
              <a:sym typeface="Montserrat"/>
            </a:endParaRPr>
          </a:p>
          <a:p>
            <a:pPr indent="0" lvl="0" marL="0" rtl="0" algn="l">
              <a:lnSpc>
                <a:spcPct val="115000"/>
              </a:lnSpc>
              <a:spcBef>
                <a:spcPts val="0"/>
              </a:spcBef>
              <a:spcAft>
                <a:spcPts val="0"/>
              </a:spcAft>
              <a:buClr>
                <a:schemeClr val="dk1"/>
              </a:buClr>
              <a:buFont typeface="Arial"/>
              <a:buNone/>
            </a:pPr>
            <a:r>
              <a:rPr lang="en" sz="1200">
                <a:solidFill>
                  <a:schemeClr val="hlink"/>
                </a:solidFill>
                <a:latin typeface="Montserrat"/>
                <a:ea typeface="Montserrat"/>
                <a:cs typeface="Montserrat"/>
                <a:sym typeface="Montserrat"/>
              </a:rPr>
              <a:t>Calm</a:t>
            </a:r>
            <a:endParaRPr sz="1200">
              <a:solidFill>
                <a:schemeClr val="hlink"/>
              </a:solidFill>
              <a:latin typeface="Montserrat"/>
              <a:ea typeface="Montserrat"/>
              <a:cs typeface="Montserrat"/>
              <a:sym typeface="Montserrat"/>
            </a:endParaRPr>
          </a:p>
          <a:p>
            <a:pPr indent="0" lvl="0" marL="0" rtl="0" algn="l">
              <a:lnSpc>
                <a:spcPct val="115000"/>
              </a:lnSpc>
              <a:spcBef>
                <a:spcPts val="0"/>
              </a:spcBef>
              <a:spcAft>
                <a:spcPts val="0"/>
              </a:spcAft>
              <a:buClr>
                <a:schemeClr val="dk1"/>
              </a:buClr>
              <a:buFont typeface="Arial"/>
              <a:buNone/>
            </a:pPr>
            <a:r>
              <a:rPr lang="en" sz="1200">
                <a:solidFill>
                  <a:schemeClr val="hlink"/>
                </a:solidFill>
                <a:latin typeface="Montserrat"/>
                <a:ea typeface="Montserrat"/>
                <a:cs typeface="Montserrat"/>
                <a:sym typeface="Montserrat"/>
              </a:rPr>
              <a:t>Insight timer </a:t>
            </a:r>
            <a:endParaRPr sz="1200">
              <a:solidFill>
                <a:schemeClr val="hlink"/>
              </a:solidFill>
              <a:latin typeface="Montserrat"/>
              <a:ea typeface="Montserrat"/>
              <a:cs typeface="Montserrat"/>
              <a:sym typeface="Montserrat"/>
            </a:endParaRPr>
          </a:p>
          <a:p>
            <a:pPr indent="0" lvl="0" marL="0" rtl="0" algn="l">
              <a:lnSpc>
                <a:spcPct val="115000"/>
              </a:lnSpc>
              <a:spcBef>
                <a:spcPts val="0"/>
              </a:spcBef>
              <a:spcAft>
                <a:spcPts val="0"/>
              </a:spcAft>
              <a:buClr>
                <a:schemeClr val="dk1"/>
              </a:buClr>
              <a:buFont typeface="Arial"/>
              <a:buNone/>
            </a:pPr>
            <a:r>
              <a:rPr lang="en" sz="1200">
                <a:solidFill>
                  <a:schemeClr val="hlink"/>
                </a:solidFill>
                <a:latin typeface="Montserrat"/>
                <a:ea typeface="Montserrat"/>
                <a:cs typeface="Montserrat"/>
                <a:sym typeface="Montserrat"/>
              </a:rPr>
              <a:t>Headspace</a:t>
            </a:r>
            <a:endParaRPr b="1">
              <a:solidFill>
                <a:schemeClr val="hlink"/>
              </a:solidFill>
              <a:latin typeface="Montserrat"/>
              <a:ea typeface="Montserrat"/>
              <a:cs typeface="Montserrat"/>
              <a:sym typeface="Montserrat"/>
            </a:endParaRPr>
          </a:p>
          <a:p>
            <a:pPr indent="0" lvl="0" marL="0" rtl="0" algn="l">
              <a:spcBef>
                <a:spcPts val="1020"/>
              </a:spcBef>
              <a:spcAft>
                <a:spcPts val="0"/>
              </a:spcAft>
              <a:buClr>
                <a:schemeClr val="dk1"/>
              </a:buClr>
              <a:buFont typeface="Arial"/>
              <a:buNone/>
            </a:pPr>
            <a:r>
              <a:t/>
            </a:r>
            <a:endParaRPr sz="1000">
              <a:solidFill>
                <a:schemeClr val="hlink"/>
              </a:solidFill>
              <a:latin typeface="Montserrat"/>
              <a:ea typeface="Montserrat"/>
              <a:cs typeface="Montserrat"/>
              <a:sym typeface="Montserrat"/>
            </a:endParaRPr>
          </a:p>
          <a:p>
            <a:pPr indent="0" lvl="0" marL="12700" marR="5080" rtl="0" algn="l">
              <a:lnSpc>
                <a:spcPct val="166700"/>
              </a:lnSpc>
              <a:spcBef>
                <a:spcPts val="0"/>
              </a:spcBef>
              <a:spcAft>
                <a:spcPts val="0"/>
              </a:spcAft>
              <a:buClr>
                <a:schemeClr val="dk1"/>
              </a:buClr>
              <a:buFont typeface="Arial"/>
              <a:buNone/>
            </a:pPr>
            <a:r>
              <a:t/>
            </a:r>
            <a:endParaRPr sz="1000">
              <a:solidFill>
                <a:schemeClr val="hlink"/>
              </a:solidFill>
              <a:latin typeface="Montserrat"/>
              <a:ea typeface="Montserrat"/>
              <a:cs typeface="Montserrat"/>
              <a:sym typeface="Montserrat"/>
            </a:endParaRPr>
          </a:p>
          <a:p>
            <a:pPr indent="0" lvl="0" marL="12700" marR="7620" rtl="0" algn="l">
              <a:lnSpc>
                <a:spcPct val="145800"/>
              </a:lnSpc>
              <a:spcBef>
                <a:spcPts val="0"/>
              </a:spcBef>
              <a:spcAft>
                <a:spcPts val="0"/>
              </a:spcAft>
              <a:buNone/>
            </a:pPr>
            <a:r>
              <a:t/>
            </a:r>
            <a:endParaRPr sz="1200">
              <a:solidFill>
                <a:srgbClr val="232323"/>
              </a:solidFill>
              <a:latin typeface="Roboto"/>
              <a:ea typeface="Roboto"/>
              <a:cs typeface="Roboto"/>
              <a:sym typeface="Roboto"/>
            </a:endParaRPr>
          </a:p>
        </p:txBody>
      </p:sp>
      <p:sp>
        <p:nvSpPr>
          <p:cNvPr id="513" name="Google Shape;513;p51"/>
          <p:cNvSpPr txBox="1"/>
          <p:nvPr>
            <p:ph type="title"/>
          </p:nvPr>
        </p:nvSpPr>
        <p:spPr>
          <a:xfrm>
            <a:off x="478400" y="334775"/>
            <a:ext cx="6052800" cy="726300"/>
          </a:xfrm>
          <a:prstGeom prst="rect">
            <a:avLst/>
          </a:prstGeom>
          <a:noFill/>
          <a:ln>
            <a:noFill/>
          </a:ln>
        </p:spPr>
        <p:txBody>
          <a:bodyPr anchorCtr="0" anchor="t" bIns="0" lIns="0" spcFirstLastPara="1" rIns="0" wrap="square" tIns="12700">
            <a:noAutofit/>
          </a:bodyPr>
          <a:lstStyle/>
          <a:p>
            <a:pPr indent="0" lvl="0" marL="12700" rtl="0" algn="l">
              <a:lnSpc>
                <a:spcPct val="100000"/>
              </a:lnSpc>
              <a:spcBef>
                <a:spcPts val="0"/>
              </a:spcBef>
              <a:spcAft>
                <a:spcPts val="0"/>
              </a:spcAft>
              <a:buNone/>
            </a:pPr>
            <a:r>
              <a:rPr b="0" lang="en">
                <a:solidFill>
                  <a:srgbClr val="FF9900"/>
                </a:solidFill>
                <a:latin typeface="Roboto"/>
                <a:ea typeface="Roboto"/>
                <a:cs typeface="Roboto"/>
                <a:sym typeface="Roboto"/>
              </a:rPr>
              <a:t>Resources</a:t>
            </a:r>
            <a:endParaRPr b="0">
              <a:solidFill>
                <a:srgbClr val="FF9900"/>
              </a:solidFill>
              <a:latin typeface="Roboto"/>
              <a:ea typeface="Roboto"/>
              <a:cs typeface="Roboto"/>
              <a:sym typeface="Roboto"/>
            </a:endParaRPr>
          </a:p>
        </p:txBody>
      </p:sp>
      <p:sp>
        <p:nvSpPr>
          <p:cNvPr id="514" name="Google Shape;514;p51"/>
          <p:cNvSpPr txBox="1"/>
          <p:nvPr/>
        </p:nvSpPr>
        <p:spPr>
          <a:xfrm>
            <a:off x="4114800" y="1275600"/>
            <a:ext cx="3070800" cy="7507200"/>
          </a:xfrm>
          <a:prstGeom prst="rect">
            <a:avLst/>
          </a:prstGeom>
          <a:noFill/>
          <a:ln>
            <a:noFill/>
          </a:ln>
        </p:spPr>
        <p:txBody>
          <a:bodyPr anchorCtr="0" anchor="t" bIns="0" lIns="0" spcFirstLastPara="1" rIns="0" wrap="square" tIns="12700">
            <a:noAutofit/>
          </a:bodyPr>
          <a:lstStyle/>
          <a:p>
            <a:pPr indent="0" lvl="0" marL="0" marR="107313" rtl="0" algn="l">
              <a:lnSpc>
                <a:spcPct val="145800"/>
              </a:lnSpc>
              <a:spcBef>
                <a:spcPts val="0"/>
              </a:spcBef>
              <a:spcAft>
                <a:spcPts val="0"/>
              </a:spcAft>
              <a:buClr>
                <a:schemeClr val="dk1"/>
              </a:buClr>
              <a:buFont typeface="Arial"/>
              <a:buNone/>
            </a:pPr>
            <a:r>
              <a:rPr b="1" lang="en" sz="1200">
                <a:solidFill>
                  <a:schemeClr val="hlink"/>
                </a:solidFill>
                <a:latin typeface="Montserrat"/>
                <a:ea typeface="Montserrat"/>
                <a:cs typeface="Montserrat"/>
                <a:sym typeface="Montserrat"/>
              </a:rPr>
              <a:t>Organizations and Associations for Pelvic Pain</a:t>
            </a:r>
            <a:endParaRPr sz="1200">
              <a:solidFill>
                <a:schemeClr val="dk1"/>
              </a:solidFill>
              <a:highlight>
                <a:schemeClr val="lt1"/>
              </a:highlight>
              <a:latin typeface="Montserrat"/>
              <a:ea typeface="Montserrat"/>
              <a:cs typeface="Montserrat"/>
              <a:sym typeface="Montserrat"/>
            </a:endParaRPr>
          </a:p>
          <a:p>
            <a:pPr indent="-304800" lvl="0" marL="457200" marR="139700" rtl="0" algn="l">
              <a:lnSpc>
                <a:spcPct val="135000"/>
              </a:lnSpc>
              <a:spcBef>
                <a:spcPts val="0"/>
              </a:spcBef>
              <a:spcAft>
                <a:spcPts val="0"/>
              </a:spcAft>
              <a:buClr>
                <a:schemeClr val="dk1"/>
              </a:buClr>
              <a:buSzPts val="1200"/>
              <a:buFont typeface="Montserrat"/>
              <a:buChar char="●"/>
            </a:pPr>
            <a:r>
              <a:rPr lang="en" sz="1200">
                <a:solidFill>
                  <a:schemeClr val="dk1"/>
                </a:solidFill>
                <a:highlight>
                  <a:schemeClr val="lt1"/>
                </a:highlight>
                <a:uFill>
                  <a:noFill/>
                </a:uFill>
                <a:latin typeface="Montserrat"/>
                <a:ea typeface="Montserrat"/>
                <a:cs typeface="Montserrat"/>
                <a:sym typeface="Montserrat"/>
                <a:hlinkClick r:id="rId3">
                  <a:extLst>
                    <a:ext uri="{A12FA001-AC4F-418D-AE19-62706E023703}">
                      <ahyp:hlinkClr val="tx"/>
                    </a:ext>
                  </a:extLst>
                </a:hlinkClick>
              </a:rPr>
              <a:t>International Pelvic Pain Society</a:t>
            </a:r>
            <a:endParaRPr sz="1200">
              <a:solidFill>
                <a:schemeClr val="dk1"/>
              </a:solidFill>
              <a:highlight>
                <a:schemeClr val="lt1"/>
              </a:highlight>
              <a:latin typeface="Montserrat"/>
              <a:ea typeface="Montserrat"/>
              <a:cs typeface="Montserrat"/>
              <a:sym typeface="Montserrat"/>
            </a:endParaRPr>
          </a:p>
          <a:p>
            <a:pPr indent="-304800" lvl="0" marL="457200" marR="139700" rtl="0" algn="l">
              <a:lnSpc>
                <a:spcPct val="135000"/>
              </a:lnSpc>
              <a:spcBef>
                <a:spcPts val="0"/>
              </a:spcBef>
              <a:spcAft>
                <a:spcPts val="0"/>
              </a:spcAft>
              <a:buClr>
                <a:schemeClr val="dk1"/>
              </a:buClr>
              <a:buSzPts val="1200"/>
              <a:buFont typeface="Montserrat"/>
              <a:buChar char="●"/>
            </a:pPr>
            <a:r>
              <a:rPr lang="en" sz="1200">
                <a:solidFill>
                  <a:schemeClr val="dk1"/>
                </a:solidFill>
                <a:highlight>
                  <a:schemeClr val="lt1"/>
                </a:highlight>
                <a:uFill>
                  <a:noFill/>
                </a:uFill>
                <a:latin typeface="Montserrat"/>
                <a:ea typeface="Montserrat"/>
                <a:cs typeface="Montserrat"/>
                <a:sym typeface="Montserrat"/>
                <a:hlinkClick r:id="rId4">
                  <a:extLst>
                    <a:ext uri="{A12FA001-AC4F-418D-AE19-62706E023703}">
                      <ahyp:hlinkClr val="tx"/>
                    </a:ext>
                  </a:extLst>
                </a:hlinkClick>
              </a:rPr>
              <a:t>American College of Obstetricians and Gynecologists</a:t>
            </a:r>
            <a:endParaRPr sz="1200">
              <a:solidFill>
                <a:schemeClr val="dk1"/>
              </a:solidFill>
              <a:highlight>
                <a:schemeClr val="lt1"/>
              </a:highlight>
              <a:latin typeface="Montserrat"/>
              <a:ea typeface="Montserrat"/>
              <a:cs typeface="Montserrat"/>
              <a:sym typeface="Montserrat"/>
            </a:endParaRPr>
          </a:p>
          <a:p>
            <a:pPr indent="-304800" lvl="0" marL="457200" marR="139700" rtl="0" algn="l">
              <a:lnSpc>
                <a:spcPct val="135000"/>
              </a:lnSpc>
              <a:spcBef>
                <a:spcPts val="0"/>
              </a:spcBef>
              <a:spcAft>
                <a:spcPts val="0"/>
              </a:spcAft>
              <a:buClr>
                <a:schemeClr val="dk1"/>
              </a:buClr>
              <a:buSzPts val="1200"/>
              <a:buFont typeface="Montserrat"/>
              <a:buChar char="●"/>
            </a:pPr>
            <a:r>
              <a:rPr lang="en" sz="1200">
                <a:solidFill>
                  <a:schemeClr val="dk1"/>
                </a:solidFill>
                <a:highlight>
                  <a:schemeClr val="lt1"/>
                </a:highlight>
                <a:uFill>
                  <a:noFill/>
                </a:uFill>
                <a:latin typeface="Montserrat"/>
                <a:ea typeface="Montserrat"/>
                <a:cs typeface="Montserrat"/>
                <a:sym typeface="Montserrat"/>
                <a:hlinkClick r:id="rId5">
                  <a:extLst>
                    <a:ext uri="{A12FA001-AC4F-418D-AE19-62706E023703}">
                      <ahyp:hlinkClr val="tx"/>
                    </a:ext>
                  </a:extLst>
                </a:hlinkClick>
              </a:rPr>
              <a:t>American Chronic Pain Association</a:t>
            </a:r>
            <a:endParaRPr sz="1200">
              <a:solidFill>
                <a:schemeClr val="dk1"/>
              </a:solidFill>
              <a:highlight>
                <a:schemeClr val="lt1"/>
              </a:highlight>
              <a:latin typeface="Montserrat"/>
              <a:ea typeface="Montserrat"/>
              <a:cs typeface="Montserrat"/>
              <a:sym typeface="Montserrat"/>
            </a:endParaRPr>
          </a:p>
          <a:p>
            <a:pPr indent="-304800" lvl="0" marL="457200" marR="139700" rtl="0" algn="l">
              <a:lnSpc>
                <a:spcPct val="135000"/>
              </a:lnSpc>
              <a:spcBef>
                <a:spcPts val="0"/>
              </a:spcBef>
              <a:spcAft>
                <a:spcPts val="0"/>
              </a:spcAft>
              <a:buClr>
                <a:schemeClr val="dk1"/>
              </a:buClr>
              <a:buSzPts val="1200"/>
              <a:buFont typeface="Montserrat"/>
              <a:buChar char="●"/>
            </a:pPr>
            <a:r>
              <a:rPr lang="en" sz="1200">
                <a:solidFill>
                  <a:schemeClr val="dk1"/>
                </a:solidFill>
                <a:highlight>
                  <a:schemeClr val="lt1"/>
                </a:highlight>
                <a:uFill>
                  <a:noFill/>
                </a:uFill>
                <a:latin typeface="Montserrat"/>
                <a:ea typeface="Montserrat"/>
                <a:cs typeface="Montserrat"/>
                <a:sym typeface="Montserrat"/>
                <a:hlinkClick r:id="rId6">
                  <a:extLst>
                    <a:ext uri="{A12FA001-AC4F-418D-AE19-62706E023703}">
                      <ahyp:hlinkClr val="tx"/>
                    </a:ext>
                  </a:extLst>
                </a:hlinkClick>
              </a:rPr>
              <a:t>National Vulvodynia Association</a:t>
            </a:r>
            <a:endParaRPr sz="1200">
              <a:solidFill>
                <a:schemeClr val="dk1"/>
              </a:solidFill>
              <a:highlight>
                <a:schemeClr val="lt1"/>
              </a:highlight>
              <a:latin typeface="Montserrat"/>
              <a:ea typeface="Montserrat"/>
              <a:cs typeface="Montserrat"/>
              <a:sym typeface="Montserrat"/>
            </a:endParaRPr>
          </a:p>
          <a:p>
            <a:pPr indent="-304800" lvl="0" marL="457200" marR="139700" rtl="0" algn="l">
              <a:lnSpc>
                <a:spcPct val="135000"/>
              </a:lnSpc>
              <a:spcBef>
                <a:spcPts val="0"/>
              </a:spcBef>
              <a:spcAft>
                <a:spcPts val="0"/>
              </a:spcAft>
              <a:buClr>
                <a:schemeClr val="dk1"/>
              </a:buClr>
              <a:buSzPts val="1200"/>
              <a:buFont typeface="Montserrat"/>
              <a:buChar char="●"/>
            </a:pPr>
            <a:r>
              <a:rPr lang="en" sz="1200">
                <a:solidFill>
                  <a:schemeClr val="dk1"/>
                </a:solidFill>
                <a:highlight>
                  <a:schemeClr val="lt1"/>
                </a:highlight>
                <a:uFill>
                  <a:noFill/>
                </a:uFill>
                <a:latin typeface="Montserrat"/>
                <a:ea typeface="Montserrat"/>
                <a:cs typeface="Montserrat"/>
                <a:sym typeface="Montserrat"/>
                <a:hlinkClick r:id="rId7">
                  <a:extLst>
                    <a:ext uri="{A12FA001-AC4F-418D-AE19-62706E023703}">
                      <ahyp:hlinkClr val="tx"/>
                    </a:ext>
                  </a:extLst>
                </a:hlinkClick>
              </a:rPr>
              <a:t>American Society for Colposcopy and Cervical Pathology</a:t>
            </a:r>
            <a:endParaRPr sz="1200">
              <a:solidFill>
                <a:schemeClr val="dk1"/>
              </a:solidFill>
              <a:highlight>
                <a:schemeClr val="lt1"/>
              </a:highlight>
              <a:latin typeface="Montserrat"/>
              <a:ea typeface="Montserrat"/>
              <a:cs typeface="Montserrat"/>
              <a:sym typeface="Montserrat"/>
            </a:endParaRPr>
          </a:p>
          <a:p>
            <a:pPr indent="-304800" lvl="0" marL="457200" marR="139700" rtl="0" algn="l">
              <a:lnSpc>
                <a:spcPct val="135000"/>
              </a:lnSpc>
              <a:spcBef>
                <a:spcPts val="0"/>
              </a:spcBef>
              <a:spcAft>
                <a:spcPts val="0"/>
              </a:spcAft>
              <a:buClr>
                <a:schemeClr val="dk1"/>
              </a:buClr>
              <a:buSzPts val="1200"/>
              <a:buFont typeface="Montserrat"/>
              <a:buChar char="●"/>
            </a:pPr>
            <a:r>
              <a:rPr lang="en" sz="1200">
                <a:solidFill>
                  <a:schemeClr val="dk1"/>
                </a:solidFill>
                <a:highlight>
                  <a:schemeClr val="lt1"/>
                </a:highlight>
                <a:uFill>
                  <a:noFill/>
                </a:uFill>
                <a:latin typeface="Montserrat"/>
                <a:ea typeface="Montserrat"/>
                <a:cs typeface="Montserrat"/>
                <a:sym typeface="Montserrat"/>
                <a:hlinkClick r:id="rId8">
                  <a:extLst>
                    <a:ext uri="{A12FA001-AC4F-418D-AE19-62706E023703}">
                      <ahyp:hlinkClr val="tx"/>
                    </a:ext>
                  </a:extLst>
                </a:hlinkClick>
              </a:rPr>
              <a:t>Endometriosis Association</a:t>
            </a:r>
            <a:endParaRPr sz="1200">
              <a:solidFill>
                <a:schemeClr val="dk1"/>
              </a:solidFill>
              <a:highlight>
                <a:schemeClr val="lt1"/>
              </a:highlight>
              <a:latin typeface="Montserrat"/>
              <a:ea typeface="Montserrat"/>
              <a:cs typeface="Montserrat"/>
              <a:sym typeface="Montserrat"/>
            </a:endParaRPr>
          </a:p>
          <a:p>
            <a:pPr indent="-304800" lvl="0" marL="457200" marR="139700" rtl="0" algn="l">
              <a:lnSpc>
                <a:spcPct val="135000"/>
              </a:lnSpc>
              <a:spcBef>
                <a:spcPts val="0"/>
              </a:spcBef>
              <a:spcAft>
                <a:spcPts val="0"/>
              </a:spcAft>
              <a:buClr>
                <a:schemeClr val="dk1"/>
              </a:buClr>
              <a:buSzPts val="1200"/>
              <a:buFont typeface="Montserrat"/>
              <a:buChar char="●"/>
            </a:pPr>
            <a:r>
              <a:rPr lang="en" sz="1200">
                <a:solidFill>
                  <a:schemeClr val="dk1"/>
                </a:solidFill>
                <a:highlight>
                  <a:schemeClr val="lt1"/>
                </a:highlight>
                <a:uFill>
                  <a:noFill/>
                </a:uFill>
                <a:latin typeface="Montserrat"/>
                <a:ea typeface="Montserrat"/>
                <a:cs typeface="Montserrat"/>
                <a:sym typeface="Montserrat"/>
                <a:hlinkClick r:id="rId9">
                  <a:extLst>
                    <a:ext uri="{A12FA001-AC4F-418D-AE19-62706E023703}">
                      <ahyp:hlinkClr val="tx"/>
                    </a:ext>
                  </a:extLst>
                </a:hlinkClick>
              </a:rPr>
              <a:t>Interstitial Cystitis Association</a:t>
            </a:r>
            <a:endParaRPr sz="1200">
              <a:solidFill>
                <a:schemeClr val="dk1"/>
              </a:solidFill>
              <a:highlight>
                <a:schemeClr val="lt1"/>
              </a:highlight>
              <a:latin typeface="Montserrat"/>
              <a:ea typeface="Montserrat"/>
              <a:cs typeface="Montserrat"/>
              <a:sym typeface="Montserrat"/>
            </a:endParaRPr>
          </a:p>
          <a:p>
            <a:pPr indent="-304800" lvl="0" marL="457200" marR="139700" rtl="0" algn="l">
              <a:lnSpc>
                <a:spcPct val="135000"/>
              </a:lnSpc>
              <a:spcBef>
                <a:spcPts val="0"/>
              </a:spcBef>
              <a:spcAft>
                <a:spcPts val="0"/>
              </a:spcAft>
              <a:buClr>
                <a:schemeClr val="dk1"/>
              </a:buClr>
              <a:buSzPts val="1200"/>
              <a:buFont typeface="Montserrat"/>
              <a:buChar char="●"/>
            </a:pPr>
            <a:r>
              <a:rPr lang="en" sz="1200">
                <a:solidFill>
                  <a:schemeClr val="dk1"/>
                </a:solidFill>
                <a:highlight>
                  <a:schemeClr val="lt1"/>
                </a:highlight>
                <a:uFill>
                  <a:noFill/>
                </a:uFill>
                <a:latin typeface="Montserrat"/>
                <a:ea typeface="Montserrat"/>
                <a:cs typeface="Montserrat"/>
                <a:sym typeface="Montserrat"/>
                <a:hlinkClick r:id="rId10">
                  <a:extLst>
                    <a:ext uri="{A12FA001-AC4F-418D-AE19-62706E023703}">
                      <ahyp:hlinkClr val="tx"/>
                    </a:ext>
                  </a:extLst>
                </a:hlinkClick>
              </a:rPr>
              <a:t>International Pelvic Pain Society</a:t>
            </a:r>
            <a:endParaRPr sz="1200">
              <a:solidFill>
                <a:schemeClr val="dk1"/>
              </a:solidFill>
              <a:highlight>
                <a:schemeClr val="lt1"/>
              </a:highlight>
              <a:latin typeface="Montserrat"/>
              <a:ea typeface="Montserrat"/>
              <a:cs typeface="Montserrat"/>
              <a:sym typeface="Montserrat"/>
            </a:endParaRPr>
          </a:p>
          <a:p>
            <a:pPr indent="-304800" lvl="0" marL="457200" marR="139700" rtl="0" algn="l">
              <a:lnSpc>
                <a:spcPct val="135000"/>
              </a:lnSpc>
              <a:spcBef>
                <a:spcPts val="0"/>
              </a:spcBef>
              <a:spcAft>
                <a:spcPts val="0"/>
              </a:spcAft>
              <a:buClr>
                <a:schemeClr val="dk1"/>
              </a:buClr>
              <a:buSzPts val="1200"/>
              <a:buFont typeface="Montserrat"/>
              <a:buChar char="●"/>
            </a:pPr>
            <a:r>
              <a:rPr lang="en" sz="1200">
                <a:solidFill>
                  <a:schemeClr val="dk1"/>
                </a:solidFill>
                <a:highlight>
                  <a:schemeClr val="lt1"/>
                </a:highlight>
                <a:uFill>
                  <a:noFill/>
                </a:uFill>
                <a:latin typeface="Montserrat"/>
                <a:ea typeface="Montserrat"/>
                <a:cs typeface="Montserrat"/>
                <a:sym typeface="Montserrat"/>
                <a:hlinkClick r:id="rId11">
                  <a:extLst>
                    <a:ext uri="{A12FA001-AC4F-418D-AE19-62706E023703}">
                      <ahyp:hlinkClr val="tx"/>
                    </a:ext>
                  </a:extLst>
                </a:hlinkClick>
              </a:rPr>
              <a:t>International Society for the Study of Vulvovaginal Disease</a:t>
            </a:r>
            <a:endParaRPr sz="1200">
              <a:solidFill>
                <a:schemeClr val="dk1"/>
              </a:solidFill>
              <a:highlight>
                <a:schemeClr val="lt1"/>
              </a:highlight>
              <a:latin typeface="Montserrat"/>
              <a:ea typeface="Montserrat"/>
              <a:cs typeface="Montserrat"/>
              <a:sym typeface="Montserrat"/>
            </a:endParaRPr>
          </a:p>
          <a:p>
            <a:pPr indent="-304800" lvl="0" marL="457200" marR="139700" rtl="0" algn="l">
              <a:lnSpc>
                <a:spcPct val="135000"/>
              </a:lnSpc>
              <a:spcBef>
                <a:spcPts val="0"/>
              </a:spcBef>
              <a:spcAft>
                <a:spcPts val="0"/>
              </a:spcAft>
              <a:buClr>
                <a:schemeClr val="dk1"/>
              </a:buClr>
              <a:buSzPts val="1200"/>
              <a:buFont typeface="Montserrat"/>
              <a:buChar char="●"/>
            </a:pPr>
            <a:r>
              <a:rPr lang="en" sz="1200">
                <a:solidFill>
                  <a:schemeClr val="dk1"/>
                </a:solidFill>
                <a:highlight>
                  <a:schemeClr val="lt1"/>
                </a:highlight>
                <a:uFill>
                  <a:noFill/>
                </a:uFill>
                <a:latin typeface="Montserrat"/>
                <a:ea typeface="Montserrat"/>
                <a:cs typeface="Montserrat"/>
                <a:sym typeface="Montserrat"/>
                <a:hlinkClick r:id="rId12">
                  <a:extLst>
                    <a:ext uri="{A12FA001-AC4F-418D-AE19-62706E023703}">
                      <ahyp:hlinkClr val="tx"/>
                    </a:ext>
                  </a:extLst>
                </a:hlinkClick>
              </a:rPr>
              <a:t>International Painful Bladder Foundation</a:t>
            </a:r>
            <a:endParaRPr sz="1200">
              <a:solidFill>
                <a:schemeClr val="dk1"/>
              </a:solidFill>
              <a:highlight>
                <a:schemeClr val="lt1"/>
              </a:highlight>
              <a:latin typeface="Montserrat"/>
              <a:ea typeface="Montserrat"/>
              <a:cs typeface="Montserrat"/>
              <a:sym typeface="Montserrat"/>
            </a:endParaRPr>
          </a:p>
          <a:p>
            <a:pPr indent="-304800" lvl="0" marL="457200" marR="139700" rtl="0" algn="l">
              <a:lnSpc>
                <a:spcPct val="135000"/>
              </a:lnSpc>
              <a:spcBef>
                <a:spcPts val="0"/>
              </a:spcBef>
              <a:spcAft>
                <a:spcPts val="0"/>
              </a:spcAft>
              <a:buClr>
                <a:schemeClr val="dk1"/>
              </a:buClr>
              <a:buSzPts val="1200"/>
              <a:buFont typeface="Montserrat"/>
              <a:buChar char="●"/>
            </a:pPr>
            <a:r>
              <a:rPr lang="en" sz="1200">
                <a:solidFill>
                  <a:schemeClr val="dk1"/>
                </a:solidFill>
                <a:highlight>
                  <a:schemeClr val="lt1"/>
                </a:highlight>
                <a:uFill>
                  <a:noFill/>
                </a:uFill>
                <a:latin typeface="Montserrat"/>
                <a:ea typeface="Montserrat"/>
                <a:cs typeface="Montserrat"/>
                <a:sym typeface="Montserrat"/>
                <a:hlinkClick r:id="rId13">
                  <a:extLst>
                    <a:ext uri="{A12FA001-AC4F-418D-AE19-62706E023703}">
                      <ahyp:hlinkClr val="tx"/>
                    </a:ext>
                  </a:extLst>
                </a:hlinkClick>
              </a:rPr>
              <a:t>International Society for the Study of Women’s Sexual Health</a:t>
            </a:r>
            <a:endParaRPr sz="1200">
              <a:solidFill>
                <a:schemeClr val="dk1"/>
              </a:solidFill>
              <a:highlight>
                <a:schemeClr val="lt1"/>
              </a:highlight>
              <a:latin typeface="Montserrat"/>
              <a:ea typeface="Montserrat"/>
              <a:cs typeface="Montserrat"/>
              <a:sym typeface="Montserrat"/>
            </a:endParaRPr>
          </a:p>
          <a:p>
            <a:pPr indent="-304800" lvl="0" marL="457200" marR="139700" rtl="0" algn="l">
              <a:lnSpc>
                <a:spcPct val="135000"/>
              </a:lnSpc>
              <a:spcBef>
                <a:spcPts val="0"/>
              </a:spcBef>
              <a:spcAft>
                <a:spcPts val="0"/>
              </a:spcAft>
              <a:buClr>
                <a:schemeClr val="dk1"/>
              </a:buClr>
              <a:buSzPts val="1200"/>
              <a:buFont typeface="Montserrat"/>
              <a:buChar char="●"/>
            </a:pPr>
            <a:r>
              <a:rPr lang="en" sz="1200">
                <a:solidFill>
                  <a:schemeClr val="dk1"/>
                </a:solidFill>
                <a:highlight>
                  <a:schemeClr val="lt1"/>
                </a:highlight>
                <a:uFill>
                  <a:noFill/>
                </a:uFill>
                <a:latin typeface="Montserrat"/>
                <a:ea typeface="Montserrat"/>
                <a:cs typeface="Montserrat"/>
                <a:sym typeface="Montserrat"/>
                <a:hlinkClick r:id="rId14">
                  <a:extLst>
                    <a:ext uri="{A12FA001-AC4F-418D-AE19-62706E023703}">
                      <ahyp:hlinkClr val="tx"/>
                    </a:ext>
                  </a:extLst>
                </a:hlinkClick>
              </a:rPr>
              <a:t>National Association for Continence</a:t>
            </a:r>
            <a:endParaRPr sz="1200">
              <a:solidFill>
                <a:schemeClr val="dk1"/>
              </a:solidFill>
              <a:highlight>
                <a:schemeClr val="lt1"/>
              </a:highlight>
              <a:latin typeface="Montserrat"/>
              <a:ea typeface="Montserrat"/>
              <a:cs typeface="Montserrat"/>
              <a:sym typeface="Montserrat"/>
            </a:endParaRPr>
          </a:p>
          <a:p>
            <a:pPr indent="-304800" lvl="0" marL="457200" marR="139700" rtl="0" algn="l">
              <a:lnSpc>
                <a:spcPct val="135000"/>
              </a:lnSpc>
              <a:spcBef>
                <a:spcPts val="0"/>
              </a:spcBef>
              <a:spcAft>
                <a:spcPts val="0"/>
              </a:spcAft>
              <a:buClr>
                <a:schemeClr val="dk1"/>
              </a:buClr>
              <a:buSzPts val="1200"/>
              <a:buFont typeface="Montserrat"/>
              <a:buChar char="●"/>
            </a:pPr>
            <a:r>
              <a:rPr lang="en" sz="1200">
                <a:solidFill>
                  <a:schemeClr val="dk1"/>
                </a:solidFill>
                <a:highlight>
                  <a:schemeClr val="lt1"/>
                </a:highlight>
                <a:uFill>
                  <a:noFill/>
                </a:uFill>
                <a:latin typeface="Montserrat"/>
                <a:ea typeface="Montserrat"/>
                <a:cs typeface="Montserrat"/>
                <a:sym typeface="Montserrat"/>
                <a:hlinkClick r:id="rId15">
                  <a:extLst>
                    <a:ext uri="{A12FA001-AC4F-418D-AE19-62706E023703}">
                      <ahyp:hlinkClr val="tx"/>
                    </a:ext>
                  </a:extLst>
                </a:hlinkClick>
              </a:rPr>
              <a:t>National Women’s Health Resource Center</a:t>
            </a:r>
            <a:endParaRPr sz="1200">
              <a:solidFill>
                <a:schemeClr val="dk1"/>
              </a:solidFill>
              <a:highlight>
                <a:schemeClr val="lt1"/>
              </a:highlight>
              <a:latin typeface="Montserrat"/>
              <a:ea typeface="Montserrat"/>
              <a:cs typeface="Montserrat"/>
              <a:sym typeface="Montserrat"/>
            </a:endParaRPr>
          </a:p>
          <a:p>
            <a:pPr indent="-304800" lvl="0" marL="457200" marR="139700" rtl="0" algn="l">
              <a:lnSpc>
                <a:spcPct val="135000"/>
              </a:lnSpc>
              <a:spcBef>
                <a:spcPts val="0"/>
              </a:spcBef>
              <a:spcAft>
                <a:spcPts val="0"/>
              </a:spcAft>
              <a:buClr>
                <a:schemeClr val="dk1"/>
              </a:buClr>
              <a:buSzPts val="1200"/>
              <a:buFont typeface="Montserrat"/>
              <a:buChar char="●"/>
            </a:pPr>
            <a:r>
              <a:rPr lang="en" sz="1200">
                <a:solidFill>
                  <a:schemeClr val="dk1"/>
                </a:solidFill>
                <a:highlight>
                  <a:schemeClr val="lt1"/>
                </a:highlight>
                <a:uFill>
                  <a:noFill/>
                </a:uFill>
                <a:latin typeface="Montserrat"/>
                <a:ea typeface="Montserrat"/>
                <a:cs typeface="Montserrat"/>
                <a:sym typeface="Montserrat"/>
                <a:hlinkClick r:id="rId16">
                  <a:extLst>
                    <a:ext uri="{A12FA001-AC4F-418D-AE19-62706E023703}">
                      <ahyp:hlinkClr val="tx"/>
                    </a:ext>
                  </a:extLst>
                </a:hlinkClick>
              </a:rPr>
              <a:t>National Pain Foundation</a:t>
            </a:r>
            <a:endParaRPr sz="1200">
              <a:solidFill>
                <a:schemeClr val="dk1"/>
              </a:solidFill>
              <a:highlight>
                <a:schemeClr val="lt1"/>
              </a:highlight>
              <a:latin typeface="Montserrat"/>
              <a:ea typeface="Montserrat"/>
              <a:cs typeface="Montserrat"/>
              <a:sym typeface="Montserrat"/>
            </a:endParaRPr>
          </a:p>
          <a:p>
            <a:pPr indent="-304800" lvl="0" marL="457200" marR="139700" rtl="0" algn="l">
              <a:lnSpc>
                <a:spcPct val="135000"/>
              </a:lnSpc>
              <a:spcBef>
                <a:spcPts val="0"/>
              </a:spcBef>
              <a:spcAft>
                <a:spcPts val="0"/>
              </a:spcAft>
              <a:buClr>
                <a:schemeClr val="dk1"/>
              </a:buClr>
              <a:buSzPts val="1200"/>
              <a:buFont typeface="Montserrat"/>
              <a:buChar char="●"/>
            </a:pPr>
            <a:r>
              <a:rPr lang="en" sz="1200">
                <a:solidFill>
                  <a:schemeClr val="dk1"/>
                </a:solidFill>
                <a:highlight>
                  <a:schemeClr val="lt1"/>
                </a:highlight>
                <a:uFill>
                  <a:noFill/>
                </a:uFill>
                <a:latin typeface="Montserrat"/>
                <a:ea typeface="Montserrat"/>
                <a:cs typeface="Montserrat"/>
                <a:sym typeface="Montserrat"/>
                <a:hlinkClick r:id="rId17">
                  <a:extLst>
                    <a:ext uri="{A12FA001-AC4F-418D-AE19-62706E023703}">
                      <ahyp:hlinkClr val="tx"/>
                    </a:ext>
                  </a:extLst>
                </a:hlinkClick>
              </a:rPr>
              <a:t>Pudendal Hope</a:t>
            </a:r>
            <a:endParaRPr sz="1200">
              <a:solidFill>
                <a:schemeClr val="dk1"/>
              </a:solidFill>
              <a:highlight>
                <a:schemeClr val="lt1"/>
              </a:highlight>
              <a:latin typeface="Montserrat"/>
              <a:ea typeface="Montserrat"/>
              <a:cs typeface="Montserrat"/>
              <a:sym typeface="Montserrat"/>
            </a:endParaRPr>
          </a:p>
          <a:p>
            <a:pPr indent="-304800" lvl="0" marL="457200" marR="139700" rtl="0" algn="l">
              <a:lnSpc>
                <a:spcPct val="135000"/>
              </a:lnSpc>
              <a:spcBef>
                <a:spcPts val="0"/>
              </a:spcBef>
              <a:spcAft>
                <a:spcPts val="0"/>
              </a:spcAft>
              <a:buClr>
                <a:schemeClr val="dk1"/>
              </a:buClr>
              <a:buSzPts val="1200"/>
              <a:buFont typeface="Montserrat"/>
              <a:buChar char="●"/>
            </a:pPr>
            <a:r>
              <a:rPr lang="en" sz="1200">
                <a:solidFill>
                  <a:schemeClr val="dk1"/>
                </a:solidFill>
                <a:highlight>
                  <a:schemeClr val="lt1"/>
                </a:highlight>
                <a:uFill>
                  <a:noFill/>
                </a:uFill>
                <a:latin typeface="Montserrat"/>
                <a:ea typeface="Montserrat"/>
                <a:cs typeface="Montserrat"/>
                <a:sym typeface="Montserrat"/>
                <a:hlinkClick r:id="rId18">
                  <a:extLst>
                    <a:ext uri="{A12FA001-AC4F-418D-AE19-62706E023703}">
                      <ahyp:hlinkClr val="tx"/>
                    </a:ext>
                  </a:extLst>
                </a:hlinkClick>
              </a:rPr>
              <a:t>Pudendal Neuralgia Association</a:t>
            </a:r>
            <a:endParaRPr sz="1200">
              <a:solidFill>
                <a:schemeClr val="dk1"/>
              </a:solidFill>
              <a:highlight>
                <a:schemeClr val="lt1"/>
              </a:highlight>
              <a:latin typeface="Montserrat"/>
              <a:ea typeface="Montserrat"/>
              <a:cs typeface="Montserrat"/>
              <a:sym typeface="Montserrat"/>
            </a:endParaRPr>
          </a:p>
          <a:p>
            <a:pPr indent="-304800" lvl="0" marL="457200" marR="139700" rtl="0" algn="l">
              <a:lnSpc>
                <a:spcPct val="135000"/>
              </a:lnSpc>
              <a:spcBef>
                <a:spcPts val="0"/>
              </a:spcBef>
              <a:spcAft>
                <a:spcPts val="0"/>
              </a:spcAft>
              <a:buClr>
                <a:schemeClr val="dk1"/>
              </a:buClr>
              <a:buSzPts val="1200"/>
              <a:buFont typeface="Montserrat"/>
              <a:buChar char="●"/>
            </a:pPr>
            <a:r>
              <a:rPr lang="en" sz="1200">
                <a:solidFill>
                  <a:schemeClr val="dk1"/>
                </a:solidFill>
                <a:highlight>
                  <a:schemeClr val="lt1"/>
                </a:highlight>
                <a:uFill>
                  <a:noFill/>
                </a:uFill>
                <a:latin typeface="Montserrat"/>
                <a:ea typeface="Montserrat"/>
                <a:cs typeface="Montserrat"/>
                <a:sym typeface="Montserrat"/>
                <a:hlinkClick r:id="rId19">
                  <a:extLst>
                    <a:ext uri="{A12FA001-AC4F-418D-AE19-62706E023703}">
                      <ahyp:hlinkClr val="tx"/>
                    </a:ext>
                  </a:extLst>
                </a:hlinkClick>
              </a:rPr>
              <a:t>Society for Sex Therapy and Research</a:t>
            </a:r>
            <a:endParaRPr sz="1200">
              <a:solidFill>
                <a:schemeClr val="dk1"/>
              </a:solidFill>
              <a:highlight>
                <a:schemeClr val="lt1"/>
              </a:highlight>
              <a:latin typeface="Montserrat"/>
              <a:ea typeface="Montserrat"/>
              <a:cs typeface="Montserrat"/>
              <a:sym typeface="Montserrat"/>
            </a:endParaRPr>
          </a:p>
          <a:p>
            <a:pPr indent="-304800" lvl="0" marL="457200" marR="139700" rtl="0" algn="l">
              <a:lnSpc>
                <a:spcPct val="135000"/>
              </a:lnSpc>
              <a:spcBef>
                <a:spcPts val="0"/>
              </a:spcBef>
              <a:spcAft>
                <a:spcPts val="0"/>
              </a:spcAft>
              <a:buClr>
                <a:schemeClr val="dk1"/>
              </a:buClr>
              <a:buSzPts val="1200"/>
              <a:buFont typeface="Montserrat"/>
              <a:buChar char="●"/>
            </a:pPr>
            <a:r>
              <a:rPr lang="en" sz="1200">
                <a:solidFill>
                  <a:schemeClr val="dk1"/>
                </a:solidFill>
                <a:highlight>
                  <a:schemeClr val="lt1"/>
                </a:highlight>
                <a:uFill>
                  <a:noFill/>
                </a:uFill>
                <a:latin typeface="Montserrat"/>
                <a:ea typeface="Montserrat"/>
                <a:cs typeface="Montserrat"/>
                <a:sym typeface="Montserrat"/>
                <a:hlinkClick r:id="rId20">
                  <a:extLst>
                    <a:ext uri="{A12FA001-AC4F-418D-AE19-62706E023703}">
                      <ahyp:hlinkClr val="tx"/>
                    </a:ext>
                  </a:extLst>
                </a:hlinkClick>
              </a:rPr>
              <a:t>Society for Women’s Health Research</a:t>
            </a:r>
            <a:endParaRPr sz="1200">
              <a:solidFill>
                <a:schemeClr val="dk1"/>
              </a:solidFill>
              <a:highlight>
                <a:schemeClr val="lt1"/>
              </a:highlight>
              <a:latin typeface="Montserrat"/>
              <a:ea typeface="Montserrat"/>
              <a:cs typeface="Montserrat"/>
              <a:sym typeface="Montserrat"/>
            </a:endParaRPr>
          </a:p>
          <a:p>
            <a:pPr indent="-304800" lvl="0" marL="457200" marR="139700" rtl="0" algn="l">
              <a:lnSpc>
                <a:spcPct val="135000"/>
              </a:lnSpc>
              <a:spcBef>
                <a:spcPts val="0"/>
              </a:spcBef>
              <a:spcAft>
                <a:spcPts val="0"/>
              </a:spcAft>
              <a:buClr>
                <a:schemeClr val="dk1"/>
              </a:buClr>
              <a:buSzPts val="1200"/>
              <a:buFont typeface="Montserrat"/>
              <a:buChar char="●"/>
            </a:pPr>
            <a:r>
              <a:rPr lang="en" sz="1200">
                <a:solidFill>
                  <a:schemeClr val="dk1"/>
                </a:solidFill>
                <a:highlight>
                  <a:schemeClr val="lt1"/>
                </a:highlight>
                <a:uFill>
                  <a:noFill/>
                </a:uFill>
                <a:latin typeface="Montserrat"/>
                <a:ea typeface="Montserrat"/>
                <a:cs typeface="Montserrat"/>
                <a:sym typeface="Montserrat"/>
                <a:hlinkClick r:id="rId21">
                  <a:extLst>
                    <a:ext uri="{A12FA001-AC4F-418D-AE19-62706E023703}">
                      <ahyp:hlinkClr val="tx"/>
                    </a:ext>
                  </a:extLst>
                </a:hlinkClick>
              </a:rPr>
              <a:t>Vulval Pain Society</a:t>
            </a:r>
            <a:endParaRPr sz="1000">
              <a:solidFill>
                <a:schemeClr val="hlink"/>
              </a:solidFill>
              <a:latin typeface="Montserrat"/>
              <a:ea typeface="Montserrat"/>
              <a:cs typeface="Montserrat"/>
              <a:sym typeface="Montserrat"/>
            </a:endParaRPr>
          </a:p>
          <a:p>
            <a:pPr indent="0" lvl="0" marL="12700" marR="107313" rtl="0" algn="l">
              <a:lnSpc>
                <a:spcPct val="145800"/>
              </a:lnSpc>
              <a:spcBef>
                <a:spcPts val="0"/>
              </a:spcBef>
              <a:spcAft>
                <a:spcPts val="0"/>
              </a:spcAft>
              <a:buNone/>
            </a:pPr>
            <a:r>
              <a:t/>
            </a:r>
            <a:endParaRPr sz="1200">
              <a:solidFill>
                <a:srgbClr val="232323"/>
              </a:solidFill>
              <a:latin typeface="Roboto"/>
              <a:ea typeface="Roboto"/>
              <a:cs typeface="Roboto"/>
              <a:sym typeface="Roboto"/>
            </a:endParaRPr>
          </a:p>
        </p:txBody>
      </p:sp>
      <p:sp>
        <p:nvSpPr>
          <p:cNvPr id="515" name="Google Shape;515;p51"/>
          <p:cNvSpPr txBox="1"/>
          <p:nvPr/>
        </p:nvSpPr>
        <p:spPr>
          <a:xfrm>
            <a:off x="619250" y="9622225"/>
            <a:ext cx="4470900" cy="329400"/>
          </a:xfrm>
          <a:prstGeom prst="rect">
            <a:avLst/>
          </a:prstGeom>
          <a:noFill/>
          <a:ln>
            <a:noFill/>
          </a:ln>
        </p:spPr>
        <p:txBody>
          <a:bodyPr anchorCtr="0" anchor="t" bIns="91425" lIns="91425" spcFirstLastPara="1" rIns="91425" wrap="square" tIns="91425">
            <a:noAutofit/>
          </a:bodyPr>
          <a:lstStyle/>
          <a:p>
            <a:pPr indent="0" lvl="0" marL="12700" rtl="0" algn="l">
              <a:spcBef>
                <a:spcPts val="0"/>
              </a:spcBef>
              <a:spcAft>
                <a:spcPts val="0"/>
              </a:spcAft>
              <a:buClr>
                <a:schemeClr val="dk1"/>
              </a:buClr>
              <a:buSzPts val="1100"/>
              <a:buFont typeface="Arial"/>
              <a:buNone/>
            </a:pPr>
            <a:r>
              <a:rPr lang="en" sz="1000">
                <a:solidFill>
                  <a:schemeClr val="hlink"/>
                </a:solidFill>
                <a:latin typeface="Roboto"/>
                <a:ea typeface="Roboto"/>
                <a:cs typeface="Roboto"/>
                <a:sym typeface="Roboto"/>
              </a:rPr>
              <a:t>©  Body Harmony Physical Therapy, PLLC (2021) -  All Rights Reserved</a:t>
            </a:r>
            <a:endParaRPr sz="1000">
              <a:solidFill>
                <a:schemeClr val="dk1"/>
              </a:solidFill>
              <a:latin typeface="Roboto"/>
              <a:ea typeface="Roboto"/>
              <a:cs typeface="Roboto"/>
              <a:sym typeface="Roboto"/>
            </a:endParaRPr>
          </a:p>
        </p:txBody>
      </p:sp>
      <p:pic>
        <p:nvPicPr>
          <p:cNvPr id="516" name="Google Shape;516;p51"/>
          <p:cNvPicPr preferRelativeResize="0"/>
          <p:nvPr/>
        </p:nvPicPr>
        <p:blipFill rotWithShape="1">
          <a:blip r:embed="rId22">
            <a:alphaModFix/>
          </a:blip>
          <a:srcRect b="0" l="0" r="0" t="0"/>
          <a:stretch/>
        </p:blipFill>
        <p:spPr>
          <a:xfrm>
            <a:off x="175050" y="9478603"/>
            <a:ext cx="434550" cy="43455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0" name="Shape 520"/>
        <p:cNvGrpSpPr/>
        <p:nvPr/>
      </p:nvGrpSpPr>
      <p:grpSpPr>
        <a:xfrm>
          <a:off x="0" y="0"/>
          <a:ext cx="0" cy="0"/>
          <a:chOff x="0" y="0"/>
          <a:chExt cx="0" cy="0"/>
        </a:xfrm>
      </p:grpSpPr>
      <p:sp>
        <p:nvSpPr>
          <p:cNvPr id="521" name="Google Shape;521;p52"/>
          <p:cNvSpPr txBox="1"/>
          <p:nvPr>
            <p:ph type="title"/>
          </p:nvPr>
        </p:nvSpPr>
        <p:spPr>
          <a:xfrm>
            <a:off x="549900" y="466925"/>
            <a:ext cx="6672600" cy="1427400"/>
          </a:xfrm>
          <a:prstGeom prst="rect">
            <a:avLst/>
          </a:prstGeom>
        </p:spPr>
        <p:txBody>
          <a:bodyPr anchorCtr="0" anchor="t" bIns="0" lIns="0" spcFirstLastPara="1" rIns="0" wrap="square" tIns="0">
            <a:noAutofit/>
          </a:bodyPr>
          <a:lstStyle/>
          <a:p>
            <a:pPr indent="0" lvl="0" marL="12700" rtl="0" algn="ctr">
              <a:spcBef>
                <a:spcPts val="0"/>
              </a:spcBef>
              <a:spcAft>
                <a:spcPts val="0"/>
              </a:spcAft>
              <a:buClr>
                <a:schemeClr val="dk1"/>
              </a:buClr>
              <a:buSzPts val="1100"/>
              <a:buFont typeface="Arial"/>
              <a:buNone/>
            </a:pPr>
            <a:r>
              <a:rPr b="0" lang="en" sz="3600">
                <a:solidFill>
                  <a:srgbClr val="FF9900"/>
                </a:solidFill>
                <a:latin typeface="Roboto"/>
                <a:ea typeface="Roboto"/>
                <a:cs typeface="Roboto"/>
                <a:sym typeface="Roboto"/>
              </a:rPr>
              <a:t>Looking for a Pelvic Health PT? We got you!</a:t>
            </a:r>
            <a:endParaRPr b="0">
              <a:solidFill>
                <a:srgbClr val="FF9900"/>
              </a:solidFill>
              <a:latin typeface="Roboto"/>
              <a:ea typeface="Roboto"/>
              <a:cs typeface="Roboto"/>
              <a:sym typeface="Roboto"/>
            </a:endParaRPr>
          </a:p>
        </p:txBody>
      </p:sp>
      <p:sp>
        <p:nvSpPr>
          <p:cNvPr id="522" name="Google Shape;522;p52"/>
          <p:cNvSpPr txBox="1"/>
          <p:nvPr>
            <p:ph idx="1" type="body"/>
          </p:nvPr>
        </p:nvSpPr>
        <p:spPr>
          <a:xfrm>
            <a:off x="369575" y="1710000"/>
            <a:ext cx="5691600" cy="66384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sz="1250">
              <a:solidFill>
                <a:schemeClr val="hlink"/>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rPr b="0" lang="en" sz="1250">
                <a:solidFill>
                  <a:schemeClr val="hlink"/>
                </a:solidFill>
                <a:latin typeface="Montserrat"/>
                <a:ea typeface="Montserrat"/>
                <a:cs typeface="Montserrat"/>
                <a:sym typeface="Montserrat"/>
              </a:rPr>
              <a:t>Do you want to schedule a pelvic PT session, but don’t know where to find a pelvic rehab trained therapist? Search for Pelvic Health PT’s near you by checking out these valuable directories and resources to find trusted pelvic rehab practitioners!</a:t>
            </a:r>
            <a:endParaRPr b="0" sz="1250">
              <a:solidFill>
                <a:schemeClr val="hlink"/>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sz="1250">
              <a:solidFill>
                <a:schemeClr val="hlink"/>
              </a:solidFill>
              <a:latin typeface="Montserrat"/>
              <a:ea typeface="Montserrat"/>
              <a:cs typeface="Montserrat"/>
              <a:sym typeface="Montserrat"/>
            </a:endParaRPr>
          </a:p>
          <a:p>
            <a:pPr indent="-307975" lvl="0" marL="457200" rtl="0" algn="l">
              <a:spcBef>
                <a:spcPts val="0"/>
              </a:spcBef>
              <a:spcAft>
                <a:spcPts val="0"/>
              </a:spcAft>
              <a:buClr>
                <a:schemeClr val="dk1"/>
              </a:buClr>
              <a:buSzPts val="1250"/>
              <a:buFont typeface="Montserrat"/>
              <a:buChar char="●"/>
            </a:pPr>
            <a:r>
              <a:rPr lang="en" sz="1250">
                <a:solidFill>
                  <a:schemeClr val="hlink"/>
                </a:solidFill>
                <a:latin typeface="Montserrat"/>
                <a:ea typeface="Montserrat"/>
                <a:cs typeface="Montserrat"/>
                <a:sym typeface="Montserrat"/>
              </a:rPr>
              <a:t>Pelvic Guru Directory</a:t>
            </a:r>
            <a:endParaRPr sz="1250">
              <a:solidFill>
                <a:schemeClr val="hlink"/>
              </a:solidFill>
              <a:latin typeface="Montserrat"/>
              <a:ea typeface="Montserrat"/>
              <a:cs typeface="Montserrat"/>
              <a:sym typeface="Montserrat"/>
            </a:endParaRPr>
          </a:p>
          <a:p>
            <a:pPr indent="0" lvl="0" marL="457200" rtl="0" algn="l">
              <a:spcBef>
                <a:spcPts val="0"/>
              </a:spcBef>
              <a:spcAft>
                <a:spcPts val="0"/>
              </a:spcAft>
              <a:buClr>
                <a:schemeClr val="dk1"/>
              </a:buClr>
              <a:buSzPts val="1100"/>
              <a:buFont typeface="Arial"/>
              <a:buNone/>
            </a:pPr>
            <a:r>
              <a:rPr b="0" lang="en" sz="1250" u="sng">
                <a:solidFill>
                  <a:schemeClr val="hlink"/>
                </a:solidFill>
                <a:latin typeface="Montserrat"/>
                <a:ea typeface="Montserrat"/>
                <a:cs typeface="Montserrat"/>
                <a:sym typeface="Montserrat"/>
                <a:hlinkClick r:id="rId3"/>
              </a:rPr>
              <a:t>https://pelvicguru.com/directory/</a:t>
            </a:r>
            <a:endParaRPr sz="1250">
              <a:solidFill>
                <a:schemeClr val="hlink"/>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sz="1250">
              <a:solidFill>
                <a:schemeClr val="hlink"/>
              </a:solidFill>
              <a:latin typeface="Montserrat"/>
              <a:ea typeface="Montserrat"/>
              <a:cs typeface="Montserrat"/>
              <a:sym typeface="Montserrat"/>
            </a:endParaRPr>
          </a:p>
          <a:p>
            <a:pPr indent="-307975" lvl="0" marL="457200" rtl="0" algn="l">
              <a:spcBef>
                <a:spcPts val="0"/>
              </a:spcBef>
              <a:spcAft>
                <a:spcPts val="0"/>
              </a:spcAft>
              <a:buClr>
                <a:schemeClr val="dk1"/>
              </a:buClr>
              <a:buSzPts val="1250"/>
              <a:buFont typeface="Montserrat"/>
              <a:buChar char="●"/>
            </a:pPr>
            <a:r>
              <a:rPr lang="en" sz="1250">
                <a:solidFill>
                  <a:schemeClr val="hlink"/>
                </a:solidFill>
                <a:latin typeface="Montserrat"/>
                <a:ea typeface="Montserrat"/>
                <a:cs typeface="Montserrat"/>
                <a:sym typeface="Montserrat"/>
              </a:rPr>
              <a:t>Academy of Pelvic Health PT Locator</a:t>
            </a:r>
            <a:endParaRPr sz="1250">
              <a:solidFill>
                <a:schemeClr val="hlink"/>
              </a:solidFill>
              <a:latin typeface="Montserrat"/>
              <a:ea typeface="Montserrat"/>
              <a:cs typeface="Montserrat"/>
              <a:sym typeface="Montserrat"/>
            </a:endParaRPr>
          </a:p>
          <a:p>
            <a:pPr indent="0" lvl="0" marL="457200" rtl="0" algn="l">
              <a:spcBef>
                <a:spcPts val="0"/>
              </a:spcBef>
              <a:spcAft>
                <a:spcPts val="0"/>
              </a:spcAft>
              <a:buClr>
                <a:schemeClr val="dk1"/>
              </a:buClr>
              <a:buSzPts val="1100"/>
              <a:buFont typeface="Arial"/>
              <a:buNone/>
            </a:pPr>
            <a:r>
              <a:rPr b="0" lang="en" sz="1250" u="sng">
                <a:solidFill>
                  <a:schemeClr val="hlink"/>
                </a:solidFill>
                <a:latin typeface="Montserrat"/>
                <a:ea typeface="Montserrat"/>
                <a:cs typeface="Montserrat"/>
                <a:sym typeface="Montserrat"/>
                <a:hlinkClick r:id="rId4"/>
              </a:rPr>
              <a:t>a pelvic floor physical therapist</a:t>
            </a:r>
            <a:endParaRPr sz="1250">
              <a:solidFill>
                <a:schemeClr val="hlink"/>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sz="1250">
              <a:solidFill>
                <a:schemeClr val="hlink"/>
              </a:solidFill>
              <a:latin typeface="Montserrat"/>
              <a:ea typeface="Montserrat"/>
              <a:cs typeface="Montserrat"/>
              <a:sym typeface="Montserrat"/>
            </a:endParaRPr>
          </a:p>
          <a:p>
            <a:pPr indent="-307975" lvl="0" marL="457200" rtl="0" algn="l">
              <a:spcBef>
                <a:spcPts val="0"/>
              </a:spcBef>
              <a:spcAft>
                <a:spcPts val="0"/>
              </a:spcAft>
              <a:buClr>
                <a:schemeClr val="dk1"/>
              </a:buClr>
              <a:buSzPts val="1250"/>
              <a:buFont typeface="Montserrat"/>
              <a:buChar char="●"/>
            </a:pPr>
            <a:r>
              <a:rPr lang="en" sz="1250">
                <a:solidFill>
                  <a:schemeClr val="hlink"/>
                </a:solidFill>
                <a:latin typeface="Montserrat"/>
                <a:ea typeface="Montserrat"/>
                <a:cs typeface="Montserrat"/>
                <a:sym typeface="Montserrat"/>
              </a:rPr>
              <a:t>Herman and Wallace’s Pelvic Rehab Directory</a:t>
            </a:r>
            <a:endParaRPr sz="1250">
              <a:solidFill>
                <a:schemeClr val="hlink"/>
              </a:solidFill>
              <a:latin typeface="Montserrat"/>
              <a:ea typeface="Montserrat"/>
              <a:cs typeface="Montserrat"/>
              <a:sym typeface="Montserrat"/>
            </a:endParaRPr>
          </a:p>
          <a:p>
            <a:pPr indent="457200" lvl="0" marL="0" rtl="0" algn="l">
              <a:spcBef>
                <a:spcPts val="0"/>
              </a:spcBef>
              <a:spcAft>
                <a:spcPts val="0"/>
              </a:spcAft>
              <a:buClr>
                <a:schemeClr val="dk1"/>
              </a:buClr>
              <a:buSzPts val="1100"/>
              <a:buFont typeface="Arial"/>
              <a:buNone/>
            </a:pPr>
            <a:r>
              <a:rPr b="0" lang="en" sz="1250" u="sng">
                <a:solidFill>
                  <a:schemeClr val="hlink"/>
                </a:solidFill>
                <a:latin typeface="Montserrat"/>
                <a:ea typeface="Montserrat"/>
                <a:cs typeface="Montserrat"/>
                <a:sym typeface="Montserrat"/>
                <a:hlinkClick r:id="rId5"/>
              </a:rPr>
              <a:t>https://pelvicrehab.com/</a:t>
            </a:r>
            <a:endParaRPr/>
          </a:p>
        </p:txBody>
      </p:sp>
      <p:pic>
        <p:nvPicPr>
          <p:cNvPr id="523" name="Google Shape;523;p52"/>
          <p:cNvPicPr preferRelativeResize="0"/>
          <p:nvPr/>
        </p:nvPicPr>
        <p:blipFill rotWithShape="1">
          <a:blip r:embed="rId6">
            <a:alphaModFix/>
          </a:blip>
          <a:srcRect b="0" l="0" r="0" t="0"/>
          <a:stretch/>
        </p:blipFill>
        <p:spPr>
          <a:xfrm>
            <a:off x="175050" y="9478603"/>
            <a:ext cx="434550" cy="434550"/>
          </a:xfrm>
          <a:prstGeom prst="rect">
            <a:avLst/>
          </a:prstGeom>
          <a:noFill/>
          <a:ln>
            <a:noFill/>
          </a:ln>
        </p:spPr>
      </p:pic>
      <p:sp>
        <p:nvSpPr>
          <p:cNvPr id="524" name="Google Shape;524;p52"/>
          <p:cNvSpPr txBox="1"/>
          <p:nvPr/>
        </p:nvSpPr>
        <p:spPr>
          <a:xfrm>
            <a:off x="609600" y="9526525"/>
            <a:ext cx="4541700" cy="338700"/>
          </a:xfrm>
          <a:prstGeom prst="rect">
            <a:avLst/>
          </a:prstGeom>
          <a:noFill/>
          <a:ln>
            <a:noFill/>
          </a:ln>
        </p:spPr>
        <p:txBody>
          <a:bodyPr anchorCtr="0" anchor="t" bIns="91425" lIns="91425" spcFirstLastPara="1" rIns="91425" wrap="square" tIns="91425">
            <a:spAutoFit/>
          </a:bodyPr>
          <a:lstStyle/>
          <a:p>
            <a:pPr indent="0" lvl="0" marL="12700" rtl="0" algn="l">
              <a:spcBef>
                <a:spcPts val="0"/>
              </a:spcBef>
              <a:spcAft>
                <a:spcPts val="0"/>
              </a:spcAft>
              <a:buNone/>
            </a:pPr>
            <a:r>
              <a:rPr lang="en" sz="1000">
                <a:solidFill>
                  <a:schemeClr val="hlink"/>
                </a:solidFill>
                <a:latin typeface="Roboto"/>
                <a:ea typeface="Roboto"/>
                <a:cs typeface="Roboto"/>
                <a:sym typeface="Roboto"/>
              </a:rPr>
              <a:t>©  Body Harmony Physical Therapy, PLLC (2021) - </a:t>
            </a:r>
            <a:r>
              <a:rPr lang="en" sz="1000">
                <a:solidFill>
                  <a:schemeClr val="hlink"/>
                </a:solidFill>
                <a:latin typeface="Roboto"/>
                <a:ea typeface="Roboto"/>
                <a:cs typeface="Roboto"/>
                <a:sym typeface="Roboto"/>
              </a:rPr>
              <a:t> All Rights Reserved</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8" name="Shape 528"/>
        <p:cNvGrpSpPr/>
        <p:nvPr/>
      </p:nvGrpSpPr>
      <p:grpSpPr>
        <a:xfrm>
          <a:off x="0" y="0"/>
          <a:ext cx="0" cy="0"/>
          <a:chOff x="0" y="0"/>
          <a:chExt cx="0" cy="0"/>
        </a:xfrm>
      </p:grpSpPr>
      <p:sp>
        <p:nvSpPr>
          <p:cNvPr id="529" name="Google Shape;529;p53"/>
          <p:cNvSpPr txBox="1"/>
          <p:nvPr/>
        </p:nvSpPr>
        <p:spPr>
          <a:xfrm>
            <a:off x="7229471" y="9622225"/>
            <a:ext cx="162600" cy="147300"/>
          </a:xfrm>
          <a:prstGeom prst="rect">
            <a:avLst/>
          </a:prstGeom>
          <a:noFill/>
          <a:ln>
            <a:noFill/>
          </a:ln>
        </p:spPr>
        <p:txBody>
          <a:bodyPr anchorCtr="0" anchor="t" bIns="0" lIns="0" spcFirstLastPara="1" rIns="0" wrap="square" tIns="12700">
            <a:noAutofit/>
          </a:bodyPr>
          <a:lstStyle/>
          <a:p>
            <a:pPr indent="0" lvl="0" marL="12700" marR="0" rtl="0" algn="l">
              <a:lnSpc>
                <a:spcPct val="100000"/>
              </a:lnSpc>
              <a:spcBef>
                <a:spcPts val="0"/>
              </a:spcBef>
              <a:spcAft>
                <a:spcPts val="0"/>
              </a:spcAft>
              <a:buNone/>
            </a:pPr>
            <a:r>
              <a:rPr lang="en" sz="800">
                <a:solidFill>
                  <a:schemeClr val="dk1"/>
                </a:solidFill>
                <a:latin typeface="Avenir"/>
                <a:ea typeface="Avenir"/>
                <a:cs typeface="Avenir"/>
                <a:sym typeface="Avenir"/>
              </a:rPr>
              <a:t>28</a:t>
            </a:r>
            <a:endParaRPr sz="800">
              <a:solidFill>
                <a:schemeClr val="dk1"/>
              </a:solidFill>
              <a:latin typeface="Avenir"/>
              <a:ea typeface="Avenir"/>
              <a:cs typeface="Avenir"/>
              <a:sym typeface="Avenir"/>
            </a:endParaRPr>
          </a:p>
        </p:txBody>
      </p:sp>
      <p:sp>
        <p:nvSpPr>
          <p:cNvPr id="530" name="Google Shape;530;p53"/>
          <p:cNvSpPr txBox="1"/>
          <p:nvPr/>
        </p:nvSpPr>
        <p:spPr>
          <a:xfrm>
            <a:off x="619249" y="1894850"/>
            <a:ext cx="4762800" cy="7226400"/>
          </a:xfrm>
          <a:prstGeom prst="rect">
            <a:avLst/>
          </a:prstGeom>
          <a:noFill/>
          <a:ln>
            <a:noFill/>
          </a:ln>
        </p:spPr>
        <p:txBody>
          <a:bodyPr anchorCtr="0" anchor="t" bIns="0" lIns="0" spcFirstLastPara="1" rIns="0" wrap="square" tIns="12700">
            <a:noAutofit/>
          </a:bodyPr>
          <a:lstStyle/>
          <a:p>
            <a:pPr indent="-307975" lvl="0" marL="457200" rtl="0" algn="l">
              <a:lnSpc>
                <a:spcPct val="115000"/>
              </a:lnSpc>
              <a:spcBef>
                <a:spcPts val="0"/>
              </a:spcBef>
              <a:spcAft>
                <a:spcPts val="0"/>
              </a:spcAft>
              <a:buClr>
                <a:schemeClr val="dk1"/>
              </a:buClr>
              <a:buSzPts val="1250"/>
              <a:buFont typeface="Montserrat"/>
              <a:buAutoNum type="arabicPeriod"/>
            </a:pPr>
            <a:r>
              <a:rPr lang="en" sz="1250">
                <a:solidFill>
                  <a:schemeClr val="dk1"/>
                </a:solidFill>
                <a:latin typeface="Montserrat"/>
                <a:ea typeface="Montserrat"/>
                <a:cs typeface="Montserrat"/>
                <a:sym typeface="Montserrat"/>
              </a:rPr>
              <a:t>Coady, D. Fish, N.  </a:t>
            </a:r>
            <a:r>
              <a:rPr i="1" lang="en" sz="1250">
                <a:solidFill>
                  <a:schemeClr val="dk1"/>
                </a:solidFill>
                <a:latin typeface="Montserrat"/>
                <a:ea typeface="Montserrat"/>
                <a:cs typeface="Montserrat"/>
                <a:sym typeface="Montserrat"/>
              </a:rPr>
              <a:t>Healing Painful Sex</a:t>
            </a:r>
            <a:r>
              <a:rPr lang="en" sz="1250">
                <a:solidFill>
                  <a:schemeClr val="dk1"/>
                </a:solidFill>
                <a:latin typeface="Montserrat"/>
                <a:ea typeface="Montserrat"/>
                <a:cs typeface="Montserrat"/>
                <a:sym typeface="Montserrat"/>
              </a:rPr>
              <a:t>. New York: Seal Press, 2011.</a:t>
            </a:r>
            <a:endParaRPr b="1" sz="1250">
              <a:solidFill>
                <a:schemeClr val="hlink"/>
              </a:solidFill>
              <a:latin typeface="Montserrat"/>
              <a:ea typeface="Montserrat"/>
              <a:cs typeface="Montserrat"/>
              <a:sym typeface="Montserrat"/>
            </a:endParaRPr>
          </a:p>
          <a:p>
            <a:pPr indent="-307975" lvl="0" marL="457200" rtl="0" algn="l">
              <a:lnSpc>
                <a:spcPct val="115000"/>
              </a:lnSpc>
              <a:spcBef>
                <a:spcPts val="0"/>
              </a:spcBef>
              <a:spcAft>
                <a:spcPts val="0"/>
              </a:spcAft>
              <a:buClr>
                <a:schemeClr val="dk1"/>
              </a:buClr>
              <a:buSzPts val="1250"/>
              <a:buFont typeface="Montserrat"/>
              <a:buAutoNum type="arabicPeriod"/>
            </a:pPr>
            <a:r>
              <a:rPr lang="en" sz="1250">
                <a:solidFill>
                  <a:srgbClr val="222222"/>
                </a:solidFill>
                <a:highlight>
                  <a:schemeClr val="lt1"/>
                </a:highlight>
                <a:latin typeface="Montserrat"/>
                <a:ea typeface="Montserrat"/>
                <a:cs typeface="Montserrat"/>
                <a:sym typeface="Montserrat"/>
              </a:rPr>
              <a:t>Herman and Wallace Pelvic Floor Course I:: The Sages College; August 2019; Albany.</a:t>
            </a:r>
            <a:endParaRPr sz="1250">
              <a:solidFill>
                <a:srgbClr val="222222"/>
              </a:solidFill>
              <a:highlight>
                <a:schemeClr val="lt1"/>
              </a:highlight>
              <a:latin typeface="Montserrat"/>
              <a:ea typeface="Montserrat"/>
              <a:cs typeface="Montserrat"/>
              <a:sym typeface="Montserrat"/>
            </a:endParaRPr>
          </a:p>
          <a:p>
            <a:pPr indent="-307975" lvl="0" marL="457200" rtl="0" algn="l">
              <a:lnSpc>
                <a:spcPct val="115000"/>
              </a:lnSpc>
              <a:spcBef>
                <a:spcPts val="0"/>
              </a:spcBef>
              <a:spcAft>
                <a:spcPts val="0"/>
              </a:spcAft>
              <a:buClr>
                <a:srgbClr val="222222"/>
              </a:buClr>
              <a:buSzPts val="1250"/>
              <a:buFont typeface="Montserrat"/>
              <a:buAutoNum type="arabicPeriod"/>
            </a:pPr>
            <a:r>
              <a:rPr lang="en" sz="1250">
                <a:solidFill>
                  <a:schemeClr val="dk1"/>
                </a:solidFill>
                <a:highlight>
                  <a:schemeClr val="lt1"/>
                </a:highlight>
                <a:latin typeface="Montserrat"/>
                <a:ea typeface="Montserrat"/>
                <a:cs typeface="Montserrat"/>
                <a:sym typeface="Montserrat"/>
              </a:rPr>
              <a:t>Porges, SW. </a:t>
            </a:r>
            <a:r>
              <a:rPr i="1" lang="en" sz="1250">
                <a:solidFill>
                  <a:schemeClr val="dk1"/>
                </a:solidFill>
                <a:highlight>
                  <a:schemeClr val="lt1"/>
                </a:highlight>
                <a:latin typeface="Montserrat"/>
                <a:ea typeface="Montserrat"/>
                <a:cs typeface="Montserrat"/>
                <a:sym typeface="Montserrat"/>
              </a:rPr>
              <a:t>The Polyvagal Theory: Neurophysiological Foundations of Emotions, Attachment, Communication, and Self-Regulation</a:t>
            </a:r>
            <a:r>
              <a:rPr lang="en" sz="1250">
                <a:solidFill>
                  <a:schemeClr val="dk1"/>
                </a:solidFill>
                <a:highlight>
                  <a:schemeClr val="lt1"/>
                </a:highlight>
                <a:latin typeface="Montserrat"/>
                <a:ea typeface="Montserrat"/>
                <a:cs typeface="Montserrat"/>
                <a:sym typeface="Montserrat"/>
              </a:rPr>
              <a:t>. New York: W.W. Norton, 2011.</a:t>
            </a:r>
            <a:endParaRPr sz="1250">
              <a:solidFill>
                <a:srgbClr val="222222"/>
              </a:solidFill>
              <a:highlight>
                <a:schemeClr val="lt1"/>
              </a:highlight>
              <a:latin typeface="Montserrat"/>
              <a:ea typeface="Montserrat"/>
              <a:cs typeface="Montserrat"/>
              <a:sym typeface="Montserrat"/>
            </a:endParaRPr>
          </a:p>
          <a:p>
            <a:pPr indent="-307975" lvl="0" marL="457200" marR="48895" rtl="0" algn="l">
              <a:lnSpc>
                <a:spcPct val="115000"/>
              </a:lnSpc>
              <a:spcBef>
                <a:spcPts val="0"/>
              </a:spcBef>
              <a:spcAft>
                <a:spcPts val="0"/>
              </a:spcAft>
              <a:buClr>
                <a:schemeClr val="hlink"/>
              </a:buClr>
              <a:buSzPts val="1250"/>
              <a:buFont typeface="Montserrat"/>
              <a:buAutoNum type="arabicPeriod"/>
            </a:pPr>
            <a:r>
              <a:rPr lang="en" sz="1250">
                <a:solidFill>
                  <a:schemeClr val="hlink"/>
                </a:solidFill>
                <a:latin typeface="Montserrat"/>
                <a:ea typeface="Montserrat"/>
                <a:cs typeface="Montserrat"/>
                <a:sym typeface="Montserrat"/>
              </a:rPr>
              <a:t>Wallace, Kathe. </a:t>
            </a:r>
            <a:r>
              <a:rPr i="1" lang="en" sz="1250">
                <a:solidFill>
                  <a:schemeClr val="hlink"/>
                </a:solidFill>
                <a:latin typeface="Montserrat"/>
                <a:ea typeface="Montserrat"/>
                <a:cs typeface="Montserrat"/>
                <a:sym typeface="Montserrat"/>
              </a:rPr>
              <a:t>Vulvar Care and Best Hygiene Practices Handout. </a:t>
            </a:r>
            <a:endParaRPr i="1" sz="1250">
              <a:solidFill>
                <a:schemeClr val="hlink"/>
              </a:solidFill>
              <a:latin typeface="Montserrat"/>
              <a:ea typeface="Montserrat"/>
              <a:cs typeface="Montserrat"/>
              <a:sym typeface="Montserrat"/>
            </a:endParaRPr>
          </a:p>
          <a:p>
            <a:pPr indent="-307975" lvl="0" marL="457200" marR="48895" rtl="0" algn="l">
              <a:lnSpc>
                <a:spcPct val="115000"/>
              </a:lnSpc>
              <a:spcBef>
                <a:spcPts val="0"/>
              </a:spcBef>
              <a:spcAft>
                <a:spcPts val="0"/>
              </a:spcAft>
              <a:buClr>
                <a:schemeClr val="hlink"/>
              </a:buClr>
              <a:buSzPts val="1250"/>
              <a:buFont typeface="Montserrat"/>
              <a:buAutoNum type="arabicPeriod"/>
            </a:pPr>
            <a:r>
              <a:rPr lang="en" sz="1250">
                <a:solidFill>
                  <a:schemeClr val="hlink"/>
                </a:solidFill>
                <a:latin typeface="Montserrat"/>
                <a:ea typeface="Montserrat"/>
                <a:cs typeface="Montserrat"/>
                <a:sym typeface="Montserrat"/>
              </a:rPr>
              <a:t>Herman and Wallace </a:t>
            </a:r>
            <a:r>
              <a:rPr i="1" lang="en" sz="1250">
                <a:solidFill>
                  <a:schemeClr val="hlink"/>
                </a:solidFill>
                <a:latin typeface="Montserrat"/>
                <a:ea typeface="Montserrat"/>
                <a:cs typeface="Montserrat"/>
                <a:sym typeface="Montserrat"/>
              </a:rPr>
              <a:t>Orthopedic considerations for Sexual activity Handout</a:t>
            </a:r>
            <a:endParaRPr i="1" sz="1250">
              <a:solidFill>
                <a:schemeClr val="hlink"/>
              </a:solidFill>
              <a:latin typeface="Montserrat"/>
              <a:ea typeface="Montserrat"/>
              <a:cs typeface="Montserrat"/>
              <a:sym typeface="Montserrat"/>
            </a:endParaRPr>
          </a:p>
          <a:p>
            <a:pPr indent="-307975" lvl="0" marL="457200" marR="48895" rtl="0" algn="l">
              <a:lnSpc>
                <a:spcPct val="115000"/>
              </a:lnSpc>
              <a:spcBef>
                <a:spcPts val="0"/>
              </a:spcBef>
              <a:spcAft>
                <a:spcPts val="0"/>
              </a:spcAft>
              <a:buClr>
                <a:schemeClr val="hlink"/>
              </a:buClr>
              <a:buSzPts val="1250"/>
              <a:buFont typeface="Montserrat"/>
              <a:buAutoNum type="arabicPeriod"/>
            </a:pPr>
            <a:r>
              <a:rPr lang="en" sz="1250">
                <a:solidFill>
                  <a:schemeClr val="hlink"/>
                </a:solidFill>
                <a:latin typeface="Montserrat"/>
                <a:ea typeface="Montserrat"/>
                <a:cs typeface="Montserrat"/>
                <a:sym typeface="Montserrat"/>
              </a:rPr>
              <a:t>Drummond, Jessica. Integrative Women’s Health Institute Women’s Health Coaching Course.</a:t>
            </a:r>
            <a:endParaRPr sz="1250">
              <a:solidFill>
                <a:schemeClr val="hlink"/>
              </a:solidFill>
              <a:latin typeface="Montserrat"/>
              <a:ea typeface="Montserrat"/>
              <a:cs typeface="Montserrat"/>
              <a:sym typeface="Montserrat"/>
            </a:endParaRPr>
          </a:p>
          <a:p>
            <a:pPr indent="-307975" lvl="0" marL="457200" marR="48895" rtl="0" algn="l">
              <a:lnSpc>
                <a:spcPct val="115000"/>
              </a:lnSpc>
              <a:spcBef>
                <a:spcPts val="0"/>
              </a:spcBef>
              <a:spcAft>
                <a:spcPts val="0"/>
              </a:spcAft>
              <a:buClr>
                <a:schemeClr val="hlink"/>
              </a:buClr>
              <a:buSzPts val="1250"/>
              <a:buFont typeface="Montserrat"/>
              <a:buAutoNum type="arabicPeriod"/>
            </a:pPr>
            <a:r>
              <a:rPr lang="en" sz="1250">
                <a:solidFill>
                  <a:schemeClr val="hlink"/>
                </a:solidFill>
                <a:latin typeface="Montserrat"/>
                <a:ea typeface="Montserrat"/>
                <a:cs typeface="Montserrat"/>
                <a:sym typeface="Montserrat"/>
              </a:rPr>
              <a:t>Some images obtained from Unsplash</a:t>
            </a:r>
            <a:endParaRPr sz="1250">
              <a:solidFill>
                <a:schemeClr val="hlink"/>
              </a:solidFill>
              <a:latin typeface="Montserrat"/>
              <a:ea typeface="Montserrat"/>
              <a:cs typeface="Montserrat"/>
              <a:sym typeface="Montserrat"/>
            </a:endParaRPr>
          </a:p>
        </p:txBody>
      </p:sp>
      <p:sp>
        <p:nvSpPr>
          <p:cNvPr id="531" name="Google Shape;531;p53"/>
          <p:cNvSpPr txBox="1"/>
          <p:nvPr>
            <p:ph type="title"/>
          </p:nvPr>
        </p:nvSpPr>
        <p:spPr>
          <a:xfrm>
            <a:off x="609600" y="667575"/>
            <a:ext cx="6052800" cy="726300"/>
          </a:xfrm>
          <a:prstGeom prst="rect">
            <a:avLst/>
          </a:prstGeom>
          <a:noFill/>
          <a:ln>
            <a:noFill/>
          </a:ln>
        </p:spPr>
        <p:txBody>
          <a:bodyPr anchorCtr="0" anchor="t" bIns="0" lIns="0" spcFirstLastPara="1" rIns="0" wrap="square" tIns="12700">
            <a:noAutofit/>
          </a:bodyPr>
          <a:lstStyle/>
          <a:p>
            <a:pPr indent="0" lvl="0" marL="12700" rtl="0" algn="l">
              <a:lnSpc>
                <a:spcPct val="100000"/>
              </a:lnSpc>
              <a:spcBef>
                <a:spcPts val="0"/>
              </a:spcBef>
              <a:spcAft>
                <a:spcPts val="0"/>
              </a:spcAft>
              <a:buNone/>
            </a:pPr>
            <a:r>
              <a:rPr b="0" lang="en">
                <a:solidFill>
                  <a:srgbClr val="FF9900"/>
                </a:solidFill>
                <a:latin typeface="Roboto"/>
                <a:ea typeface="Roboto"/>
                <a:cs typeface="Roboto"/>
                <a:sym typeface="Roboto"/>
              </a:rPr>
              <a:t>References</a:t>
            </a:r>
            <a:endParaRPr b="0">
              <a:solidFill>
                <a:srgbClr val="FF9900"/>
              </a:solidFill>
              <a:latin typeface="Roboto"/>
              <a:ea typeface="Roboto"/>
              <a:cs typeface="Roboto"/>
              <a:sym typeface="Roboto"/>
            </a:endParaRPr>
          </a:p>
        </p:txBody>
      </p:sp>
      <p:sp>
        <p:nvSpPr>
          <p:cNvPr id="532" name="Google Shape;532;p53"/>
          <p:cNvSpPr txBox="1"/>
          <p:nvPr/>
        </p:nvSpPr>
        <p:spPr>
          <a:xfrm>
            <a:off x="4114800" y="1843023"/>
            <a:ext cx="3070800" cy="7226400"/>
          </a:xfrm>
          <a:prstGeom prst="rect">
            <a:avLst/>
          </a:prstGeom>
          <a:noFill/>
          <a:ln>
            <a:noFill/>
          </a:ln>
        </p:spPr>
        <p:txBody>
          <a:bodyPr anchorCtr="0" anchor="t" bIns="0" lIns="0" spcFirstLastPara="1" rIns="0" wrap="square" tIns="12700">
            <a:noAutofit/>
          </a:bodyPr>
          <a:lstStyle/>
          <a:p>
            <a:pPr indent="0" lvl="0" marL="0" marR="17780" rtl="0" algn="l">
              <a:lnSpc>
                <a:spcPct val="166700"/>
              </a:lnSpc>
              <a:spcBef>
                <a:spcPts val="5"/>
              </a:spcBef>
              <a:spcAft>
                <a:spcPts val="0"/>
              </a:spcAft>
              <a:buClr>
                <a:schemeClr val="dk1"/>
              </a:buClr>
              <a:buFont typeface="Arial"/>
              <a:buNone/>
            </a:pPr>
            <a:r>
              <a:t/>
            </a:r>
            <a:endParaRPr sz="1200">
              <a:solidFill>
                <a:srgbClr val="232323"/>
              </a:solidFill>
              <a:latin typeface="Roboto"/>
              <a:ea typeface="Roboto"/>
              <a:cs typeface="Roboto"/>
              <a:sym typeface="Roboto"/>
            </a:endParaRPr>
          </a:p>
        </p:txBody>
      </p:sp>
      <p:sp>
        <p:nvSpPr>
          <p:cNvPr id="533" name="Google Shape;533;p53"/>
          <p:cNvSpPr txBox="1"/>
          <p:nvPr/>
        </p:nvSpPr>
        <p:spPr>
          <a:xfrm>
            <a:off x="619250" y="9622225"/>
            <a:ext cx="4919100" cy="329400"/>
          </a:xfrm>
          <a:prstGeom prst="rect">
            <a:avLst/>
          </a:prstGeom>
          <a:noFill/>
          <a:ln>
            <a:noFill/>
          </a:ln>
        </p:spPr>
        <p:txBody>
          <a:bodyPr anchorCtr="0" anchor="t" bIns="91425" lIns="91425" spcFirstLastPara="1" rIns="91425" wrap="square" tIns="91425">
            <a:noAutofit/>
          </a:bodyPr>
          <a:lstStyle/>
          <a:p>
            <a:pPr indent="0" lvl="0" marL="12700" rtl="0" algn="l">
              <a:spcBef>
                <a:spcPts val="0"/>
              </a:spcBef>
              <a:spcAft>
                <a:spcPts val="0"/>
              </a:spcAft>
              <a:buClr>
                <a:schemeClr val="dk1"/>
              </a:buClr>
              <a:buSzPts val="1100"/>
              <a:buFont typeface="Arial"/>
              <a:buNone/>
            </a:pPr>
            <a:r>
              <a:rPr lang="en" sz="1000">
                <a:solidFill>
                  <a:schemeClr val="hlink"/>
                </a:solidFill>
                <a:latin typeface="Roboto"/>
                <a:ea typeface="Roboto"/>
                <a:cs typeface="Roboto"/>
                <a:sym typeface="Roboto"/>
              </a:rPr>
              <a:t>©  Body Harmony Physical Therapy, PLLC (2021) -  All Rights Reserved</a:t>
            </a:r>
            <a:endParaRPr sz="1000">
              <a:solidFill>
                <a:schemeClr val="dk1"/>
              </a:solidFill>
              <a:latin typeface="Roboto"/>
              <a:ea typeface="Roboto"/>
              <a:cs typeface="Roboto"/>
              <a:sym typeface="Roboto"/>
            </a:endParaRPr>
          </a:p>
        </p:txBody>
      </p:sp>
      <p:pic>
        <p:nvPicPr>
          <p:cNvPr id="534" name="Google Shape;534;p53"/>
          <p:cNvPicPr preferRelativeResize="0"/>
          <p:nvPr/>
        </p:nvPicPr>
        <p:blipFill rotWithShape="1">
          <a:blip r:embed="rId3">
            <a:alphaModFix/>
          </a:blip>
          <a:srcRect b="0" l="0" r="0" t="0"/>
          <a:stretch/>
        </p:blipFill>
        <p:spPr>
          <a:xfrm>
            <a:off x="175050" y="9478603"/>
            <a:ext cx="434550" cy="43455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 name="Shape 134"/>
        <p:cNvGrpSpPr/>
        <p:nvPr/>
      </p:nvGrpSpPr>
      <p:grpSpPr>
        <a:xfrm>
          <a:off x="0" y="0"/>
          <a:ext cx="0" cy="0"/>
          <a:chOff x="0" y="0"/>
          <a:chExt cx="0" cy="0"/>
        </a:xfrm>
      </p:grpSpPr>
      <p:pic>
        <p:nvPicPr>
          <p:cNvPr id="135" name="Google Shape;135;p22"/>
          <p:cNvPicPr preferRelativeResize="0"/>
          <p:nvPr/>
        </p:nvPicPr>
        <p:blipFill rotWithShape="1">
          <a:blip r:embed="rId3">
            <a:alphaModFix/>
          </a:blip>
          <a:srcRect b="0" l="49" r="49" t="0"/>
          <a:stretch/>
        </p:blipFill>
        <p:spPr>
          <a:xfrm>
            <a:off x="0" y="8"/>
            <a:ext cx="7772401" cy="5186132"/>
          </a:xfrm>
          <a:prstGeom prst="rect">
            <a:avLst/>
          </a:prstGeom>
          <a:noFill/>
          <a:ln>
            <a:noFill/>
          </a:ln>
        </p:spPr>
      </p:pic>
      <p:sp>
        <p:nvSpPr>
          <p:cNvPr id="136" name="Google Shape;136;p22"/>
          <p:cNvSpPr txBox="1"/>
          <p:nvPr/>
        </p:nvSpPr>
        <p:spPr>
          <a:xfrm>
            <a:off x="7307429" y="9622231"/>
            <a:ext cx="84600" cy="147300"/>
          </a:xfrm>
          <a:prstGeom prst="rect">
            <a:avLst/>
          </a:prstGeom>
          <a:noFill/>
          <a:ln>
            <a:noFill/>
          </a:ln>
        </p:spPr>
        <p:txBody>
          <a:bodyPr anchorCtr="0" anchor="t" bIns="0" lIns="0" spcFirstLastPara="1" rIns="0" wrap="square" tIns="12700">
            <a:noAutofit/>
          </a:bodyPr>
          <a:lstStyle/>
          <a:p>
            <a:pPr indent="0" lvl="0" marL="12700" marR="0" rtl="0" algn="l">
              <a:lnSpc>
                <a:spcPct val="100000"/>
              </a:lnSpc>
              <a:spcBef>
                <a:spcPts val="0"/>
              </a:spcBef>
              <a:spcAft>
                <a:spcPts val="0"/>
              </a:spcAft>
              <a:buNone/>
            </a:pPr>
            <a:r>
              <a:rPr lang="en" sz="800">
                <a:solidFill>
                  <a:schemeClr val="dk1"/>
                </a:solidFill>
                <a:latin typeface="Avenir"/>
                <a:ea typeface="Avenir"/>
                <a:cs typeface="Avenir"/>
                <a:sym typeface="Avenir"/>
              </a:rPr>
              <a:t>4</a:t>
            </a:r>
            <a:endParaRPr sz="800">
              <a:solidFill>
                <a:schemeClr val="dk1"/>
              </a:solidFill>
              <a:latin typeface="Avenir"/>
              <a:ea typeface="Avenir"/>
              <a:cs typeface="Avenir"/>
              <a:sym typeface="Avenir"/>
            </a:endParaRPr>
          </a:p>
        </p:txBody>
      </p:sp>
      <p:sp>
        <p:nvSpPr>
          <p:cNvPr id="137" name="Google Shape;137;p22"/>
          <p:cNvSpPr/>
          <p:nvPr/>
        </p:nvSpPr>
        <p:spPr>
          <a:xfrm>
            <a:off x="856616" y="4743700"/>
            <a:ext cx="6059170" cy="4881880"/>
          </a:xfrm>
          <a:custGeom>
            <a:rect b="b" l="l" r="r" t="t"/>
            <a:pathLst>
              <a:path extrusionOk="0" h="4881880" w="6059170">
                <a:moveTo>
                  <a:pt x="0" y="4881880"/>
                </a:moveTo>
                <a:lnTo>
                  <a:pt x="6058916" y="4881880"/>
                </a:lnTo>
                <a:lnTo>
                  <a:pt x="6058916" y="0"/>
                </a:lnTo>
                <a:lnTo>
                  <a:pt x="0" y="0"/>
                </a:lnTo>
                <a:lnTo>
                  <a:pt x="0" y="488188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8" name="Google Shape;138;p22"/>
          <p:cNvSpPr txBox="1"/>
          <p:nvPr/>
        </p:nvSpPr>
        <p:spPr>
          <a:xfrm>
            <a:off x="856766" y="4743700"/>
            <a:ext cx="6059100" cy="4557900"/>
          </a:xfrm>
          <a:prstGeom prst="rect">
            <a:avLst/>
          </a:prstGeom>
          <a:noFill/>
          <a:ln cap="flat" cmpd="sng" w="12700">
            <a:solidFill>
              <a:srgbClr val="A2C4C9"/>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None/>
            </a:pPr>
            <a:r>
              <a:t/>
            </a:r>
            <a:endParaRPr sz="1600">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None/>
            </a:pPr>
            <a:r>
              <a:t/>
            </a:r>
            <a:endParaRPr sz="1600">
              <a:solidFill>
                <a:schemeClr val="dk1"/>
              </a:solidFill>
              <a:latin typeface="Times New Roman"/>
              <a:ea typeface="Times New Roman"/>
              <a:cs typeface="Times New Roman"/>
              <a:sym typeface="Times New Roman"/>
            </a:endParaRPr>
          </a:p>
          <a:p>
            <a:pPr indent="0" lvl="0" marL="0" marR="0" rtl="0" algn="ctr">
              <a:lnSpc>
                <a:spcPct val="100000"/>
              </a:lnSpc>
              <a:spcBef>
                <a:spcPts val="0"/>
              </a:spcBef>
              <a:spcAft>
                <a:spcPts val="0"/>
              </a:spcAft>
              <a:buNone/>
            </a:pPr>
            <a:r>
              <a:t/>
            </a:r>
            <a:endParaRPr sz="1600">
              <a:solidFill>
                <a:schemeClr val="dk1"/>
              </a:solidFill>
              <a:latin typeface="Times New Roman"/>
              <a:ea typeface="Times New Roman"/>
              <a:cs typeface="Times New Roman"/>
              <a:sym typeface="Times New Roman"/>
            </a:endParaRPr>
          </a:p>
          <a:p>
            <a:pPr indent="0" lvl="0" marL="17145" marR="0" rtl="0" algn="ctr">
              <a:lnSpc>
                <a:spcPct val="100000"/>
              </a:lnSpc>
              <a:spcBef>
                <a:spcPts val="1215"/>
              </a:spcBef>
              <a:spcAft>
                <a:spcPts val="0"/>
              </a:spcAft>
              <a:buNone/>
            </a:pPr>
            <a:r>
              <a:rPr lang="en">
                <a:solidFill>
                  <a:srgbClr val="232323"/>
                </a:solidFill>
                <a:latin typeface="Roboto"/>
                <a:ea typeface="Roboto"/>
                <a:cs typeface="Roboto"/>
                <a:sym typeface="Roboto"/>
              </a:rPr>
              <a:t>Chapter 01</a:t>
            </a:r>
            <a:r>
              <a:rPr lang="en" sz="1400">
                <a:solidFill>
                  <a:srgbClr val="232323"/>
                </a:solidFill>
                <a:latin typeface="Roboto"/>
                <a:ea typeface="Roboto"/>
                <a:cs typeface="Roboto"/>
                <a:sym typeface="Roboto"/>
              </a:rPr>
              <a:t> </a:t>
            </a:r>
            <a:endParaRPr sz="1400">
              <a:solidFill>
                <a:schemeClr val="dk1"/>
              </a:solidFill>
              <a:latin typeface="Roboto"/>
              <a:ea typeface="Roboto"/>
              <a:cs typeface="Roboto"/>
              <a:sym typeface="Roboto"/>
            </a:endParaRPr>
          </a:p>
          <a:p>
            <a:pPr indent="0" lvl="0" marL="0" marR="0" rtl="0" algn="ctr">
              <a:lnSpc>
                <a:spcPct val="100000"/>
              </a:lnSpc>
              <a:spcBef>
                <a:spcPts val="40"/>
              </a:spcBef>
              <a:spcAft>
                <a:spcPts val="0"/>
              </a:spcAft>
              <a:buNone/>
            </a:pPr>
            <a:r>
              <a:t/>
            </a:r>
            <a:endParaRPr sz="1450">
              <a:solidFill>
                <a:schemeClr val="dk1"/>
              </a:solidFill>
              <a:latin typeface="Times New Roman"/>
              <a:ea typeface="Times New Roman"/>
              <a:cs typeface="Times New Roman"/>
              <a:sym typeface="Times New Roman"/>
            </a:endParaRPr>
          </a:p>
          <a:p>
            <a:pPr indent="0" lvl="0" marL="0" marR="0" rtl="0" algn="ctr">
              <a:lnSpc>
                <a:spcPct val="100000"/>
              </a:lnSpc>
              <a:spcBef>
                <a:spcPts val="0"/>
              </a:spcBef>
              <a:spcAft>
                <a:spcPts val="0"/>
              </a:spcAft>
              <a:buNone/>
            </a:pPr>
            <a:r>
              <a:rPr lang="en" sz="6500">
                <a:solidFill>
                  <a:srgbClr val="A2C4C9"/>
                </a:solidFill>
                <a:latin typeface="Roboto"/>
                <a:ea typeface="Roboto"/>
                <a:cs typeface="Roboto"/>
                <a:sym typeface="Roboto"/>
              </a:rPr>
              <a:t>Why Does Sex Hurt?</a:t>
            </a:r>
            <a:endParaRPr sz="6500">
              <a:solidFill>
                <a:srgbClr val="A2C4C9"/>
              </a:solidFill>
              <a:latin typeface="Roboto"/>
              <a:ea typeface="Roboto"/>
              <a:cs typeface="Roboto"/>
              <a:sym typeface="Roboto"/>
            </a:endParaRPr>
          </a:p>
          <a:p>
            <a:pPr indent="-635" lvl="0" marL="864235" marR="855343" rtl="0" algn="ctr">
              <a:lnSpc>
                <a:spcPct val="145800"/>
              </a:lnSpc>
              <a:spcBef>
                <a:spcPts val="2460"/>
              </a:spcBef>
              <a:spcAft>
                <a:spcPts val="0"/>
              </a:spcAft>
              <a:buNone/>
            </a:pPr>
            <a:r>
              <a:t/>
            </a:r>
            <a:endParaRPr sz="1200">
              <a:solidFill>
                <a:schemeClr val="dk1"/>
              </a:solidFill>
              <a:latin typeface="Roboto"/>
              <a:ea typeface="Roboto"/>
              <a:cs typeface="Roboto"/>
              <a:sym typeface="Roboto"/>
            </a:endParaRPr>
          </a:p>
        </p:txBody>
      </p:sp>
      <p:sp>
        <p:nvSpPr>
          <p:cNvPr id="139" name="Google Shape;139;p22"/>
          <p:cNvSpPr txBox="1"/>
          <p:nvPr/>
        </p:nvSpPr>
        <p:spPr>
          <a:xfrm>
            <a:off x="609600" y="9622225"/>
            <a:ext cx="5172900" cy="329400"/>
          </a:xfrm>
          <a:prstGeom prst="rect">
            <a:avLst/>
          </a:prstGeom>
          <a:noFill/>
          <a:ln>
            <a:noFill/>
          </a:ln>
        </p:spPr>
        <p:txBody>
          <a:bodyPr anchorCtr="0" anchor="t" bIns="91425" lIns="91425" spcFirstLastPara="1" rIns="91425" wrap="square" tIns="91425">
            <a:noAutofit/>
          </a:bodyPr>
          <a:lstStyle/>
          <a:p>
            <a:pPr indent="0" lvl="0" marL="12700" rtl="0" algn="l">
              <a:spcBef>
                <a:spcPts val="0"/>
              </a:spcBef>
              <a:spcAft>
                <a:spcPts val="0"/>
              </a:spcAft>
              <a:buClr>
                <a:schemeClr val="dk1"/>
              </a:buClr>
              <a:buSzPts val="1100"/>
              <a:buFont typeface="Arial"/>
              <a:buNone/>
            </a:pPr>
            <a:r>
              <a:rPr lang="en" sz="1000">
                <a:solidFill>
                  <a:schemeClr val="hlink"/>
                </a:solidFill>
                <a:latin typeface="Roboto"/>
                <a:ea typeface="Roboto"/>
                <a:cs typeface="Roboto"/>
                <a:sym typeface="Roboto"/>
              </a:rPr>
              <a:t>©  Body Harmony Physical Therapy, PLLC (2021) - All Rights Reserved</a:t>
            </a:r>
            <a:endParaRPr sz="1000">
              <a:solidFill>
                <a:schemeClr val="dk1"/>
              </a:solidFill>
              <a:latin typeface="Roboto"/>
              <a:ea typeface="Roboto"/>
              <a:cs typeface="Roboto"/>
              <a:sym typeface="Roboto"/>
            </a:endParaRPr>
          </a:p>
          <a:p>
            <a:pPr indent="0" lvl="0" marL="12700" rtl="0" algn="l">
              <a:spcBef>
                <a:spcPts val="0"/>
              </a:spcBef>
              <a:spcAft>
                <a:spcPts val="0"/>
              </a:spcAft>
              <a:buClr>
                <a:schemeClr val="dk1"/>
              </a:buClr>
              <a:buSzPts val="1100"/>
              <a:buFont typeface="Arial"/>
              <a:buNone/>
            </a:pPr>
            <a:r>
              <a:t/>
            </a:r>
            <a:endParaRPr sz="1000">
              <a:solidFill>
                <a:schemeClr val="hlink"/>
              </a:solidFill>
              <a:latin typeface="Roboto"/>
              <a:ea typeface="Roboto"/>
              <a:cs typeface="Roboto"/>
              <a:sym typeface="Roboto"/>
            </a:endParaRPr>
          </a:p>
        </p:txBody>
      </p:sp>
      <p:pic>
        <p:nvPicPr>
          <p:cNvPr id="140" name="Google Shape;140;p22"/>
          <p:cNvPicPr preferRelativeResize="0"/>
          <p:nvPr/>
        </p:nvPicPr>
        <p:blipFill rotWithShape="1">
          <a:blip r:embed="rId4">
            <a:alphaModFix/>
          </a:blip>
          <a:srcRect b="0" l="0" r="0" t="0"/>
          <a:stretch/>
        </p:blipFill>
        <p:spPr>
          <a:xfrm>
            <a:off x="175050" y="9478603"/>
            <a:ext cx="434550" cy="43455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44" name="Shape 144"/>
        <p:cNvGrpSpPr/>
        <p:nvPr/>
      </p:nvGrpSpPr>
      <p:grpSpPr>
        <a:xfrm>
          <a:off x="0" y="0"/>
          <a:ext cx="0" cy="0"/>
          <a:chOff x="0" y="0"/>
          <a:chExt cx="0" cy="0"/>
        </a:xfrm>
      </p:grpSpPr>
      <p:sp>
        <p:nvSpPr>
          <p:cNvPr id="145" name="Google Shape;145;p23"/>
          <p:cNvSpPr/>
          <p:nvPr/>
        </p:nvSpPr>
        <p:spPr>
          <a:xfrm>
            <a:off x="0" y="-75"/>
            <a:ext cx="6462300" cy="1351800"/>
          </a:xfrm>
          <a:prstGeom prst="rect">
            <a:avLst/>
          </a:prstGeom>
          <a:solidFill>
            <a:srgbClr val="FFF2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 name="Google Shape;146;p23"/>
          <p:cNvSpPr/>
          <p:nvPr/>
        </p:nvSpPr>
        <p:spPr>
          <a:xfrm>
            <a:off x="410819" y="9556750"/>
            <a:ext cx="2358390" cy="0"/>
          </a:xfrm>
          <a:custGeom>
            <a:rect b="b" l="l" r="r" t="t"/>
            <a:pathLst>
              <a:path extrusionOk="0" h="120000" w="2358390">
                <a:moveTo>
                  <a:pt x="0" y="0"/>
                </a:moveTo>
                <a:lnTo>
                  <a:pt x="2357780" y="0"/>
                </a:lnTo>
              </a:path>
            </a:pathLst>
          </a:custGeom>
          <a:noFill/>
          <a:ln cap="flat" cmpd="sng" w="12700">
            <a:solidFill>
              <a:srgbClr val="EFEFE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7" name="Google Shape;147;p23"/>
          <p:cNvSpPr txBox="1"/>
          <p:nvPr/>
        </p:nvSpPr>
        <p:spPr>
          <a:xfrm>
            <a:off x="7320129" y="9634931"/>
            <a:ext cx="59100" cy="1392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None/>
            </a:pPr>
            <a:r>
              <a:rPr lang="en" sz="800">
                <a:solidFill>
                  <a:schemeClr val="dk1"/>
                </a:solidFill>
                <a:latin typeface="Avenir"/>
                <a:ea typeface="Avenir"/>
                <a:cs typeface="Avenir"/>
                <a:sym typeface="Avenir"/>
              </a:rPr>
              <a:t>5</a:t>
            </a:r>
            <a:endParaRPr sz="800">
              <a:solidFill>
                <a:schemeClr val="dk1"/>
              </a:solidFill>
              <a:latin typeface="Avenir"/>
              <a:ea typeface="Avenir"/>
              <a:cs typeface="Avenir"/>
              <a:sym typeface="Avenir"/>
            </a:endParaRPr>
          </a:p>
        </p:txBody>
      </p:sp>
      <p:sp>
        <p:nvSpPr>
          <p:cNvPr id="148" name="Google Shape;148;p23"/>
          <p:cNvSpPr/>
          <p:nvPr/>
        </p:nvSpPr>
        <p:spPr>
          <a:xfrm>
            <a:off x="4270200" y="5505452"/>
            <a:ext cx="3465132" cy="4389977"/>
          </a:xfrm>
          <a:custGeom>
            <a:rect b="b" l="l" r="r" t="t"/>
            <a:pathLst>
              <a:path extrusionOk="0" h="3086100" w="5003800">
                <a:moveTo>
                  <a:pt x="0" y="3086100"/>
                </a:moveTo>
                <a:lnTo>
                  <a:pt x="5003800" y="3086100"/>
                </a:lnTo>
                <a:lnTo>
                  <a:pt x="5003800" y="0"/>
                </a:lnTo>
                <a:lnTo>
                  <a:pt x="0" y="0"/>
                </a:lnTo>
                <a:lnTo>
                  <a:pt x="0" y="3086100"/>
                </a:lnTo>
                <a:close/>
              </a:path>
            </a:pathLst>
          </a:custGeom>
          <a:solidFill>
            <a:srgbClr val="A2C4C9"/>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9" name="Google Shape;149;p23"/>
          <p:cNvSpPr txBox="1"/>
          <p:nvPr/>
        </p:nvSpPr>
        <p:spPr>
          <a:xfrm>
            <a:off x="609600" y="1595220"/>
            <a:ext cx="3163500" cy="4292700"/>
          </a:xfrm>
          <a:prstGeom prst="rect">
            <a:avLst/>
          </a:prstGeom>
          <a:noFill/>
          <a:ln>
            <a:noFill/>
          </a:ln>
        </p:spPr>
        <p:txBody>
          <a:bodyPr anchorCtr="0" anchor="t" bIns="0" lIns="0" spcFirstLastPara="1" rIns="0" wrap="square" tIns="12700">
            <a:noAutofit/>
          </a:bodyPr>
          <a:lstStyle/>
          <a:p>
            <a:pPr indent="0" lvl="0" marL="0" rtl="0" algn="l">
              <a:spcBef>
                <a:spcPts val="0"/>
              </a:spcBef>
              <a:spcAft>
                <a:spcPts val="0"/>
              </a:spcAft>
              <a:buClr>
                <a:schemeClr val="dk1"/>
              </a:buClr>
              <a:buSzPts val="1400"/>
              <a:buFont typeface="Arial"/>
              <a:buNone/>
            </a:pPr>
            <a:r>
              <a:rPr lang="en" sz="1250">
                <a:solidFill>
                  <a:schemeClr val="dk1"/>
                </a:solidFill>
                <a:latin typeface="Montserrat"/>
                <a:ea typeface="Montserrat"/>
                <a:cs typeface="Montserrat"/>
                <a:sym typeface="Montserrat"/>
              </a:rPr>
              <a:t>Sex should never be  painful, but for many people it is. </a:t>
            </a:r>
            <a:r>
              <a:rPr b="1" lang="en" sz="1250">
                <a:solidFill>
                  <a:srgbClr val="222222"/>
                </a:solidFill>
                <a:highlight>
                  <a:srgbClr val="FFFFFF"/>
                </a:highlight>
                <a:latin typeface="Roboto"/>
                <a:ea typeface="Roboto"/>
                <a:cs typeface="Roboto"/>
                <a:sym typeface="Roboto"/>
              </a:rPr>
              <a:t>Dyspareunia</a:t>
            </a:r>
            <a:r>
              <a:rPr lang="en" sz="1250">
                <a:solidFill>
                  <a:srgbClr val="222222"/>
                </a:solidFill>
                <a:highlight>
                  <a:srgbClr val="FFFFFF"/>
                </a:highlight>
                <a:latin typeface="Roboto"/>
                <a:ea typeface="Roboto"/>
                <a:cs typeface="Roboto"/>
                <a:sym typeface="Roboto"/>
              </a:rPr>
              <a:t>, or painful intercourse, can occur</a:t>
            </a:r>
            <a:r>
              <a:rPr b="1" lang="en" sz="1250">
                <a:solidFill>
                  <a:srgbClr val="222222"/>
                </a:solidFill>
                <a:highlight>
                  <a:srgbClr val="FFFFFF"/>
                </a:highlight>
                <a:latin typeface="Roboto"/>
                <a:ea typeface="Roboto"/>
                <a:cs typeface="Roboto"/>
                <a:sym typeface="Roboto"/>
              </a:rPr>
              <a:t> </a:t>
            </a:r>
            <a:r>
              <a:rPr lang="en" sz="1250">
                <a:solidFill>
                  <a:schemeClr val="dk1"/>
                </a:solidFill>
                <a:latin typeface="Montserrat"/>
                <a:ea typeface="Montserrat"/>
                <a:cs typeface="Montserrat"/>
                <a:sym typeface="Montserrat"/>
              </a:rPr>
              <a:t>for a multitude of reasons. It could be a sign of a urologic condition such as bacterial prostatitis, or urinary tract infection. Thus, it is important to consult your urologist to rule out urological pathology.  </a:t>
            </a:r>
            <a:endParaRPr sz="125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400"/>
              <a:buFont typeface="Arial"/>
              <a:buNone/>
            </a:pPr>
            <a:r>
              <a:t/>
            </a:r>
            <a:endParaRPr sz="125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400"/>
              <a:buFont typeface="Arial"/>
              <a:buNone/>
            </a:pPr>
            <a:r>
              <a:rPr lang="en" sz="1250">
                <a:solidFill>
                  <a:schemeClr val="dk1"/>
                </a:solidFill>
                <a:latin typeface="Montserrat"/>
                <a:ea typeface="Montserrat"/>
                <a:cs typeface="Montserrat"/>
                <a:sym typeface="Montserrat"/>
              </a:rPr>
              <a:t>Pain with sex may also have musculoskeletal components or origins secondary to muscle imbalances, excessive muscular tone, nerve compression or tension, fascia adhesions and restrictions, and/or decreased blood/lymphatic flow. </a:t>
            </a:r>
            <a:endParaRPr sz="125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400"/>
              <a:buFont typeface="Arial"/>
              <a:buNone/>
            </a:pPr>
            <a:r>
              <a:t/>
            </a:r>
            <a:endParaRPr sz="125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400"/>
              <a:buFont typeface="Arial"/>
              <a:buNone/>
            </a:pPr>
            <a:r>
              <a:rPr lang="en" sz="1250">
                <a:solidFill>
                  <a:schemeClr val="dk1"/>
                </a:solidFill>
                <a:latin typeface="Montserrat"/>
                <a:ea typeface="Montserrat"/>
                <a:cs typeface="Montserrat"/>
                <a:sym typeface="Montserrat"/>
              </a:rPr>
              <a:t>Pain with sex can present in many ways including muscle spasms, burning sensations, stinging, aching, throbbing and in many different areas:</a:t>
            </a:r>
            <a:endParaRPr sz="125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sz="1250">
              <a:solidFill>
                <a:schemeClr val="dk1"/>
              </a:solidFill>
              <a:latin typeface="Montserrat"/>
              <a:ea typeface="Montserrat"/>
              <a:cs typeface="Montserrat"/>
              <a:sym typeface="Montserrat"/>
            </a:endParaRPr>
          </a:p>
          <a:p>
            <a:pPr indent="-307975" lvl="0" marL="457200" rtl="0" algn="l">
              <a:spcBef>
                <a:spcPts val="0"/>
              </a:spcBef>
              <a:spcAft>
                <a:spcPts val="0"/>
              </a:spcAft>
              <a:buClr>
                <a:schemeClr val="dk1"/>
              </a:buClr>
              <a:buSzPts val="1250"/>
              <a:buFont typeface="Montserrat"/>
              <a:buChar char="●"/>
            </a:pPr>
            <a:r>
              <a:rPr lang="en" sz="1250">
                <a:solidFill>
                  <a:schemeClr val="dk1"/>
                </a:solidFill>
                <a:latin typeface="Montserrat"/>
                <a:ea typeface="Montserrat"/>
                <a:cs typeface="Montserrat"/>
                <a:sym typeface="Montserrat"/>
              </a:rPr>
              <a:t>Penis head</a:t>
            </a:r>
            <a:endParaRPr sz="1250">
              <a:solidFill>
                <a:schemeClr val="dk1"/>
              </a:solidFill>
              <a:latin typeface="Montserrat"/>
              <a:ea typeface="Montserrat"/>
              <a:cs typeface="Montserrat"/>
              <a:sym typeface="Montserrat"/>
            </a:endParaRPr>
          </a:p>
          <a:p>
            <a:pPr indent="-307975" lvl="0" marL="457200" rtl="0" algn="l">
              <a:spcBef>
                <a:spcPts val="0"/>
              </a:spcBef>
              <a:spcAft>
                <a:spcPts val="0"/>
              </a:spcAft>
              <a:buClr>
                <a:schemeClr val="dk1"/>
              </a:buClr>
              <a:buSzPts val="1250"/>
              <a:buFont typeface="Montserrat"/>
              <a:buChar char="●"/>
            </a:pPr>
            <a:r>
              <a:rPr lang="en" sz="1250">
                <a:solidFill>
                  <a:schemeClr val="dk1"/>
                </a:solidFill>
                <a:latin typeface="Montserrat"/>
                <a:ea typeface="Montserrat"/>
                <a:cs typeface="Montserrat"/>
                <a:sym typeface="Montserrat"/>
              </a:rPr>
              <a:t>Penis shaft</a:t>
            </a:r>
            <a:endParaRPr sz="1250">
              <a:solidFill>
                <a:schemeClr val="dk1"/>
              </a:solidFill>
              <a:latin typeface="Montserrat"/>
              <a:ea typeface="Montserrat"/>
              <a:cs typeface="Montserrat"/>
              <a:sym typeface="Montserrat"/>
            </a:endParaRPr>
          </a:p>
          <a:p>
            <a:pPr indent="-307975" lvl="0" marL="457200" rtl="0" algn="l">
              <a:spcBef>
                <a:spcPts val="0"/>
              </a:spcBef>
              <a:spcAft>
                <a:spcPts val="0"/>
              </a:spcAft>
              <a:buClr>
                <a:schemeClr val="dk1"/>
              </a:buClr>
              <a:buSzPts val="1250"/>
              <a:buFont typeface="Montserrat"/>
              <a:buChar char="●"/>
            </a:pPr>
            <a:r>
              <a:rPr lang="en" sz="1250">
                <a:solidFill>
                  <a:schemeClr val="dk1"/>
                </a:solidFill>
                <a:latin typeface="Montserrat"/>
                <a:ea typeface="Montserrat"/>
                <a:cs typeface="Montserrat"/>
                <a:sym typeface="Montserrat"/>
              </a:rPr>
              <a:t>Testicles</a:t>
            </a:r>
            <a:endParaRPr sz="1250">
              <a:solidFill>
                <a:schemeClr val="dk1"/>
              </a:solidFill>
              <a:latin typeface="Montserrat"/>
              <a:ea typeface="Montserrat"/>
              <a:cs typeface="Montserrat"/>
              <a:sym typeface="Montserrat"/>
            </a:endParaRPr>
          </a:p>
          <a:p>
            <a:pPr indent="-307975" lvl="0" marL="457200" rtl="0" algn="l">
              <a:spcBef>
                <a:spcPts val="0"/>
              </a:spcBef>
              <a:spcAft>
                <a:spcPts val="0"/>
              </a:spcAft>
              <a:buClr>
                <a:schemeClr val="dk1"/>
              </a:buClr>
              <a:buSzPts val="1250"/>
              <a:buFont typeface="Montserrat"/>
              <a:buChar char="●"/>
            </a:pPr>
            <a:r>
              <a:rPr lang="en" sz="1250">
                <a:solidFill>
                  <a:schemeClr val="dk1"/>
                </a:solidFill>
                <a:latin typeface="Montserrat"/>
                <a:ea typeface="Montserrat"/>
                <a:cs typeface="Montserrat"/>
                <a:sym typeface="Montserrat"/>
              </a:rPr>
              <a:t>Pelvic floor muscles</a:t>
            </a:r>
            <a:endParaRPr sz="1250">
              <a:solidFill>
                <a:schemeClr val="dk1"/>
              </a:solidFill>
              <a:latin typeface="Montserrat"/>
              <a:ea typeface="Montserrat"/>
              <a:cs typeface="Montserrat"/>
              <a:sym typeface="Montserrat"/>
            </a:endParaRPr>
          </a:p>
          <a:p>
            <a:pPr indent="-307975" lvl="0" marL="457200" rtl="0" algn="l">
              <a:spcBef>
                <a:spcPts val="0"/>
              </a:spcBef>
              <a:spcAft>
                <a:spcPts val="0"/>
              </a:spcAft>
              <a:buClr>
                <a:schemeClr val="dk1"/>
              </a:buClr>
              <a:buSzPts val="1250"/>
              <a:buFont typeface="Montserrat"/>
              <a:buChar char="●"/>
            </a:pPr>
            <a:r>
              <a:rPr lang="en" sz="1250">
                <a:solidFill>
                  <a:schemeClr val="dk1"/>
                </a:solidFill>
                <a:latin typeface="Montserrat"/>
                <a:ea typeface="Montserrat"/>
                <a:cs typeface="Montserrat"/>
                <a:sym typeface="Montserrat"/>
              </a:rPr>
              <a:t>Perineum </a:t>
            </a:r>
            <a:endParaRPr sz="1250">
              <a:solidFill>
                <a:schemeClr val="dk1"/>
              </a:solidFill>
              <a:latin typeface="Montserrat"/>
              <a:ea typeface="Montserrat"/>
              <a:cs typeface="Montserrat"/>
              <a:sym typeface="Montserrat"/>
            </a:endParaRPr>
          </a:p>
          <a:p>
            <a:pPr indent="-307975" lvl="0" marL="457200" rtl="0" algn="l">
              <a:spcBef>
                <a:spcPts val="0"/>
              </a:spcBef>
              <a:spcAft>
                <a:spcPts val="0"/>
              </a:spcAft>
              <a:buClr>
                <a:schemeClr val="dk1"/>
              </a:buClr>
              <a:buSzPts val="1250"/>
              <a:buFont typeface="Montserrat"/>
              <a:buChar char="●"/>
            </a:pPr>
            <a:r>
              <a:rPr lang="en" sz="1250">
                <a:solidFill>
                  <a:schemeClr val="dk1"/>
                </a:solidFill>
                <a:latin typeface="Montserrat"/>
                <a:ea typeface="Montserrat"/>
                <a:cs typeface="Montserrat"/>
                <a:sym typeface="Montserrat"/>
              </a:rPr>
              <a:t>Rectum/anus</a:t>
            </a:r>
            <a:endParaRPr sz="1250">
              <a:solidFill>
                <a:schemeClr val="dk1"/>
              </a:solidFill>
              <a:latin typeface="Montserrat"/>
              <a:ea typeface="Montserrat"/>
              <a:cs typeface="Montserrat"/>
              <a:sym typeface="Montserrat"/>
            </a:endParaRPr>
          </a:p>
          <a:p>
            <a:pPr indent="-307975" lvl="0" marL="457200" rtl="0" algn="l">
              <a:spcBef>
                <a:spcPts val="0"/>
              </a:spcBef>
              <a:spcAft>
                <a:spcPts val="0"/>
              </a:spcAft>
              <a:buClr>
                <a:schemeClr val="dk1"/>
              </a:buClr>
              <a:buSzPts val="1250"/>
              <a:buFont typeface="Montserrat"/>
              <a:buChar char="●"/>
            </a:pPr>
            <a:r>
              <a:rPr lang="en" sz="1250">
                <a:solidFill>
                  <a:schemeClr val="dk1"/>
                </a:solidFill>
                <a:latin typeface="Montserrat"/>
                <a:ea typeface="Montserrat"/>
                <a:cs typeface="Montserrat"/>
                <a:sym typeface="Montserrat"/>
              </a:rPr>
              <a:t>Tailbone</a:t>
            </a:r>
            <a:endParaRPr sz="1250">
              <a:solidFill>
                <a:schemeClr val="dk1"/>
              </a:solidFill>
              <a:latin typeface="Montserrat"/>
              <a:ea typeface="Montserrat"/>
              <a:cs typeface="Montserrat"/>
              <a:sym typeface="Montserrat"/>
            </a:endParaRPr>
          </a:p>
          <a:p>
            <a:pPr indent="-307975" lvl="0" marL="457200" rtl="0" algn="l">
              <a:spcBef>
                <a:spcPts val="0"/>
              </a:spcBef>
              <a:spcAft>
                <a:spcPts val="0"/>
              </a:spcAft>
              <a:buClr>
                <a:schemeClr val="dk1"/>
              </a:buClr>
              <a:buSzPts val="1250"/>
              <a:buFont typeface="Montserrat"/>
              <a:buChar char="●"/>
            </a:pPr>
            <a:r>
              <a:rPr lang="en" sz="1250">
                <a:solidFill>
                  <a:schemeClr val="dk1"/>
                </a:solidFill>
                <a:latin typeface="Montserrat"/>
                <a:ea typeface="Montserrat"/>
                <a:cs typeface="Montserrat"/>
                <a:sym typeface="Montserrat"/>
              </a:rPr>
              <a:t>Bladder</a:t>
            </a:r>
            <a:endParaRPr sz="1250">
              <a:solidFill>
                <a:schemeClr val="dk1"/>
              </a:solidFill>
              <a:latin typeface="Montserrat"/>
              <a:ea typeface="Montserrat"/>
              <a:cs typeface="Montserrat"/>
              <a:sym typeface="Montserrat"/>
            </a:endParaRPr>
          </a:p>
          <a:p>
            <a:pPr indent="-307975" lvl="0" marL="457200" rtl="0" algn="l">
              <a:spcBef>
                <a:spcPts val="0"/>
              </a:spcBef>
              <a:spcAft>
                <a:spcPts val="0"/>
              </a:spcAft>
              <a:buClr>
                <a:schemeClr val="dk1"/>
              </a:buClr>
              <a:buSzPts val="1250"/>
              <a:buFont typeface="Montserrat"/>
              <a:buChar char="●"/>
            </a:pPr>
            <a:r>
              <a:rPr lang="en" sz="1250">
                <a:solidFill>
                  <a:schemeClr val="dk1"/>
                </a:solidFill>
                <a:latin typeface="Montserrat"/>
                <a:ea typeface="Montserrat"/>
                <a:cs typeface="Montserrat"/>
                <a:sym typeface="Montserrat"/>
              </a:rPr>
              <a:t>Lower back</a:t>
            </a:r>
            <a:endParaRPr sz="1250">
              <a:solidFill>
                <a:schemeClr val="dk1"/>
              </a:solidFill>
              <a:latin typeface="Montserrat"/>
              <a:ea typeface="Montserrat"/>
              <a:cs typeface="Montserrat"/>
              <a:sym typeface="Montserrat"/>
            </a:endParaRPr>
          </a:p>
          <a:p>
            <a:pPr indent="-307975" lvl="0" marL="457200" rtl="0" algn="l">
              <a:spcBef>
                <a:spcPts val="0"/>
              </a:spcBef>
              <a:spcAft>
                <a:spcPts val="0"/>
              </a:spcAft>
              <a:buClr>
                <a:schemeClr val="dk1"/>
              </a:buClr>
              <a:buSzPts val="1250"/>
              <a:buFont typeface="Montserrat"/>
              <a:buChar char="●"/>
            </a:pPr>
            <a:r>
              <a:rPr lang="en" sz="1250">
                <a:solidFill>
                  <a:schemeClr val="dk1"/>
                </a:solidFill>
                <a:latin typeface="Montserrat"/>
                <a:ea typeface="Montserrat"/>
                <a:cs typeface="Montserrat"/>
                <a:sym typeface="Montserrat"/>
              </a:rPr>
              <a:t>Lower abdomen</a:t>
            </a:r>
            <a:endParaRPr sz="1250">
              <a:solidFill>
                <a:schemeClr val="dk1"/>
              </a:solidFill>
              <a:latin typeface="Montserrat"/>
              <a:ea typeface="Montserrat"/>
              <a:cs typeface="Montserrat"/>
              <a:sym typeface="Montserrat"/>
            </a:endParaRPr>
          </a:p>
          <a:p>
            <a:pPr indent="-307975" lvl="0" marL="457200" rtl="0" algn="l">
              <a:spcBef>
                <a:spcPts val="0"/>
              </a:spcBef>
              <a:spcAft>
                <a:spcPts val="0"/>
              </a:spcAft>
              <a:buClr>
                <a:schemeClr val="dk1"/>
              </a:buClr>
              <a:buSzPts val="1250"/>
              <a:buFont typeface="Montserrat"/>
              <a:buChar char="●"/>
            </a:pPr>
            <a:r>
              <a:rPr lang="en" sz="1250">
                <a:solidFill>
                  <a:schemeClr val="dk1"/>
                </a:solidFill>
                <a:latin typeface="Montserrat"/>
                <a:ea typeface="Montserrat"/>
                <a:cs typeface="Montserrat"/>
                <a:sym typeface="Montserrat"/>
              </a:rPr>
              <a:t>Hips and/or upper thighs </a:t>
            </a:r>
            <a:endParaRPr sz="125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400"/>
              <a:buFont typeface="Arial"/>
              <a:buNone/>
            </a:pPr>
            <a:r>
              <a:t/>
            </a:r>
            <a:endParaRPr sz="125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400"/>
              <a:buFont typeface="Arial"/>
              <a:buNone/>
            </a:pPr>
            <a:r>
              <a:rPr lang="en" sz="1250">
                <a:solidFill>
                  <a:srgbClr val="E06666"/>
                </a:solidFill>
                <a:latin typeface="Montserrat"/>
                <a:ea typeface="Montserrat"/>
                <a:cs typeface="Montserrat"/>
                <a:sym typeface="Montserrat"/>
              </a:rPr>
              <a:t>S</a:t>
            </a:r>
            <a:r>
              <a:rPr lang="en" sz="1250">
                <a:solidFill>
                  <a:srgbClr val="E06666"/>
                </a:solidFill>
                <a:latin typeface="Montserrat"/>
                <a:ea typeface="Montserrat"/>
                <a:cs typeface="Montserrat"/>
                <a:sym typeface="Montserrat"/>
              </a:rPr>
              <a:t>uperficial pain may be experienced with light touch to the external genitalia or upon vaginal entry, or it may only be with deep penetration and thrusting. </a:t>
            </a:r>
            <a:endParaRPr sz="1250">
              <a:solidFill>
                <a:srgbClr val="E06666"/>
              </a:solidFill>
              <a:latin typeface="Montserrat"/>
              <a:ea typeface="Montserrat"/>
              <a:cs typeface="Montserrat"/>
              <a:sym typeface="Montserrat"/>
            </a:endParaRPr>
          </a:p>
          <a:p>
            <a:pPr indent="0" lvl="0" marL="0" rtl="0" algn="l">
              <a:spcBef>
                <a:spcPts val="0"/>
              </a:spcBef>
              <a:spcAft>
                <a:spcPts val="0"/>
              </a:spcAft>
              <a:buClr>
                <a:schemeClr val="dk1"/>
              </a:buClr>
              <a:buSzPts val="1400"/>
              <a:buFont typeface="Arial"/>
              <a:buNone/>
            </a:pPr>
            <a:r>
              <a:t/>
            </a:r>
            <a:endParaRPr sz="125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400"/>
              <a:buFont typeface="Arial"/>
              <a:buNone/>
            </a:pPr>
            <a:r>
              <a:t/>
            </a:r>
            <a:endParaRPr sz="12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400"/>
              <a:buFont typeface="Arial"/>
              <a:buNone/>
            </a:pPr>
            <a:r>
              <a:t/>
            </a:r>
            <a:endParaRPr sz="12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400"/>
              <a:buFont typeface="Arial"/>
              <a:buNone/>
            </a:pPr>
            <a:r>
              <a:t/>
            </a:r>
            <a:endParaRPr b="1" sz="1200">
              <a:solidFill>
                <a:schemeClr val="dk1"/>
              </a:solidFill>
              <a:latin typeface="Montserrat"/>
              <a:ea typeface="Montserrat"/>
              <a:cs typeface="Montserrat"/>
              <a:sym typeface="Montserrat"/>
            </a:endParaRPr>
          </a:p>
          <a:p>
            <a:pPr indent="0" lvl="0" marL="457200" rtl="0" algn="l">
              <a:spcBef>
                <a:spcPts val="0"/>
              </a:spcBef>
              <a:spcAft>
                <a:spcPts val="0"/>
              </a:spcAft>
              <a:buClr>
                <a:schemeClr val="dk1"/>
              </a:buClr>
              <a:buSzPts val="1100"/>
              <a:buFont typeface="Arial"/>
              <a:buNone/>
            </a:pPr>
            <a:r>
              <a:t/>
            </a:r>
            <a:endParaRPr sz="1200">
              <a:solidFill>
                <a:schemeClr val="dk1"/>
              </a:solidFill>
              <a:latin typeface="Montserrat"/>
              <a:ea typeface="Montserrat"/>
              <a:cs typeface="Montserrat"/>
              <a:sym typeface="Montserrat"/>
            </a:endParaRPr>
          </a:p>
          <a:p>
            <a:pPr indent="0" lvl="0" marL="12700" marR="81280" rtl="0" algn="l">
              <a:lnSpc>
                <a:spcPct val="145800"/>
              </a:lnSpc>
              <a:spcBef>
                <a:spcPts val="0"/>
              </a:spcBef>
              <a:spcAft>
                <a:spcPts val="0"/>
              </a:spcAft>
              <a:buNone/>
            </a:pPr>
            <a:r>
              <a:t/>
            </a:r>
            <a:endParaRPr sz="1200">
              <a:solidFill>
                <a:srgbClr val="232323"/>
              </a:solidFill>
              <a:latin typeface="Roboto"/>
              <a:ea typeface="Roboto"/>
              <a:cs typeface="Roboto"/>
              <a:sym typeface="Roboto"/>
            </a:endParaRPr>
          </a:p>
        </p:txBody>
      </p:sp>
      <p:sp>
        <p:nvSpPr>
          <p:cNvPr id="150" name="Google Shape;150;p23"/>
          <p:cNvSpPr txBox="1"/>
          <p:nvPr>
            <p:ph type="title"/>
          </p:nvPr>
        </p:nvSpPr>
        <p:spPr>
          <a:xfrm>
            <a:off x="609600" y="625437"/>
            <a:ext cx="3995400" cy="726300"/>
          </a:xfrm>
          <a:prstGeom prst="rect">
            <a:avLst/>
          </a:prstGeom>
          <a:noFill/>
          <a:ln>
            <a:noFill/>
          </a:ln>
        </p:spPr>
        <p:txBody>
          <a:bodyPr anchorCtr="0" anchor="t" bIns="0" lIns="0" spcFirstLastPara="1" rIns="0" wrap="square" tIns="12700">
            <a:noAutofit/>
          </a:bodyPr>
          <a:lstStyle/>
          <a:p>
            <a:pPr indent="0" lvl="0" marL="12700" rtl="0" algn="l">
              <a:lnSpc>
                <a:spcPct val="100000"/>
              </a:lnSpc>
              <a:spcBef>
                <a:spcPts val="0"/>
              </a:spcBef>
              <a:spcAft>
                <a:spcPts val="0"/>
              </a:spcAft>
              <a:buNone/>
            </a:pPr>
            <a:r>
              <a:rPr b="0" lang="en">
                <a:solidFill>
                  <a:srgbClr val="A2C4C9"/>
                </a:solidFill>
                <a:latin typeface="Quicksand"/>
                <a:ea typeface="Quicksand"/>
                <a:cs typeface="Quicksand"/>
                <a:sym typeface="Quicksand"/>
              </a:rPr>
              <a:t>Pain with Sex</a:t>
            </a:r>
            <a:endParaRPr b="0">
              <a:solidFill>
                <a:srgbClr val="A2C4C9"/>
              </a:solidFill>
              <a:latin typeface="Quicksand"/>
              <a:ea typeface="Quicksand"/>
              <a:cs typeface="Quicksand"/>
              <a:sym typeface="Quicksand"/>
            </a:endParaRPr>
          </a:p>
        </p:txBody>
      </p:sp>
      <p:sp>
        <p:nvSpPr>
          <p:cNvPr id="151" name="Google Shape;151;p23"/>
          <p:cNvSpPr txBox="1"/>
          <p:nvPr/>
        </p:nvSpPr>
        <p:spPr>
          <a:xfrm>
            <a:off x="3982600" y="1606775"/>
            <a:ext cx="2974200" cy="4026000"/>
          </a:xfrm>
          <a:prstGeom prst="rect">
            <a:avLst/>
          </a:prstGeom>
          <a:noFill/>
          <a:ln>
            <a:noFill/>
          </a:ln>
        </p:spPr>
        <p:txBody>
          <a:bodyPr anchorCtr="0" anchor="t" bIns="0" lIns="0" spcFirstLastPara="1" rIns="0" wrap="square" tIns="12700">
            <a:noAutofit/>
          </a:bodyPr>
          <a:lstStyle/>
          <a:p>
            <a:pPr indent="0" lvl="0" marL="0" rtl="0" algn="l">
              <a:spcBef>
                <a:spcPts val="0"/>
              </a:spcBef>
              <a:spcAft>
                <a:spcPts val="0"/>
              </a:spcAft>
              <a:buNone/>
            </a:pPr>
            <a:r>
              <a:rPr lang="en" sz="1250">
                <a:solidFill>
                  <a:schemeClr val="dk1"/>
                </a:solidFill>
                <a:latin typeface="Montserrat"/>
                <a:ea typeface="Montserrat"/>
                <a:cs typeface="Montserrat"/>
                <a:sym typeface="Montserrat"/>
              </a:rPr>
              <a:t>It is important to note that one can have pelvic pain for a number of years or it could be a something that only just started. </a:t>
            </a:r>
            <a:endParaRPr sz="125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sz="1250">
              <a:solidFill>
                <a:schemeClr val="dk1"/>
              </a:solidFill>
              <a:latin typeface="Montserrat"/>
              <a:ea typeface="Montserrat"/>
              <a:cs typeface="Montserrat"/>
              <a:sym typeface="Montserrat"/>
            </a:endParaRPr>
          </a:p>
          <a:p>
            <a:pPr indent="0" lvl="0" marL="0" rtl="0" algn="l">
              <a:spcBef>
                <a:spcPts val="0"/>
              </a:spcBef>
              <a:spcAft>
                <a:spcPts val="0"/>
              </a:spcAft>
              <a:buNone/>
            </a:pPr>
            <a:r>
              <a:rPr lang="en" sz="1250">
                <a:solidFill>
                  <a:schemeClr val="dk1"/>
                </a:solidFill>
                <a:latin typeface="Montserrat"/>
                <a:ea typeface="Montserrat"/>
                <a:cs typeface="Montserrat"/>
                <a:sym typeface="Montserrat"/>
              </a:rPr>
              <a:t>In whatever way your pain presents, know that this is not how your body should normally respond to sex and there are things that you can do to take control over your sexual experience including managing or even completely eliminate your pain. You deserve to have pain-free, pleasurable sex and Body Harmony Physical Therapy is here to help!</a:t>
            </a:r>
            <a:endParaRPr sz="1250">
              <a:solidFill>
                <a:schemeClr val="dk1"/>
              </a:solidFill>
              <a:latin typeface="Montserrat"/>
              <a:ea typeface="Montserrat"/>
              <a:cs typeface="Montserrat"/>
              <a:sym typeface="Montserrat"/>
            </a:endParaRPr>
          </a:p>
          <a:p>
            <a:pPr indent="0" lvl="0" marL="457200" rtl="0" algn="l">
              <a:spcBef>
                <a:spcPts val="0"/>
              </a:spcBef>
              <a:spcAft>
                <a:spcPts val="0"/>
              </a:spcAft>
              <a:buNone/>
            </a:pPr>
            <a:r>
              <a:t/>
            </a:r>
            <a:endParaRPr b="1" sz="120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sz="1200">
              <a:solidFill>
                <a:schemeClr val="dk1"/>
              </a:solidFill>
              <a:latin typeface="Montserrat"/>
              <a:ea typeface="Montserrat"/>
              <a:cs typeface="Montserrat"/>
              <a:sym typeface="Montserrat"/>
            </a:endParaRPr>
          </a:p>
          <a:p>
            <a:pPr indent="0" lvl="0" marL="457200" rtl="0" algn="l">
              <a:spcBef>
                <a:spcPts val="0"/>
              </a:spcBef>
              <a:spcAft>
                <a:spcPts val="0"/>
              </a:spcAft>
              <a:buNone/>
            </a:pPr>
            <a:r>
              <a:t/>
            </a:r>
            <a:endParaRPr sz="1200">
              <a:solidFill>
                <a:schemeClr val="dk1"/>
              </a:solidFill>
              <a:latin typeface="Montserrat"/>
              <a:ea typeface="Montserrat"/>
              <a:cs typeface="Montserrat"/>
              <a:sym typeface="Montserrat"/>
            </a:endParaRPr>
          </a:p>
          <a:p>
            <a:pPr indent="0" lvl="0" marL="12700" marR="5080" rtl="0" algn="l">
              <a:lnSpc>
                <a:spcPct val="145800"/>
              </a:lnSpc>
              <a:spcBef>
                <a:spcPts val="0"/>
              </a:spcBef>
              <a:spcAft>
                <a:spcPts val="0"/>
              </a:spcAft>
              <a:buNone/>
            </a:pPr>
            <a:r>
              <a:t/>
            </a:r>
            <a:endParaRPr sz="1200">
              <a:solidFill>
                <a:srgbClr val="232323"/>
              </a:solidFill>
              <a:latin typeface="Roboto"/>
              <a:ea typeface="Roboto"/>
              <a:cs typeface="Roboto"/>
              <a:sym typeface="Roboto"/>
            </a:endParaRPr>
          </a:p>
        </p:txBody>
      </p:sp>
      <p:sp>
        <p:nvSpPr>
          <p:cNvPr id="152" name="Google Shape;152;p23"/>
          <p:cNvSpPr txBox="1"/>
          <p:nvPr/>
        </p:nvSpPr>
        <p:spPr>
          <a:xfrm>
            <a:off x="609600" y="9634925"/>
            <a:ext cx="3995400" cy="388500"/>
          </a:xfrm>
          <a:prstGeom prst="rect">
            <a:avLst/>
          </a:prstGeom>
          <a:noFill/>
          <a:ln>
            <a:noFill/>
          </a:ln>
        </p:spPr>
        <p:txBody>
          <a:bodyPr anchorCtr="0" anchor="t" bIns="91425" lIns="91425" spcFirstLastPara="1" rIns="91425" wrap="square" tIns="91425">
            <a:noAutofit/>
          </a:bodyPr>
          <a:lstStyle/>
          <a:p>
            <a:pPr indent="0" lvl="0" marL="12700" rtl="0" algn="l">
              <a:spcBef>
                <a:spcPts val="0"/>
              </a:spcBef>
              <a:spcAft>
                <a:spcPts val="0"/>
              </a:spcAft>
              <a:buClr>
                <a:schemeClr val="dk1"/>
              </a:buClr>
              <a:buSzPts val="1100"/>
              <a:buFont typeface="Arial"/>
              <a:buNone/>
            </a:pPr>
            <a:r>
              <a:rPr lang="en" sz="1000">
                <a:solidFill>
                  <a:schemeClr val="hlink"/>
                </a:solidFill>
                <a:latin typeface="Roboto"/>
                <a:ea typeface="Roboto"/>
                <a:cs typeface="Roboto"/>
                <a:sym typeface="Roboto"/>
              </a:rPr>
              <a:t>©  Body Harmony Physical Therapy, PLLC (2021) All Rights Reserved</a:t>
            </a:r>
            <a:endParaRPr sz="1000">
              <a:solidFill>
                <a:schemeClr val="dk1"/>
              </a:solidFill>
              <a:latin typeface="Roboto"/>
              <a:ea typeface="Roboto"/>
              <a:cs typeface="Roboto"/>
              <a:sym typeface="Roboto"/>
            </a:endParaRPr>
          </a:p>
          <a:p>
            <a:pPr indent="0" lvl="0" marL="12700" rtl="0" algn="l">
              <a:spcBef>
                <a:spcPts val="0"/>
              </a:spcBef>
              <a:spcAft>
                <a:spcPts val="0"/>
              </a:spcAft>
              <a:buClr>
                <a:schemeClr val="dk1"/>
              </a:buClr>
              <a:buSzPts val="1100"/>
              <a:buFont typeface="Arial"/>
              <a:buNone/>
            </a:pPr>
            <a:r>
              <a:t/>
            </a:r>
            <a:endParaRPr sz="1000">
              <a:solidFill>
                <a:schemeClr val="hlink"/>
              </a:solidFill>
              <a:latin typeface="Roboto"/>
              <a:ea typeface="Roboto"/>
              <a:cs typeface="Roboto"/>
              <a:sym typeface="Roboto"/>
            </a:endParaRPr>
          </a:p>
        </p:txBody>
      </p:sp>
      <p:pic>
        <p:nvPicPr>
          <p:cNvPr id="153" name="Google Shape;153;p23"/>
          <p:cNvPicPr preferRelativeResize="0"/>
          <p:nvPr/>
        </p:nvPicPr>
        <p:blipFill rotWithShape="1">
          <a:blip r:embed="rId3">
            <a:alphaModFix/>
          </a:blip>
          <a:srcRect b="0" l="0" r="0" t="0"/>
          <a:stretch/>
        </p:blipFill>
        <p:spPr>
          <a:xfrm>
            <a:off x="4571950" y="5840401"/>
            <a:ext cx="3163497" cy="4217996"/>
          </a:xfrm>
          <a:prstGeom prst="rect">
            <a:avLst/>
          </a:prstGeom>
          <a:noFill/>
          <a:ln>
            <a:noFill/>
          </a:ln>
        </p:spPr>
      </p:pic>
      <p:pic>
        <p:nvPicPr>
          <p:cNvPr id="154" name="Google Shape;154;p23"/>
          <p:cNvPicPr preferRelativeResize="0"/>
          <p:nvPr/>
        </p:nvPicPr>
        <p:blipFill rotWithShape="1">
          <a:blip r:embed="rId4">
            <a:alphaModFix/>
          </a:blip>
          <a:srcRect b="0" l="0" r="0" t="0"/>
          <a:stretch/>
        </p:blipFill>
        <p:spPr>
          <a:xfrm>
            <a:off x="175050" y="9478603"/>
            <a:ext cx="434550" cy="434550"/>
          </a:xfrm>
          <a:prstGeom prst="rect">
            <a:avLst/>
          </a:prstGeom>
          <a:noFill/>
          <a:ln>
            <a:noFill/>
          </a:ln>
        </p:spPr>
      </p:pic>
      <p:sp>
        <p:nvSpPr>
          <p:cNvPr id="155" name="Google Shape;155;p23"/>
          <p:cNvSpPr/>
          <p:nvPr/>
        </p:nvSpPr>
        <p:spPr>
          <a:xfrm>
            <a:off x="4270202" y="5632773"/>
            <a:ext cx="434796" cy="434797"/>
          </a:xfrm>
          <a:custGeom>
            <a:rect b="b" l="l" r="r" t="t"/>
            <a:pathLst>
              <a:path extrusionOk="0" h="548640" w="548639">
                <a:moveTo>
                  <a:pt x="274319" y="548640"/>
                </a:moveTo>
                <a:lnTo>
                  <a:pt x="323628" y="544220"/>
                </a:lnTo>
                <a:lnTo>
                  <a:pt x="370037" y="531477"/>
                </a:lnTo>
                <a:lnTo>
                  <a:pt x="412772" y="511186"/>
                </a:lnTo>
                <a:lnTo>
                  <a:pt x="451059" y="484121"/>
                </a:lnTo>
                <a:lnTo>
                  <a:pt x="484121" y="451059"/>
                </a:lnTo>
                <a:lnTo>
                  <a:pt x="511186" y="412772"/>
                </a:lnTo>
                <a:lnTo>
                  <a:pt x="531477" y="370037"/>
                </a:lnTo>
                <a:lnTo>
                  <a:pt x="544220" y="323628"/>
                </a:lnTo>
                <a:lnTo>
                  <a:pt x="548640" y="274320"/>
                </a:lnTo>
                <a:lnTo>
                  <a:pt x="544220" y="225011"/>
                </a:lnTo>
                <a:lnTo>
                  <a:pt x="531477" y="178602"/>
                </a:lnTo>
                <a:lnTo>
                  <a:pt x="511186" y="135867"/>
                </a:lnTo>
                <a:lnTo>
                  <a:pt x="484121" y="97580"/>
                </a:lnTo>
                <a:lnTo>
                  <a:pt x="451059" y="64518"/>
                </a:lnTo>
                <a:lnTo>
                  <a:pt x="412772" y="37453"/>
                </a:lnTo>
                <a:lnTo>
                  <a:pt x="370037" y="17162"/>
                </a:lnTo>
                <a:lnTo>
                  <a:pt x="323628" y="4419"/>
                </a:lnTo>
                <a:lnTo>
                  <a:pt x="274319" y="0"/>
                </a:lnTo>
                <a:lnTo>
                  <a:pt x="225011" y="4419"/>
                </a:lnTo>
                <a:lnTo>
                  <a:pt x="178602" y="17162"/>
                </a:lnTo>
                <a:lnTo>
                  <a:pt x="135867" y="37453"/>
                </a:lnTo>
                <a:lnTo>
                  <a:pt x="97580" y="64518"/>
                </a:lnTo>
                <a:lnTo>
                  <a:pt x="64518" y="97580"/>
                </a:lnTo>
                <a:lnTo>
                  <a:pt x="37453" y="135867"/>
                </a:lnTo>
                <a:lnTo>
                  <a:pt x="17162" y="178602"/>
                </a:lnTo>
                <a:lnTo>
                  <a:pt x="4419" y="225011"/>
                </a:lnTo>
                <a:lnTo>
                  <a:pt x="0" y="274320"/>
                </a:lnTo>
                <a:lnTo>
                  <a:pt x="4419" y="323628"/>
                </a:lnTo>
                <a:lnTo>
                  <a:pt x="17162" y="370037"/>
                </a:lnTo>
                <a:lnTo>
                  <a:pt x="37453" y="412772"/>
                </a:lnTo>
                <a:lnTo>
                  <a:pt x="64518" y="451059"/>
                </a:lnTo>
                <a:lnTo>
                  <a:pt x="97580" y="484121"/>
                </a:lnTo>
                <a:lnTo>
                  <a:pt x="135867" y="511186"/>
                </a:lnTo>
                <a:lnTo>
                  <a:pt x="178602" y="531477"/>
                </a:lnTo>
                <a:lnTo>
                  <a:pt x="225011" y="544220"/>
                </a:lnTo>
                <a:lnTo>
                  <a:pt x="274319" y="548640"/>
                </a:lnTo>
                <a:close/>
              </a:path>
            </a:pathLst>
          </a:custGeom>
          <a:noFill/>
          <a:ln cap="flat" cmpd="sng" w="38100">
            <a:solidFill>
              <a:srgbClr val="BF9000"/>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6" name="Google Shape;156;p23"/>
          <p:cNvSpPr/>
          <p:nvPr/>
        </p:nvSpPr>
        <p:spPr>
          <a:xfrm>
            <a:off x="4386200" y="6372500"/>
            <a:ext cx="202800" cy="228300"/>
          </a:xfrm>
          <a:prstGeom prst="ellipse">
            <a:avLst/>
          </a:prstGeom>
          <a:solidFill>
            <a:srgbClr val="BF9000"/>
          </a:solidFill>
          <a:ln cap="flat" cmpd="sng" w="9525">
            <a:solidFill>
              <a:srgbClr val="BF9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 name="Shape 160"/>
        <p:cNvGrpSpPr/>
        <p:nvPr/>
      </p:nvGrpSpPr>
      <p:grpSpPr>
        <a:xfrm>
          <a:off x="0" y="0"/>
          <a:ext cx="0" cy="0"/>
          <a:chOff x="0" y="0"/>
          <a:chExt cx="0" cy="0"/>
        </a:xfrm>
      </p:grpSpPr>
      <p:pic>
        <p:nvPicPr>
          <p:cNvPr id="161" name="Google Shape;161;p24"/>
          <p:cNvPicPr preferRelativeResize="0"/>
          <p:nvPr/>
        </p:nvPicPr>
        <p:blipFill rotWithShape="1">
          <a:blip r:embed="rId3">
            <a:alphaModFix/>
          </a:blip>
          <a:srcRect b="0" l="0" r="0" t="0"/>
          <a:stretch/>
        </p:blipFill>
        <p:spPr>
          <a:xfrm>
            <a:off x="1485901" y="5414800"/>
            <a:ext cx="4354723" cy="4354723"/>
          </a:xfrm>
          <a:prstGeom prst="rect">
            <a:avLst/>
          </a:prstGeom>
          <a:noFill/>
          <a:ln>
            <a:noFill/>
          </a:ln>
        </p:spPr>
      </p:pic>
      <p:sp>
        <p:nvSpPr>
          <p:cNvPr id="162" name="Google Shape;162;p24"/>
          <p:cNvSpPr txBox="1"/>
          <p:nvPr/>
        </p:nvSpPr>
        <p:spPr>
          <a:xfrm>
            <a:off x="7307429" y="9622231"/>
            <a:ext cx="84600" cy="147300"/>
          </a:xfrm>
          <a:prstGeom prst="rect">
            <a:avLst/>
          </a:prstGeom>
          <a:noFill/>
          <a:ln>
            <a:noFill/>
          </a:ln>
        </p:spPr>
        <p:txBody>
          <a:bodyPr anchorCtr="0" anchor="t" bIns="0" lIns="0" spcFirstLastPara="1" rIns="0" wrap="square" tIns="12700">
            <a:noAutofit/>
          </a:bodyPr>
          <a:lstStyle/>
          <a:p>
            <a:pPr indent="0" lvl="0" marL="12700" marR="0" rtl="0" algn="l">
              <a:lnSpc>
                <a:spcPct val="100000"/>
              </a:lnSpc>
              <a:spcBef>
                <a:spcPts val="0"/>
              </a:spcBef>
              <a:spcAft>
                <a:spcPts val="0"/>
              </a:spcAft>
              <a:buNone/>
            </a:pPr>
            <a:r>
              <a:rPr lang="en" sz="800">
                <a:solidFill>
                  <a:schemeClr val="dk1"/>
                </a:solidFill>
                <a:latin typeface="Avenir"/>
                <a:ea typeface="Avenir"/>
                <a:cs typeface="Avenir"/>
                <a:sym typeface="Avenir"/>
              </a:rPr>
              <a:t>6</a:t>
            </a:r>
            <a:endParaRPr sz="800">
              <a:solidFill>
                <a:schemeClr val="dk1"/>
              </a:solidFill>
              <a:latin typeface="Avenir"/>
              <a:ea typeface="Avenir"/>
              <a:cs typeface="Avenir"/>
              <a:sym typeface="Avenir"/>
            </a:endParaRPr>
          </a:p>
        </p:txBody>
      </p:sp>
      <p:pic>
        <p:nvPicPr>
          <p:cNvPr id="163" name="Google Shape;163;p24"/>
          <p:cNvPicPr preferRelativeResize="0"/>
          <p:nvPr/>
        </p:nvPicPr>
        <p:blipFill rotWithShape="1">
          <a:blip r:embed="rId4">
            <a:alphaModFix/>
          </a:blip>
          <a:srcRect b="0" l="0" r="0" t="0"/>
          <a:stretch/>
        </p:blipFill>
        <p:spPr>
          <a:xfrm>
            <a:off x="1807950" y="1621250"/>
            <a:ext cx="3872726" cy="3872699"/>
          </a:xfrm>
          <a:prstGeom prst="rect">
            <a:avLst/>
          </a:prstGeom>
          <a:noFill/>
          <a:ln>
            <a:noFill/>
          </a:ln>
        </p:spPr>
      </p:pic>
      <p:sp>
        <p:nvSpPr>
          <p:cNvPr id="164" name="Google Shape;164;p24"/>
          <p:cNvSpPr txBox="1"/>
          <p:nvPr/>
        </p:nvSpPr>
        <p:spPr>
          <a:xfrm>
            <a:off x="680625" y="9622225"/>
            <a:ext cx="4354800" cy="329400"/>
          </a:xfrm>
          <a:prstGeom prst="rect">
            <a:avLst/>
          </a:prstGeom>
          <a:noFill/>
          <a:ln>
            <a:noFill/>
          </a:ln>
        </p:spPr>
        <p:txBody>
          <a:bodyPr anchorCtr="0" anchor="t" bIns="91425" lIns="91425" spcFirstLastPara="1" rIns="91425" wrap="square" tIns="91425">
            <a:noAutofit/>
          </a:bodyPr>
          <a:lstStyle/>
          <a:p>
            <a:pPr indent="0" lvl="0" marL="12700" rtl="0" algn="l">
              <a:spcBef>
                <a:spcPts val="0"/>
              </a:spcBef>
              <a:spcAft>
                <a:spcPts val="0"/>
              </a:spcAft>
              <a:buClr>
                <a:schemeClr val="dk1"/>
              </a:buClr>
              <a:buSzPts val="1100"/>
              <a:buFont typeface="Arial"/>
              <a:buNone/>
            </a:pPr>
            <a:r>
              <a:rPr lang="en" sz="1000">
                <a:solidFill>
                  <a:schemeClr val="hlink"/>
                </a:solidFill>
                <a:latin typeface="Roboto"/>
                <a:ea typeface="Roboto"/>
                <a:cs typeface="Roboto"/>
                <a:sym typeface="Roboto"/>
              </a:rPr>
              <a:t>©  Body Harmony Physical Therapy, PLLC (2021) - All Rights Reserved</a:t>
            </a:r>
            <a:endParaRPr sz="1000">
              <a:solidFill>
                <a:schemeClr val="dk1"/>
              </a:solidFill>
              <a:latin typeface="Roboto"/>
              <a:ea typeface="Roboto"/>
              <a:cs typeface="Roboto"/>
              <a:sym typeface="Roboto"/>
            </a:endParaRPr>
          </a:p>
          <a:p>
            <a:pPr indent="0" lvl="0" marL="12700" rtl="0" algn="l">
              <a:spcBef>
                <a:spcPts val="0"/>
              </a:spcBef>
              <a:spcAft>
                <a:spcPts val="0"/>
              </a:spcAft>
              <a:buClr>
                <a:schemeClr val="dk1"/>
              </a:buClr>
              <a:buSzPts val="1100"/>
              <a:buFont typeface="Arial"/>
              <a:buNone/>
            </a:pPr>
            <a:r>
              <a:t/>
            </a:r>
            <a:endParaRPr sz="1000">
              <a:solidFill>
                <a:schemeClr val="hlink"/>
              </a:solidFill>
              <a:latin typeface="Roboto"/>
              <a:ea typeface="Roboto"/>
              <a:cs typeface="Roboto"/>
              <a:sym typeface="Roboto"/>
            </a:endParaRPr>
          </a:p>
        </p:txBody>
      </p:sp>
      <p:sp>
        <p:nvSpPr>
          <p:cNvPr id="165" name="Google Shape;165;p24"/>
          <p:cNvSpPr txBox="1"/>
          <p:nvPr/>
        </p:nvSpPr>
        <p:spPr>
          <a:xfrm>
            <a:off x="4307425" y="8909575"/>
            <a:ext cx="3000000" cy="329400"/>
          </a:xfrm>
          <a:prstGeom prst="rect">
            <a:avLst/>
          </a:prstGeom>
          <a:noFill/>
          <a:ln>
            <a:noFill/>
          </a:ln>
        </p:spPr>
        <p:txBody>
          <a:bodyPr anchorCtr="0" anchor="t" bIns="91425" lIns="91425" spcFirstLastPara="1" rIns="91425" wrap="square" tIns="91425">
            <a:noAutofit/>
          </a:bodyPr>
          <a:lstStyle/>
          <a:p>
            <a:pPr indent="0" lvl="0" marL="0" marR="0" rtl="0" algn="l">
              <a:lnSpc>
                <a:spcPct val="150000"/>
              </a:lnSpc>
              <a:spcBef>
                <a:spcPts val="0"/>
              </a:spcBef>
              <a:spcAft>
                <a:spcPts val="0"/>
              </a:spcAft>
              <a:buNone/>
            </a:pPr>
            <a:r>
              <a:rPr lang="en" sz="800">
                <a:solidFill>
                  <a:srgbClr val="222222"/>
                </a:solidFill>
                <a:latin typeface="Quicksand"/>
                <a:ea typeface="Quicksand"/>
                <a:cs typeface="Quicksand"/>
                <a:sym typeface="Quicksand"/>
              </a:rPr>
              <a:t>Permission to use copyright images from Pelvic Guru, LLC</a:t>
            </a:r>
            <a:endParaRPr sz="800">
              <a:solidFill>
                <a:schemeClr val="dk1"/>
              </a:solidFill>
              <a:latin typeface="Roboto"/>
              <a:ea typeface="Roboto"/>
              <a:cs typeface="Roboto"/>
              <a:sym typeface="Roboto"/>
            </a:endParaRPr>
          </a:p>
        </p:txBody>
      </p:sp>
      <p:sp>
        <p:nvSpPr>
          <p:cNvPr id="166" name="Google Shape;166;p24"/>
          <p:cNvSpPr/>
          <p:nvPr/>
        </p:nvSpPr>
        <p:spPr>
          <a:xfrm>
            <a:off x="0" y="-75"/>
            <a:ext cx="6462300" cy="1351800"/>
          </a:xfrm>
          <a:prstGeom prst="rect">
            <a:avLst/>
          </a:prstGeom>
          <a:solidFill>
            <a:srgbClr val="FFF2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 name="Google Shape;167;p24"/>
          <p:cNvSpPr txBox="1"/>
          <p:nvPr/>
        </p:nvSpPr>
        <p:spPr>
          <a:xfrm>
            <a:off x="103500" y="485425"/>
            <a:ext cx="6255300" cy="729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800">
                <a:solidFill>
                  <a:srgbClr val="A2C4C9"/>
                </a:solidFill>
                <a:latin typeface="Quicksand"/>
                <a:ea typeface="Quicksand"/>
                <a:cs typeface="Quicksand"/>
                <a:sym typeface="Quicksand"/>
              </a:rPr>
              <a:t>Get to Know Your Anatomy</a:t>
            </a:r>
            <a:endParaRPr sz="3800">
              <a:solidFill>
                <a:srgbClr val="A2C4C9"/>
              </a:solidFill>
              <a:latin typeface="Quicksand"/>
              <a:ea typeface="Quicksand"/>
              <a:cs typeface="Quicksand"/>
              <a:sym typeface="Quicksand"/>
            </a:endParaRPr>
          </a:p>
        </p:txBody>
      </p:sp>
      <p:pic>
        <p:nvPicPr>
          <p:cNvPr id="168" name="Google Shape;168;p24"/>
          <p:cNvPicPr preferRelativeResize="0"/>
          <p:nvPr/>
        </p:nvPicPr>
        <p:blipFill rotWithShape="1">
          <a:blip r:embed="rId5">
            <a:alphaModFix/>
          </a:blip>
          <a:srcRect b="0" l="0" r="0" t="0"/>
          <a:stretch/>
        </p:blipFill>
        <p:spPr>
          <a:xfrm>
            <a:off x="175050" y="9478603"/>
            <a:ext cx="434550" cy="43455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 name="Shape 172"/>
        <p:cNvGrpSpPr/>
        <p:nvPr/>
      </p:nvGrpSpPr>
      <p:grpSpPr>
        <a:xfrm>
          <a:off x="0" y="0"/>
          <a:ext cx="0" cy="0"/>
          <a:chOff x="0" y="0"/>
          <a:chExt cx="0" cy="0"/>
        </a:xfrm>
      </p:grpSpPr>
      <p:pic>
        <p:nvPicPr>
          <p:cNvPr id="173" name="Google Shape;173;p25"/>
          <p:cNvPicPr preferRelativeResize="0"/>
          <p:nvPr/>
        </p:nvPicPr>
        <p:blipFill rotWithShape="1">
          <a:blip r:embed="rId3">
            <a:alphaModFix/>
          </a:blip>
          <a:srcRect b="0" l="0" r="0" t="0"/>
          <a:stretch/>
        </p:blipFill>
        <p:spPr>
          <a:xfrm>
            <a:off x="125" y="0"/>
            <a:ext cx="7772397" cy="5181598"/>
          </a:xfrm>
          <a:prstGeom prst="rect">
            <a:avLst/>
          </a:prstGeom>
          <a:noFill/>
          <a:ln>
            <a:noFill/>
          </a:ln>
        </p:spPr>
      </p:pic>
      <p:sp>
        <p:nvSpPr>
          <p:cNvPr id="174" name="Google Shape;174;p25"/>
          <p:cNvSpPr txBox="1"/>
          <p:nvPr/>
        </p:nvSpPr>
        <p:spPr>
          <a:xfrm>
            <a:off x="7307429" y="9622231"/>
            <a:ext cx="84600" cy="147300"/>
          </a:xfrm>
          <a:prstGeom prst="rect">
            <a:avLst/>
          </a:prstGeom>
          <a:noFill/>
          <a:ln>
            <a:noFill/>
          </a:ln>
        </p:spPr>
        <p:txBody>
          <a:bodyPr anchorCtr="0" anchor="t" bIns="0" lIns="0" spcFirstLastPara="1" rIns="0" wrap="square" tIns="12700">
            <a:noAutofit/>
          </a:bodyPr>
          <a:lstStyle/>
          <a:p>
            <a:pPr indent="0" lvl="0" marL="0" marR="0" rtl="0" algn="l">
              <a:lnSpc>
                <a:spcPct val="100000"/>
              </a:lnSpc>
              <a:spcBef>
                <a:spcPts val="0"/>
              </a:spcBef>
              <a:spcAft>
                <a:spcPts val="0"/>
              </a:spcAft>
              <a:buNone/>
            </a:pPr>
            <a:r>
              <a:rPr lang="en" sz="800">
                <a:solidFill>
                  <a:schemeClr val="dk1"/>
                </a:solidFill>
                <a:latin typeface="Avenir"/>
                <a:ea typeface="Avenir"/>
                <a:cs typeface="Avenir"/>
                <a:sym typeface="Avenir"/>
              </a:rPr>
              <a:t>7</a:t>
            </a:r>
            <a:endParaRPr sz="800">
              <a:solidFill>
                <a:schemeClr val="dk1"/>
              </a:solidFill>
              <a:latin typeface="Avenir"/>
              <a:ea typeface="Avenir"/>
              <a:cs typeface="Avenir"/>
              <a:sym typeface="Avenir"/>
            </a:endParaRPr>
          </a:p>
        </p:txBody>
      </p:sp>
      <p:sp>
        <p:nvSpPr>
          <p:cNvPr id="175" name="Google Shape;175;p25"/>
          <p:cNvSpPr/>
          <p:nvPr/>
        </p:nvSpPr>
        <p:spPr>
          <a:xfrm>
            <a:off x="856616" y="4743700"/>
            <a:ext cx="6059170" cy="4881880"/>
          </a:xfrm>
          <a:custGeom>
            <a:rect b="b" l="l" r="r" t="t"/>
            <a:pathLst>
              <a:path extrusionOk="0" h="4881880" w="6059170">
                <a:moveTo>
                  <a:pt x="0" y="4881880"/>
                </a:moveTo>
                <a:lnTo>
                  <a:pt x="6058916" y="4881880"/>
                </a:lnTo>
                <a:lnTo>
                  <a:pt x="6058916" y="0"/>
                </a:lnTo>
                <a:lnTo>
                  <a:pt x="0" y="0"/>
                </a:lnTo>
                <a:lnTo>
                  <a:pt x="0" y="488188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76" name="Google Shape;176;p25"/>
          <p:cNvSpPr txBox="1"/>
          <p:nvPr/>
        </p:nvSpPr>
        <p:spPr>
          <a:xfrm>
            <a:off x="856766" y="4743700"/>
            <a:ext cx="6059100" cy="4557900"/>
          </a:xfrm>
          <a:prstGeom prst="rect">
            <a:avLst/>
          </a:prstGeom>
          <a:noFill/>
          <a:ln cap="flat" cmpd="sng" w="12700">
            <a:solidFill>
              <a:srgbClr val="B45F06"/>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None/>
            </a:pPr>
            <a:r>
              <a:t/>
            </a:r>
            <a:endParaRPr sz="1600">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None/>
            </a:pPr>
            <a:r>
              <a:t/>
            </a:r>
            <a:endParaRPr sz="1600">
              <a:solidFill>
                <a:schemeClr val="dk1"/>
              </a:solidFill>
              <a:latin typeface="Times New Roman"/>
              <a:ea typeface="Times New Roman"/>
              <a:cs typeface="Times New Roman"/>
              <a:sym typeface="Times New Roman"/>
            </a:endParaRPr>
          </a:p>
          <a:p>
            <a:pPr indent="0" lvl="0" marL="0" marR="0" rtl="0" algn="ctr">
              <a:lnSpc>
                <a:spcPct val="100000"/>
              </a:lnSpc>
              <a:spcBef>
                <a:spcPts val="0"/>
              </a:spcBef>
              <a:spcAft>
                <a:spcPts val="0"/>
              </a:spcAft>
              <a:buNone/>
            </a:pPr>
            <a:r>
              <a:t/>
            </a:r>
            <a:endParaRPr sz="1600">
              <a:solidFill>
                <a:schemeClr val="dk1"/>
              </a:solidFill>
              <a:latin typeface="Times New Roman"/>
              <a:ea typeface="Times New Roman"/>
              <a:cs typeface="Times New Roman"/>
              <a:sym typeface="Times New Roman"/>
            </a:endParaRPr>
          </a:p>
          <a:p>
            <a:pPr indent="0" lvl="0" marL="17145" marR="0" rtl="0" algn="ctr">
              <a:lnSpc>
                <a:spcPct val="100000"/>
              </a:lnSpc>
              <a:spcBef>
                <a:spcPts val="1215"/>
              </a:spcBef>
              <a:spcAft>
                <a:spcPts val="0"/>
              </a:spcAft>
              <a:buNone/>
            </a:pPr>
            <a:r>
              <a:rPr lang="en" sz="1400">
                <a:solidFill>
                  <a:srgbClr val="232323"/>
                </a:solidFill>
                <a:latin typeface="Roboto"/>
                <a:ea typeface="Roboto"/>
                <a:cs typeface="Roboto"/>
                <a:sym typeface="Roboto"/>
              </a:rPr>
              <a:t>CHAPTER 0</a:t>
            </a:r>
            <a:r>
              <a:rPr lang="en">
                <a:solidFill>
                  <a:srgbClr val="232323"/>
                </a:solidFill>
                <a:latin typeface="Roboto"/>
                <a:ea typeface="Roboto"/>
                <a:cs typeface="Roboto"/>
                <a:sym typeface="Roboto"/>
              </a:rPr>
              <a:t>2</a:t>
            </a:r>
            <a:r>
              <a:rPr lang="en" sz="1400">
                <a:solidFill>
                  <a:srgbClr val="232323"/>
                </a:solidFill>
                <a:latin typeface="Roboto"/>
                <a:ea typeface="Roboto"/>
                <a:cs typeface="Roboto"/>
                <a:sym typeface="Roboto"/>
              </a:rPr>
              <a:t> </a:t>
            </a:r>
            <a:endParaRPr sz="1400">
              <a:solidFill>
                <a:schemeClr val="dk1"/>
              </a:solidFill>
              <a:latin typeface="Roboto"/>
              <a:ea typeface="Roboto"/>
              <a:cs typeface="Roboto"/>
              <a:sym typeface="Roboto"/>
            </a:endParaRPr>
          </a:p>
          <a:p>
            <a:pPr indent="0" lvl="0" marL="0" marR="0" rtl="0" algn="ctr">
              <a:lnSpc>
                <a:spcPct val="100000"/>
              </a:lnSpc>
              <a:spcBef>
                <a:spcPts val="40"/>
              </a:spcBef>
              <a:spcAft>
                <a:spcPts val="0"/>
              </a:spcAft>
              <a:buNone/>
            </a:pPr>
            <a:r>
              <a:t/>
            </a:r>
            <a:endParaRPr sz="1450">
              <a:solidFill>
                <a:schemeClr val="dk1"/>
              </a:solidFill>
              <a:latin typeface="Times New Roman"/>
              <a:ea typeface="Times New Roman"/>
              <a:cs typeface="Times New Roman"/>
              <a:sym typeface="Times New Roman"/>
            </a:endParaRPr>
          </a:p>
          <a:p>
            <a:pPr indent="0" lvl="0" marL="0" marR="0" rtl="0" algn="ctr">
              <a:lnSpc>
                <a:spcPct val="100000"/>
              </a:lnSpc>
              <a:spcBef>
                <a:spcPts val="0"/>
              </a:spcBef>
              <a:spcAft>
                <a:spcPts val="0"/>
              </a:spcAft>
              <a:buNone/>
            </a:pPr>
            <a:r>
              <a:rPr lang="en" sz="6500">
                <a:solidFill>
                  <a:srgbClr val="B45F06"/>
                </a:solidFill>
                <a:latin typeface="Roboto"/>
                <a:ea typeface="Roboto"/>
                <a:cs typeface="Roboto"/>
                <a:sym typeface="Roboto"/>
              </a:rPr>
              <a:t>Healing Begins with Self Care</a:t>
            </a:r>
            <a:endParaRPr sz="6500">
              <a:solidFill>
                <a:srgbClr val="B45F06"/>
              </a:solidFill>
              <a:latin typeface="Roboto"/>
              <a:ea typeface="Roboto"/>
              <a:cs typeface="Roboto"/>
              <a:sym typeface="Roboto"/>
            </a:endParaRPr>
          </a:p>
          <a:p>
            <a:pPr indent="-635" lvl="0" marL="864235" marR="855343" rtl="0" algn="ctr">
              <a:lnSpc>
                <a:spcPct val="145800"/>
              </a:lnSpc>
              <a:spcBef>
                <a:spcPts val="2460"/>
              </a:spcBef>
              <a:spcAft>
                <a:spcPts val="0"/>
              </a:spcAft>
              <a:buNone/>
            </a:pPr>
            <a:r>
              <a:t/>
            </a:r>
            <a:endParaRPr sz="1200">
              <a:solidFill>
                <a:schemeClr val="dk1"/>
              </a:solidFill>
              <a:latin typeface="Roboto"/>
              <a:ea typeface="Roboto"/>
              <a:cs typeface="Roboto"/>
              <a:sym typeface="Roboto"/>
            </a:endParaRPr>
          </a:p>
        </p:txBody>
      </p:sp>
      <p:sp>
        <p:nvSpPr>
          <p:cNvPr id="177" name="Google Shape;177;p25"/>
          <p:cNvSpPr txBox="1"/>
          <p:nvPr/>
        </p:nvSpPr>
        <p:spPr>
          <a:xfrm>
            <a:off x="609600" y="9622225"/>
            <a:ext cx="4460400" cy="329400"/>
          </a:xfrm>
          <a:prstGeom prst="rect">
            <a:avLst/>
          </a:prstGeom>
          <a:noFill/>
          <a:ln>
            <a:noFill/>
          </a:ln>
        </p:spPr>
        <p:txBody>
          <a:bodyPr anchorCtr="0" anchor="t" bIns="91425" lIns="91425" spcFirstLastPara="1" rIns="91425" wrap="square" tIns="91425">
            <a:noAutofit/>
          </a:bodyPr>
          <a:lstStyle/>
          <a:p>
            <a:pPr indent="0" lvl="0" marL="12700" rtl="0" algn="l">
              <a:spcBef>
                <a:spcPts val="0"/>
              </a:spcBef>
              <a:spcAft>
                <a:spcPts val="0"/>
              </a:spcAft>
              <a:buClr>
                <a:schemeClr val="dk1"/>
              </a:buClr>
              <a:buSzPts val="1100"/>
              <a:buFont typeface="Arial"/>
              <a:buNone/>
            </a:pPr>
            <a:r>
              <a:rPr lang="en" sz="1000">
                <a:solidFill>
                  <a:schemeClr val="hlink"/>
                </a:solidFill>
                <a:latin typeface="Roboto"/>
                <a:ea typeface="Roboto"/>
                <a:cs typeface="Roboto"/>
                <a:sym typeface="Roboto"/>
              </a:rPr>
              <a:t>©  Body Harmony Physical Therapy, PLLC (2021) - All Rights Reserved</a:t>
            </a:r>
            <a:endParaRPr sz="1000">
              <a:solidFill>
                <a:schemeClr val="dk1"/>
              </a:solidFill>
              <a:latin typeface="Roboto"/>
              <a:ea typeface="Roboto"/>
              <a:cs typeface="Roboto"/>
              <a:sym typeface="Roboto"/>
            </a:endParaRPr>
          </a:p>
          <a:p>
            <a:pPr indent="0" lvl="0" marL="12700" rtl="0" algn="l">
              <a:spcBef>
                <a:spcPts val="0"/>
              </a:spcBef>
              <a:spcAft>
                <a:spcPts val="0"/>
              </a:spcAft>
              <a:buClr>
                <a:schemeClr val="dk1"/>
              </a:buClr>
              <a:buSzPts val="1100"/>
              <a:buFont typeface="Arial"/>
              <a:buNone/>
            </a:pPr>
            <a:r>
              <a:t/>
            </a:r>
            <a:endParaRPr sz="1000">
              <a:solidFill>
                <a:schemeClr val="hlink"/>
              </a:solidFill>
              <a:latin typeface="Roboto"/>
              <a:ea typeface="Roboto"/>
              <a:cs typeface="Roboto"/>
              <a:sym typeface="Roboto"/>
            </a:endParaRPr>
          </a:p>
        </p:txBody>
      </p:sp>
      <p:pic>
        <p:nvPicPr>
          <p:cNvPr id="178" name="Google Shape;178;p25"/>
          <p:cNvPicPr preferRelativeResize="0"/>
          <p:nvPr/>
        </p:nvPicPr>
        <p:blipFill rotWithShape="1">
          <a:blip r:embed="rId4">
            <a:alphaModFix/>
          </a:blip>
          <a:srcRect b="0" l="0" r="0" t="0"/>
          <a:stretch/>
        </p:blipFill>
        <p:spPr>
          <a:xfrm>
            <a:off x="175050" y="9478603"/>
            <a:ext cx="434550" cy="43455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82" name="Shape 182"/>
        <p:cNvGrpSpPr/>
        <p:nvPr/>
      </p:nvGrpSpPr>
      <p:grpSpPr>
        <a:xfrm>
          <a:off x="0" y="0"/>
          <a:ext cx="0" cy="0"/>
          <a:chOff x="0" y="0"/>
          <a:chExt cx="0" cy="0"/>
        </a:xfrm>
      </p:grpSpPr>
      <p:sp>
        <p:nvSpPr>
          <p:cNvPr id="183" name="Google Shape;183;p26"/>
          <p:cNvSpPr/>
          <p:nvPr/>
        </p:nvSpPr>
        <p:spPr>
          <a:xfrm rot="-9829318">
            <a:off x="-1736007" y="353741"/>
            <a:ext cx="6485107" cy="6244819"/>
          </a:xfrm>
          <a:prstGeom prst="chord">
            <a:avLst>
              <a:gd fmla="val 2700000" name="adj1"/>
              <a:gd fmla="val 16922193" name="adj2"/>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 name="Google Shape;184;p26"/>
          <p:cNvSpPr/>
          <p:nvPr/>
        </p:nvSpPr>
        <p:spPr>
          <a:xfrm>
            <a:off x="0" y="-75"/>
            <a:ext cx="6462300" cy="1351800"/>
          </a:xfrm>
          <a:prstGeom prst="rect">
            <a:avLst/>
          </a:prstGeom>
          <a:solidFill>
            <a:srgbClr val="CFE2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 name="Google Shape;185;p26"/>
          <p:cNvSpPr/>
          <p:nvPr/>
        </p:nvSpPr>
        <p:spPr>
          <a:xfrm>
            <a:off x="410819" y="9556750"/>
            <a:ext cx="2358390" cy="0"/>
          </a:xfrm>
          <a:custGeom>
            <a:rect b="b" l="l" r="r" t="t"/>
            <a:pathLst>
              <a:path extrusionOk="0" h="120000" w="2358390">
                <a:moveTo>
                  <a:pt x="0" y="0"/>
                </a:moveTo>
                <a:lnTo>
                  <a:pt x="2357780" y="0"/>
                </a:lnTo>
              </a:path>
            </a:pathLst>
          </a:custGeom>
          <a:noFill/>
          <a:ln cap="flat" cmpd="sng" w="12700">
            <a:solidFill>
              <a:srgbClr val="EFEFE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86" name="Google Shape;186;p26"/>
          <p:cNvSpPr txBox="1"/>
          <p:nvPr/>
        </p:nvSpPr>
        <p:spPr>
          <a:xfrm>
            <a:off x="7320129" y="9634931"/>
            <a:ext cx="59100" cy="1392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None/>
            </a:pPr>
            <a:r>
              <a:rPr lang="en" sz="800">
                <a:solidFill>
                  <a:schemeClr val="dk1"/>
                </a:solidFill>
                <a:latin typeface="Avenir"/>
                <a:ea typeface="Avenir"/>
                <a:cs typeface="Avenir"/>
                <a:sym typeface="Avenir"/>
              </a:rPr>
              <a:t>8</a:t>
            </a:r>
            <a:endParaRPr sz="800">
              <a:solidFill>
                <a:schemeClr val="dk1"/>
              </a:solidFill>
              <a:latin typeface="Avenir"/>
              <a:ea typeface="Avenir"/>
              <a:cs typeface="Avenir"/>
              <a:sym typeface="Avenir"/>
            </a:endParaRPr>
          </a:p>
        </p:txBody>
      </p:sp>
      <p:sp>
        <p:nvSpPr>
          <p:cNvPr id="187" name="Google Shape;187;p26"/>
          <p:cNvSpPr txBox="1"/>
          <p:nvPr>
            <p:ph type="title"/>
          </p:nvPr>
        </p:nvSpPr>
        <p:spPr>
          <a:xfrm>
            <a:off x="175050" y="625425"/>
            <a:ext cx="6644700" cy="726300"/>
          </a:xfrm>
          <a:prstGeom prst="rect">
            <a:avLst/>
          </a:prstGeom>
          <a:noFill/>
          <a:ln>
            <a:noFill/>
          </a:ln>
        </p:spPr>
        <p:txBody>
          <a:bodyPr anchorCtr="0" anchor="t" bIns="0" lIns="0" spcFirstLastPara="1" rIns="0" wrap="square" tIns="12700">
            <a:noAutofit/>
          </a:bodyPr>
          <a:lstStyle/>
          <a:p>
            <a:pPr indent="0" lvl="0" marL="12700" rtl="0" algn="l">
              <a:lnSpc>
                <a:spcPct val="100000"/>
              </a:lnSpc>
              <a:spcBef>
                <a:spcPts val="0"/>
              </a:spcBef>
              <a:spcAft>
                <a:spcPts val="0"/>
              </a:spcAft>
              <a:buNone/>
            </a:pPr>
            <a:r>
              <a:rPr b="0" lang="en" sz="3600">
                <a:solidFill>
                  <a:srgbClr val="B45F06"/>
                </a:solidFill>
                <a:latin typeface="Quicksand"/>
                <a:ea typeface="Quicksand"/>
                <a:cs typeface="Quicksand"/>
                <a:sym typeface="Quicksand"/>
              </a:rPr>
              <a:t>Stress: It’s not just a feeling</a:t>
            </a:r>
            <a:endParaRPr b="0" sz="3600">
              <a:solidFill>
                <a:srgbClr val="B45F06"/>
              </a:solidFill>
              <a:latin typeface="Quicksand"/>
              <a:ea typeface="Quicksand"/>
              <a:cs typeface="Quicksand"/>
              <a:sym typeface="Quicksand"/>
            </a:endParaRPr>
          </a:p>
        </p:txBody>
      </p:sp>
      <p:sp>
        <p:nvSpPr>
          <p:cNvPr id="188" name="Google Shape;188;p26"/>
          <p:cNvSpPr txBox="1"/>
          <p:nvPr/>
        </p:nvSpPr>
        <p:spPr>
          <a:xfrm>
            <a:off x="4042625" y="1557025"/>
            <a:ext cx="3087000" cy="4026000"/>
          </a:xfrm>
          <a:prstGeom prst="rect">
            <a:avLst/>
          </a:prstGeom>
          <a:noFill/>
          <a:ln>
            <a:noFill/>
          </a:ln>
        </p:spPr>
        <p:txBody>
          <a:bodyPr anchorCtr="0" anchor="t" bIns="0" lIns="0" spcFirstLastPara="1" rIns="0" wrap="square" tIns="12700">
            <a:noAutofit/>
          </a:bodyPr>
          <a:lstStyle/>
          <a:p>
            <a:pPr indent="-307975" lvl="0" marL="457200" rtl="0" algn="l">
              <a:spcBef>
                <a:spcPts val="0"/>
              </a:spcBef>
              <a:spcAft>
                <a:spcPts val="0"/>
              </a:spcAft>
              <a:buClr>
                <a:schemeClr val="dk1"/>
              </a:buClr>
              <a:buSzPts val="1250"/>
              <a:buFont typeface="Roboto"/>
              <a:buAutoNum type="arabicPeriod" startAt="2"/>
            </a:pPr>
            <a:r>
              <a:rPr lang="en" sz="1250">
                <a:solidFill>
                  <a:schemeClr val="dk1"/>
                </a:solidFill>
                <a:latin typeface="Montserrat"/>
                <a:ea typeface="Montserrat"/>
                <a:cs typeface="Montserrat"/>
                <a:sym typeface="Montserrat"/>
              </a:rPr>
              <a:t>The </a:t>
            </a:r>
            <a:r>
              <a:rPr b="1" lang="en" sz="1250">
                <a:solidFill>
                  <a:schemeClr val="dk1"/>
                </a:solidFill>
                <a:latin typeface="Montserrat"/>
                <a:ea typeface="Montserrat"/>
                <a:cs typeface="Montserrat"/>
                <a:sym typeface="Montserrat"/>
              </a:rPr>
              <a:t>parasympathetic nervous system</a:t>
            </a:r>
            <a:r>
              <a:rPr lang="en" sz="1250">
                <a:solidFill>
                  <a:schemeClr val="dk1"/>
                </a:solidFill>
                <a:latin typeface="Montserrat"/>
                <a:ea typeface="Montserrat"/>
                <a:cs typeface="Montserrat"/>
                <a:sym typeface="Montserrat"/>
              </a:rPr>
              <a:t>: our “rest and digest” response controls our ordinary bodily functions. It is responsible for regulating physiological functions that allow our bodies to rest and restore energy, repair and heal, as well as build our immunity. It stimulates our digestive organs to breakdown food in order to absorb nutrients and eliminate waste. It also decreases our heart and respiratory rates during periods of rest to reduce excessive energy expenditure. </a:t>
            </a:r>
            <a:endParaRPr sz="125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sz="1250">
              <a:solidFill>
                <a:schemeClr val="dk1"/>
              </a:solidFill>
              <a:latin typeface="Montserrat"/>
              <a:ea typeface="Montserrat"/>
              <a:cs typeface="Montserrat"/>
              <a:sym typeface="Montserrat"/>
            </a:endParaRPr>
          </a:p>
          <a:p>
            <a:pPr indent="0" lvl="0" marL="0" rtl="0" algn="l">
              <a:spcBef>
                <a:spcPts val="0"/>
              </a:spcBef>
              <a:spcAft>
                <a:spcPts val="0"/>
              </a:spcAft>
              <a:buNone/>
            </a:pPr>
            <a:r>
              <a:rPr lang="en" sz="1250">
                <a:solidFill>
                  <a:schemeClr val="dk1"/>
                </a:solidFill>
                <a:latin typeface="Montserrat"/>
                <a:ea typeface="Montserrat"/>
                <a:cs typeface="Montserrat"/>
                <a:sym typeface="Montserrat"/>
              </a:rPr>
              <a:t> Of course, both of these components are necessary throughout our lifetime and allow us the flexibility to adapt to our surroundings and current situations. However, issues arise when we lack the appropriate balance between these systems and lose our ability to flexibly shift back and forth between these systems when necessary. </a:t>
            </a:r>
            <a:endParaRPr sz="125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sz="1250">
              <a:solidFill>
                <a:schemeClr val="dk1"/>
              </a:solidFill>
              <a:latin typeface="Montserrat"/>
              <a:ea typeface="Montserrat"/>
              <a:cs typeface="Montserrat"/>
              <a:sym typeface="Montserrat"/>
            </a:endParaRPr>
          </a:p>
          <a:p>
            <a:pPr indent="0" lvl="0" marL="0" rtl="0" algn="l">
              <a:spcBef>
                <a:spcPts val="0"/>
              </a:spcBef>
              <a:spcAft>
                <a:spcPts val="0"/>
              </a:spcAft>
              <a:buNone/>
            </a:pPr>
            <a:r>
              <a:rPr lang="en" sz="1250">
                <a:solidFill>
                  <a:schemeClr val="dk1"/>
                </a:solidFill>
                <a:latin typeface="Montserrat"/>
                <a:ea typeface="Montserrat"/>
                <a:cs typeface="Montserrat"/>
                <a:sym typeface="Montserrat"/>
              </a:rPr>
              <a:t>Maintaining a state of chronic stress due to work, family, finances, whatever your situation may be, can lead to more frequent sympathetic nervous system activation during times where our body doesn’t need to respond to a external threat. This leads to excessive physical stress on our body as there is less energy going towards rest, restoration, and healing.</a:t>
            </a:r>
            <a:endParaRPr sz="1250">
              <a:solidFill>
                <a:srgbClr val="232323"/>
              </a:solidFill>
              <a:latin typeface="Montserrat"/>
              <a:ea typeface="Montserrat"/>
              <a:cs typeface="Montserrat"/>
              <a:sym typeface="Montserrat"/>
            </a:endParaRPr>
          </a:p>
        </p:txBody>
      </p:sp>
      <p:sp>
        <p:nvSpPr>
          <p:cNvPr id="189" name="Google Shape;189;p26"/>
          <p:cNvSpPr txBox="1"/>
          <p:nvPr/>
        </p:nvSpPr>
        <p:spPr>
          <a:xfrm>
            <a:off x="716100" y="9634925"/>
            <a:ext cx="5046000" cy="388500"/>
          </a:xfrm>
          <a:prstGeom prst="rect">
            <a:avLst/>
          </a:prstGeom>
          <a:noFill/>
          <a:ln>
            <a:noFill/>
          </a:ln>
        </p:spPr>
        <p:txBody>
          <a:bodyPr anchorCtr="0" anchor="t" bIns="91425" lIns="91425" spcFirstLastPara="1" rIns="91425" wrap="square" tIns="91425">
            <a:noAutofit/>
          </a:bodyPr>
          <a:lstStyle/>
          <a:p>
            <a:pPr indent="0" lvl="0" marL="12700" rtl="0" algn="l">
              <a:spcBef>
                <a:spcPts val="0"/>
              </a:spcBef>
              <a:spcAft>
                <a:spcPts val="0"/>
              </a:spcAft>
              <a:buClr>
                <a:schemeClr val="dk1"/>
              </a:buClr>
              <a:buSzPts val="1100"/>
              <a:buFont typeface="Arial"/>
              <a:buNone/>
            </a:pPr>
            <a:r>
              <a:rPr lang="en" sz="1000">
                <a:solidFill>
                  <a:schemeClr val="hlink"/>
                </a:solidFill>
                <a:latin typeface="Roboto"/>
                <a:ea typeface="Roboto"/>
                <a:cs typeface="Roboto"/>
                <a:sym typeface="Roboto"/>
              </a:rPr>
              <a:t>©  Body Harmony Physical Therapy, PLLC (2021) - All Rights Reserved</a:t>
            </a:r>
            <a:endParaRPr sz="1000">
              <a:solidFill>
                <a:schemeClr val="dk1"/>
              </a:solidFill>
              <a:latin typeface="Roboto"/>
              <a:ea typeface="Roboto"/>
              <a:cs typeface="Roboto"/>
              <a:sym typeface="Roboto"/>
            </a:endParaRPr>
          </a:p>
          <a:p>
            <a:pPr indent="0" lvl="0" marL="12700" rtl="0" algn="l">
              <a:spcBef>
                <a:spcPts val="0"/>
              </a:spcBef>
              <a:spcAft>
                <a:spcPts val="0"/>
              </a:spcAft>
              <a:buClr>
                <a:schemeClr val="dk1"/>
              </a:buClr>
              <a:buSzPts val="1100"/>
              <a:buFont typeface="Arial"/>
              <a:buNone/>
            </a:pPr>
            <a:r>
              <a:t/>
            </a:r>
            <a:endParaRPr sz="1000">
              <a:solidFill>
                <a:schemeClr val="hlink"/>
              </a:solidFill>
              <a:latin typeface="Roboto"/>
              <a:ea typeface="Roboto"/>
              <a:cs typeface="Roboto"/>
              <a:sym typeface="Roboto"/>
            </a:endParaRPr>
          </a:p>
        </p:txBody>
      </p:sp>
      <p:sp>
        <p:nvSpPr>
          <p:cNvPr id="190" name="Google Shape;190;p26"/>
          <p:cNvSpPr txBox="1"/>
          <p:nvPr/>
        </p:nvSpPr>
        <p:spPr>
          <a:xfrm>
            <a:off x="495350" y="1557025"/>
            <a:ext cx="3087000" cy="728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50">
                <a:latin typeface="Montserrat"/>
                <a:ea typeface="Montserrat"/>
                <a:cs typeface="Montserrat"/>
                <a:sym typeface="Montserrat"/>
              </a:rPr>
              <a:t>Stress plays a huge role in our physical health and overall well-being. Understanding your body and how your daily habits can influence its processes can be a helpful tool in gaining control over your pain. </a:t>
            </a:r>
            <a:endParaRPr sz="1250">
              <a:latin typeface="Montserrat"/>
              <a:ea typeface="Montserrat"/>
              <a:cs typeface="Montserrat"/>
              <a:sym typeface="Montserrat"/>
            </a:endParaRPr>
          </a:p>
          <a:p>
            <a:pPr indent="0" lvl="0" marL="0" rtl="0" algn="l">
              <a:spcBef>
                <a:spcPts val="0"/>
              </a:spcBef>
              <a:spcAft>
                <a:spcPts val="0"/>
              </a:spcAft>
              <a:buNone/>
            </a:pPr>
            <a:r>
              <a:t/>
            </a:r>
            <a:endParaRPr sz="1250">
              <a:latin typeface="Montserrat"/>
              <a:ea typeface="Montserrat"/>
              <a:cs typeface="Montserrat"/>
              <a:sym typeface="Montserrat"/>
            </a:endParaRPr>
          </a:p>
          <a:p>
            <a:pPr indent="0" lvl="0" marL="0" rtl="0" algn="l">
              <a:spcBef>
                <a:spcPts val="0"/>
              </a:spcBef>
              <a:spcAft>
                <a:spcPts val="0"/>
              </a:spcAft>
              <a:buNone/>
            </a:pPr>
            <a:r>
              <a:rPr lang="en" sz="1250">
                <a:latin typeface="Montserrat"/>
                <a:ea typeface="Montserrat"/>
                <a:cs typeface="Montserrat"/>
                <a:sym typeface="Montserrat"/>
              </a:rPr>
              <a:t>Our </a:t>
            </a:r>
            <a:r>
              <a:rPr b="1" lang="en" sz="1250">
                <a:latin typeface="Montserrat"/>
                <a:ea typeface="Montserrat"/>
                <a:cs typeface="Montserrat"/>
                <a:sym typeface="Montserrat"/>
              </a:rPr>
              <a:t>autonomic nervous system</a:t>
            </a:r>
            <a:r>
              <a:rPr lang="en" sz="1250">
                <a:latin typeface="Montserrat"/>
                <a:ea typeface="Montserrat"/>
                <a:cs typeface="Montserrat"/>
                <a:sym typeface="Montserrat"/>
              </a:rPr>
              <a:t>- the system responsible for regulating and maintaining the function our bodily processes automatically without our conscious control- has two components: </a:t>
            </a:r>
            <a:endParaRPr sz="1250">
              <a:latin typeface="Montserrat"/>
              <a:ea typeface="Montserrat"/>
              <a:cs typeface="Montserrat"/>
              <a:sym typeface="Montserrat"/>
            </a:endParaRPr>
          </a:p>
          <a:p>
            <a:pPr indent="0" lvl="0" marL="0" rtl="0" algn="l">
              <a:spcBef>
                <a:spcPts val="0"/>
              </a:spcBef>
              <a:spcAft>
                <a:spcPts val="0"/>
              </a:spcAft>
              <a:buNone/>
            </a:pPr>
            <a:r>
              <a:t/>
            </a:r>
            <a:endParaRPr sz="1250">
              <a:latin typeface="Montserrat"/>
              <a:ea typeface="Montserrat"/>
              <a:cs typeface="Montserrat"/>
              <a:sym typeface="Montserrat"/>
            </a:endParaRPr>
          </a:p>
          <a:p>
            <a:pPr indent="-307975" lvl="0" marL="457200" rtl="0" algn="l">
              <a:spcBef>
                <a:spcPts val="0"/>
              </a:spcBef>
              <a:spcAft>
                <a:spcPts val="0"/>
              </a:spcAft>
              <a:buSzPts val="1250"/>
              <a:buFont typeface="Roboto"/>
              <a:buAutoNum type="arabicPeriod"/>
            </a:pPr>
            <a:r>
              <a:rPr lang="en" sz="1250">
                <a:latin typeface="Montserrat"/>
                <a:ea typeface="Montserrat"/>
                <a:cs typeface="Montserrat"/>
                <a:sym typeface="Montserrat"/>
              </a:rPr>
              <a:t>The </a:t>
            </a:r>
            <a:r>
              <a:rPr b="1" lang="en" sz="1250">
                <a:latin typeface="Montserrat"/>
                <a:ea typeface="Montserrat"/>
                <a:cs typeface="Montserrat"/>
                <a:sym typeface="Montserrat"/>
              </a:rPr>
              <a:t>sympathetic nervous system</a:t>
            </a:r>
            <a:r>
              <a:rPr lang="en" sz="1250">
                <a:latin typeface="Montserrat"/>
                <a:ea typeface="Montserrat"/>
                <a:cs typeface="Montserrat"/>
                <a:sym typeface="Montserrat"/>
              </a:rPr>
              <a:t>: our </a:t>
            </a:r>
            <a:r>
              <a:rPr i="1" lang="en" sz="1250">
                <a:latin typeface="Montserrat"/>
                <a:ea typeface="Montserrat"/>
                <a:cs typeface="Montserrat"/>
                <a:sym typeface="Montserrat"/>
              </a:rPr>
              <a:t>“fight or flight</a:t>
            </a:r>
            <a:r>
              <a:rPr lang="en" sz="1250">
                <a:latin typeface="Montserrat"/>
                <a:ea typeface="Montserrat"/>
                <a:cs typeface="Montserrat"/>
                <a:sym typeface="Montserrat"/>
              </a:rPr>
              <a:t>” response that prepares us to operate in emergency or dangerous situations. It is responsible for physiological changes such as elevating our heart and respiratory rates, releasing stored energy, and shifting more blood towards our skeletal muscles, which are needed to protect/defend ourselves from external threats. It also slows down systems that aren’t as important during those times, such as digestion and urination. (If a lion is chasing you, you don’t want to stop to pee!)</a:t>
            </a:r>
            <a:endParaRPr sz="1250">
              <a:latin typeface="Montserrat"/>
              <a:ea typeface="Montserrat"/>
              <a:cs typeface="Montserrat"/>
              <a:sym typeface="Montserrat"/>
            </a:endParaRPr>
          </a:p>
          <a:p>
            <a:pPr indent="0" lvl="0" marL="0" rtl="0" algn="l">
              <a:spcBef>
                <a:spcPts val="0"/>
              </a:spcBef>
              <a:spcAft>
                <a:spcPts val="0"/>
              </a:spcAft>
              <a:buNone/>
            </a:pPr>
            <a:r>
              <a:t/>
            </a:r>
            <a:endParaRPr>
              <a:latin typeface="Montserrat"/>
              <a:ea typeface="Montserrat"/>
              <a:cs typeface="Montserrat"/>
              <a:sym typeface="Montserrat"/>
            </a:endParaRPr>
          </a:p>
        </p:txBody>
      </p:sp>
      <p:pic>
        <p:nvPicPr>
          <p:cNvPr id="191" name="Google Shape;191;p26"/>
          <p:cNvPicPr preferRelativeResize="0"/>
          <p:nvPr/>
        </p:nvPicPr>
        <p:blipFill rotWithShape="1">
          <a:blip r:embed="rId3">
            <a:alphaModFix/>
          </a:blip>
          <a:srcRect b="0" l="0" r="0" t="0"/>
          <a:stretch/>
        </p:blipFill>
        <p:spPr>
          <a:xfrm>
            <a:off x="175050" y="9478603"/>
            <a:ext cx="434550" cy="43455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95" name="Shape 195"/>
        <p:cNvGrpSpPr/>
        <p:nvPr/>
      </p:nvGrpSpPr>
      <p:grpSpPr>
        <a:xfrm>
          <a:off x="0" y="0"/>
          <a:ext cx="0" cy="0"/>
          <a:chOff x="0" y="0"/>
          <a:chExt cx="0" cy="0"/>
        </a:xfrm>
      </p:grpSpPr>
      <p:sp>
        <p:nvSpPr>
          <p:cNvPr id="196" name="Google Shape;196;p27"/>
          <p:cNvSpPr/>
          <p:nvPr/>
        </p:nvSpPr>
        <p:spPr>
          <a:xfrm>
            <a:off x="5557600" y="0"/>
            <a:ext cx="2214182" cy="3271266"/>
          </a:xfrm>
          <a:custGeom>
            <a:rect b="b" l="l" r="r" t="t"/>
            <a:pathLst>
              <a:path extrusionOk="0" h="3086100" w="5003800">
                <a:moveTo>
                  <a:pt x="0" y="3086100"/>
                </a:moveTo>
                <a:lnTo>
                  <a:pt x="5003800" y="3086100"/>
                </a:lnTo>
                <a:lnTo>
                  <a:pt x="5003800" y="0"/>
                </a:lnTo>
                <a:lnTo>
                  <a:pt x="0" y="0"/>
                </a:lnTo>
                <a:lnTo>
                  <a:pt x="0" y="3086100"/>
                </a:lnTo>
                <a:close/>
              </a:path>
            </a:pathLst>
          </a:custGeom>
          <a:solidFill>
            <a:srgbClr val="D9EAD3"/>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97" name="Google Shape;197;p27"/>
          <p:cNvSpPr/>
          <p:nvPr/>
        </p:nvSpPr>
        <p:spPr>
          <a:xfrm>
            <a:off x="0" y="-75"/>
            <a:ext cx="6462300" cy="1351800"/>
          </a:xfrm>
          <a:prstGeom prst="rect">
            <a:avLst/>
          </a:prstGeom>
          <a:solidFill>
            <a:srgbClr val="CFE2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 name="Google Shape;198;p27"/>
          <p:cNvSpPr/>
          <p:nvPr/>
        </p:nvSpPr>
        <p:spPr>
          <a:xfrm>
            <a:off x="410819" y="9556750"/>
            <a:ext cx="2358390" cy="0"/>
          </a:xfrm>
          <a:custGeom>
            <a:rect b="b" l="l" r="r" t="t"/>
            <a:pathLst>
              <a:path extrusionOk="0" h="120000" w="2358390">
                <a:moveTo>
                  <a:pt x="0" y="0"/>
                </a:moveTo>
                <a:lnTo>
                  <a:pt x="2357780" y="0"/>
                </a:lnTo>
              </a:path>
            </a:pathLst>
          </a:custGeom>
          <a:noFill/>
          <a:ln cap="flat" cmpd="sng" w="12700">
            <a:solidFill>
              <a:srgbClr val="EFEFE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99" name="Google Shape;199;p27"/>
          <p:cNvSpPr txBox="1"/>
          <p:nvPr/>
        </p:nvSpPr>
        <p:spPr>
          <a:xfrm>
            <a:off x="7320129" y="9634931"/>
            <a:ext cx="59100" cy="1392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None/>
            </a:pPr>
            <a:r>
              <a:rPr lang="en" sz="800">
                <a:solidFill>
                  <a:schemeClr val="dk1"/>
                </a:solidFill>
                <a:latin typeface="Avenir"/>
                <a:ea typeface="Avenir"/>
                <a:cs typeface="Avenir"/>
                <a:sym typeface="Avenir"/>
              </a:rPr>
              <a:t>9</a:t>
            </a:r>
            <a:endParaRPr sz="800">
              <a:solidFill>
                <a:schemeClr val="dk1"/>
              </a:solidFill>
              <a:latin typeface="Avenir"/>
              <a:ea typeface="Avenir"/>
              <a:cs typeface="Avenir"/>
              <a:sym typeface="Avenir"/>
            </a:endParaRPr>
          </a:p>
        </p:txBody>
      </p:sp>
      <p:sp>
        <p:nvSpPr>
          <p:cNvPr id="200" name="Google Shape;200;p27"/>
          <p:cNvSpPr txBox="1"/>
          <p:nvPr>
            <p:ph type="title"/>
          </p:nvPr>
        </p:nvSpPr>
        <p:spPr>
          <a:xfrm>
            <a:off x="175050" y="625425"/>
            <a:ext cx="6644700" cy="726300"/>
          </a:xfrm>
          <a:prstGeom prst="rect">
            <a:avLst/>
          </a:prstGeom>
          <a:noFill/>
          <a:ln>
            <a:noFill/>
          </a:ln>
        </p:spPr>
        <p:txBody>
          <a:bodyPr anchorCtr="0" anchor="t" bIns="0" lIns="0" spcFirstLastPara="1" rIns="0" wrap="square" tIns="12700">
            <a:noAutofit/>
          </a:bodyPr>
          <a:lstStyle/>
          <a:p>
            <a:pPr indent="0" lvl="0" marL="12700" rtl="0" algn="l">
              <a:lnSpc>
                <a:spcPct val="100000"/>
              </a:lnSpc>
              <a:spcBef>
                <a:spcPts val="0"/>
              </a:spcBef>
              <a:spcAft>
                <a:spcPts val="0"/>
              </a:spcAft>
              <a:buNone/>
            </a:pPr>
            <a:r>
              <a:rPr b="0" lang="en" sz="3600">
                <a:solidFill>
                  <a:srgbClr val="B45F06"/>
                </a:solidFill>
                <a:latin typeface="Quicksand"/>
                <a:ea typeface="Quicksand"/>
                <a:cs typeface="Quicksand"/>
                <a:sym typeface="Quicksand"/>
              </a:rPr>
              <a:t>Relaxation Techniques</a:t>
            </a:r>
            <a:endParaRPr b="0" sz="3600">
              <a:solidFill>
                <a:srgbClr val="B45F06"/>
              </a:solidFill>
              <a:latin typeface="Quicksand"/>
              <a:ea typeface="Quicksand"/>
              <a:cs typeface="Quicksand"/>
              <a:sym typeface="Quicksand"/>
            </a:endParaRPr>
          </a:p>
        </p:txBody>
      </p:sp>
      <p:sp>
        <p:nvSpPr>
          <p:cNvPr id="201" name="Google Shape;201;p27"/>
          <p:cNvSpPr txBox="1"/>
          <p:nvPr/>
        </p:nvSpPr>
        <p:spPr>
          <a:xfrm>
            <a:off x="514350" y="3891075"/>
            <a:ext cx="6384300" cy="5587500"/>
          </a:xfrm>
          <a:prstGeom prst="rect">
            <a:avLst/>
          </a:prstGeom>
          <a:noFill/>
          <a:ln>
            <a:noFill/>
          </a:ln>
        </p:spPr>
        <p:txBody>
          <a:bodyPr anchorCtr="0" anchor="t" bIns="0" lIns="0" spcFirstLastPara="1" rIns="0" wrap="square" tIns="12700">
            <a:noAutofit/>
          </a:bodyPr>
          <a:lstStyle/>
          <a:p>
            <a:pPr indent="0" lvl="0" marL="0" rtl="0" algn="l">
              <a:spcBef>
                <a:spcPts val="0"/>
              </a:spcBef>
              <a:spcAft>
                <a:spcPts val="0"/>
              </a:spcAft>
              <a:buNone/>
            </a:pPr>
            <a:r>
              <a:rPr lang="en" sz="1250">
                <a:solidFill>
                  <a:schemeClr val="dk1"/>
                </a:solidFill>
                <a:latin typeface="Montserrat"/>
                <a:ea typeface="Montserrat"/>
                <a:cs typeface="Montserrat"/>
                <a:sym typeface="Montserrat"/>
              </a:rPr>
              <a:t>Here are a few relaxation techniques to try: </a:t>
            </a:r>
            <a:endParaRPr sz="125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sz="1250">
              <a:solidFill>
                <a:schemeClr val="dk1"/>
              </a:solidFill>
              <a:latin typeface="Montserrat"/>
              <a:ea typeface="Montserrat"/>
              <a:cs typeface="Montserrat"/>
              <a:sym typeface="Montserrat"/>
            </a:endParaRPr>
          </a:p>
          <a:p>
            <a:pPr indent="-307975" lvl="0" marL="457200" rtl="0" algn="l">
              <a:spcBef>
                <a:spcPts val="0"/>
              </a:spcBef>
              <a:spcAft>
                <a:spcPts val="0"/>
              </a:spcAft>
              <a:buClr>
                <a:schemeClr val="dk1"/>
              </a:buClr>
              <a:buSzPts val="1250"/>
              <a:buFont typeface="Roboto"/>
              <a:buChar char="●"/>
            </a:pPr>
            <a:r>
              <a:rPr b="1" lang="en" sz="1250">
                <a:solidFill>
                  <a:schemeClr val="dk1"/>
                </a:solidFill>
                <a:latin typeface="Montserrat"/>
                <a:ea typeface="Montserrat"/>
                <a:cs typeface="Montserrat"/>
                <a:sym typeface="Montserrat"/>
              </a:rPr>
              <a:t>Relaxed deep breathing</a:t>
            </a:r>
            <a:r>
              <a:rPr lang="en" sz="1250">
                <a:solidFill>
                  <a:schemeClr val="dk1"/>
                </a:solidFill>
                <a:latin typeface="Montserrat"/>
                <a:ea typeface="Montserrat"/>
                <a:cs typeface="Montserrat"/>
                <a:sym typeface="Montserrat"/>
              </a:rPr>
              <a:t>: In any comfortable position, start to take deep, intentional breaths, allowing the rib cage to expand in all directions like a balloon filling up with air. Breathe in for 4 seconds, and out for 6-8 seconds. This lengthened exhale helps to down regulate your sympathetic nervous and tap into your parasympathetic nervous system to promote relaxation. Repeat for at least 5 breaths. You can do this with eyes open or eyes closed.</a:t>
            </a:r>
            <a:endParaRPr sz="125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sz="1250">
              <a:solidFill>
                <a:schemeClr val="dk1"/>
              </a:solidFill>
              <a:latin typeface="Montserrat"/>
              <a:ea typeface="Montserrat"/>
              <a:cs typeface="Montserrat"/>
              <a:sym typeface="Montserrat"/>
            </a:endParaRPr>
          </a:p>
          <a:p>
            <a:pPr indent="-307975" lvl="0" marL="457200" rtl="0" algn="l">
              <a:spcBef>
                <a:spcPts val="0"/>
              </a:spcBef>
              <a:spcAft>
                <a:spcPts val="0"/>
              </a:spcAft>
              <a:buClr>
                <a:schemeClr val="dk1"/>
              </a:buClr>
              <a:buSzPts val="1250"/>
              <a:buChar char="●"/>
            </a:pPr>
            <a:r>
              <a:rPr b="1" lang="en" sz="1250">
                <a:solidFill>
                  <a:schemeClr val="dk1"/>
                </a:solidFill>
                <a:latin typeface="Montserrat"/>
                <a:ea typeface="Montserrat"/>
                <a:cs typeface="Montserrat"/>
                <a:sym typeface="Montserrat"/>
              </a:rPr>
              <a:t>Meditation/Imagery</a:t>
            </a:r>
            <a:r>
              <a:rPr lang="en" sz="1250">
                <a:solidFill>
                  <a:schemeClr val="dk1"/>
                </a:solidFill>
                <a:latin typeface="Montserrat"/>
                <a:ea typeface="Montserrat"/>
                <a:cs typeface="Montserrat"/>
                <a:sym typeface="Montserrat"/>
              </a:rPr>
              <a:t>: In any comfortable position, close your eyes and take deep, calm breaths. If you want, combine this technique with the breathing described above. Begin to envision a time, place, or event that makes you feel safe, peaceful, and content. It could be a forest, a hammock on the  beach, your grandmother’s kitchen, in the arms of your partner, whatever feels best to you. Now visualize with all of your senses: what do see, hear, smell, feel, taste? </a:t>
            </a:r>
            <a:endParaRPr sz="1250">
              <a:solidFill>
                <a:schemeClr val="dk1"/>
              </a:solidFill>
              <a:latin typeface="Montserrat"/>
              <a:ea typeface="Montserrat"/>
              <a:cs typeface="Montserrat"/>
              <a:sym typeface="Montserrat"/>
            </a:endParaRPr>
          </a:p>
          <a:p>
            <a:pPr indent="0" lvl="0" marL="457200" rtl="0" algn="l">
              <a:spcBef>
                <a:spcPts val="0"/>
              </a:spcBef>
              <a:spcAft>
                <a:spcPts val="0"/>
              </a:spcAft>
              <a:buNone/>
            </a:pPr>
            <a:r>
              <a:t/>
            </a:r>
            <a:endParaRPr sz="1250">
              <a:solidFill>
                <a:schemeClr val="dk1"/>
              </a:solidFill>
              <a:latin typeface="Montserrat"/>
              <a:ea typeface="Montserrat"/>
              <a:cs typeface="Montserrat"/>
              <a:sym typeface="Montserrat"/>
            </a:endParaRPr>
          </a:p>
          <a:p>
            <a:pPr indent="-307975" lvl="0" marL="457200" rtl="0" algn="l">
              <a:spcBef>
                <a:spcPts val="0"/>
              </a:spcBef>
              <a:spcAft>
                <a:spcPts val="0"/>
              </a:spcAft>
              <a:buClr>
                <a:schemeClr val="dk1"/>
              </a:buClr>
              <a:buSzPts val="1250"/>
              <a:buFont typeface="Roboto"/>
              <a:buChar char="●"/>
            </a:pPr>
            <a:r>
              <a:rPr b="1" lang="en" sz="1250">
                <a:solidFill>
                  <a:schemeClr val="dk1"/>
                </a:solidFill>
                <a:latin typeface="Montserrat"/>
                <a:ea typeface="Montserrat"/>
                <a:cs typeface="Montserrat"/>
                <a:sym typeface="Montserrat"/>
              </a:rPr>
              <a:t>Hand warming</a:t>
            </a:r>
            <a:r>
              <a:rPr lang="en" sz="1250">
                <a:solidFill>
                  <a:schemeClr val="dk1"/>
                </a:solidFill>
                <a:latin typeface="Montserrat"/>
                <a:ea typeface="Montserrat"/>
                <a:cs typeface="Montserrat"/>
                <a:sym typeface="Montserrat"/>
              </a:rPr>
              <a:t>: Imagine one of the following scenarios - you are holding a warm mug of tea, or holding your hands over the gentle warmth of a campfire, or curling your fingers into soft, warm sand. Now envision the warmest color you can think of slowly glowing brighter around your hands and wrists and say or think to yourself “My fingers are getting warmer; my palms are getting warmer; my wrists  are getting warmer.” This technique helps to reset your autonomic nervous system and promote feelings of calm and wellbeing by improving blood pressure, circulation, and pain response. Practice this for at least 30-60 seconds at a time. </a:t>
            </a:r>
            <a:endParaRPr sz="1250">
              <a:solidFill>
                <a:schemeClr val="dk1"/>
              </a:solidFill>
              <a:latin typeface="Montserrat"/>
              <a:ea typeface="Montserrat"/>
              <a:cs typeface="Montserrat"/>
              <a:sym typeface="Montserrat"/>
            </a:endParaRPr>
          </a:p>
          <a:p>
            <a:pPr indent="0" lvl="0" marL="457200" rtl="0" algn="l">
              <a:spcBef>
                <a:spcPts val="0"/>
              </a:spcBef>
              <a:spcAft>
                <a:spcPts val="0"/>
              </a:spcAft>
              <a:buNone/>
            </a:pPr>
            <a:r>
              <a:t/>
            </a:r>
            <a:endParaRPr sz="1250">
              <a:solidFill>
                <a:schemeClr val="dk1"/>
              </a:solidFill>
              <a:latin typeface="Montserrat"/>
              <a:ea typeface="Montserrat"/>
              <a:cs typeface="Montserrat"/>
              <a:sym typeface="Montserrat"/>
            </a:endParaRPr>
          </a:p>
          <a:p>
            <a:pPr indent="0" lvl="0" marL="457200" rtl="0" algn="l">
              <a:spcBef>
                <a:spcPts val="0"/>
              </a:spcBef>
              <a:spcAft>
                <a:spcPts val="0"/>
              </a:spcAft>
              <a:buNone/>
            </a:pPr>
            <a:r>
              <a:t/>
            </a:r>
            <a:endParaRPr sz="125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sz="125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sz="125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sz="125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sz="125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b="1" sz="120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a:solidFill>
                <a:schemeClr val="dk1"/>
              </a:solidFill>
              <a:latin typeface="Roboto"/>
              <a:ea typeface="Roboto"/>
              <a:cs typeface="Roboto"/>
              <a:sym typeface="Roboto"/>
            </a:endParaRPr>
          </a:p>
          <a:p>
            <a:pPr indent="0" lvl="0" marL="0" rtl="0" algn="l">
              <a:spcBef>
                <a:spcPts val="0"/>
              </a:spcBef>
              <a:spcAft>
                <a:spcPts val="0"/>
              </a:spcAft>
              <a:buNone/>
            </a:pPr>
            <a:r>
              <a:t/>
            </a:r>
            <a:endParaRPr b="1" sz="1200">
              <a:solidFill>
                <a:schemeClr val="dk1"/>
              </a:solidFill>
              <a:latin typeface="Montserrat"/>
              <a:ea typeface="Montserrat"/>
              <a:cs typeface="Montserrat"/>
              <a:sym typeface="Montserrat"/>
            </a:endParaRPr>
          </a:p>
          <a:p>
            <a:pPr indent="0" lvl="0" marL="12700" marR="5080" rtl="0" algn="l">
              <a:lnSpc>
                <a:spcPct val="145800"/>
              </a:lnSpc>
              <a:spcBef>
                <a:spcPts val="0"/>
              </a:spcBef>
              <a:spcAft>
                <a:spcPts val="0"/>
              </a:spcAft>
              <a:buNone/>
            </a:pPr>
            <a:r>
              <a:t/>
            </a:r>
            <a:endParaRPr sz="1200">
              <a:solidFill>
                <a:srgbClr val="232323"/>
              </a:solidFill>
              <a:latin typeface="Roboto"/>
              <a:ea typeface="Roboto"/>
              <a:cs typeface="Roboto"/>
              <a:sym typeface="Roboto"/>
            </a:endParaRPr>
          </a:p>
        </p:txBody>
      </p:sp>
      <p:sp>
        <p:nvSpPr>
          <p:cNvPr id="202" name="Google Shape;202;p27"/>
          <p:cNvSpPr txBox="1"/>
          <p:nvPr/>
        </p:nvSpPr>
        <p:spPr>
          <a:xfrm>
            <a:off x="609600" y="9634925"/>
            <a:ext cx="4705200" cy="388500"/>
          </a:xfrm>
          <a:prstGeom prst="rect">
            <a:avLst/>
          </a:prstGeom>
          <a:noFill/>
          <a:ln>
            <a:noFill/>
          </a:ln>
        </p:spPr>
        <p:txBody>
          <a:bodyPr anchorCtr="0" anchor="t" bIns="91425" lIns="91425" spcFirstLastPara="1" rIns="91425" wrap="square" tIns="91425">
            <a:noAutofit/>
          </a:bodyPr>
          <a:lstStyle/>
          <a:p>
            <a:pPr indent="0" lvl="0" marL="12700" rtl="0" algn="l">
              <a:spcBef>
                <a:spcPts val="0"/>
              </a:spcBef>
              <a:spcAft>
                <a:spcPts val="0"/>
              </a:spcAft>
              <a:buClr>
                <a:schemeClr val="dk1"/>
              </a:buClr>
              <a:buSzPts val="1100"/>
              <a:buFont typeface="Arial"/>
              <a:buNone/>
            </a:pPr>
            <a:r>
              <a:rPr lang="en" sz="1000">
                <a:solidFill>
                  <a:schemeClr val="hlink"/>
                </a:solidFill>
                <a:latin typeface="Roboto"/>
                <a:ea typeface="Roboto"/>
                <a:cs typeface="Roboto"/>
                <a:sym typeface="Roboto"/>
              </a:rPr>
              <a:t>©  Body Harmony Physical Therapy, PLLC (2021) - All Rights Reserved</a:t>
            </a:r>
            <a:endParaRPr sz="1000">
              <a:solidFill>
                <a:schemeClr val="dk1"/>
              </a:solidFill>
              <a:latin typeface="Roboto"/>
              <a:ea typeface="Roboto"/>
              <a:cs typeface="Roboto"/>
              <a:sym typeface="Roboto"/>
            </a:endParaRPr>
          </a:p>
          <a:p>
            <a:pPr indent="0" lvl="0" marL="12700" rtl="0" algn="l">
              <a:spcBef>
                <a:spcPts val="0"/>
              </a:spcBef>
              <a:spcAft>
                <a:spcPts val="0"/>
              </a:spcAft>
              <a:buClr>
                <a:schemeClr val="dk1"/>
              </a:buClr>
              <a:buSzPts val="1100"/>
              <a:buFont typeface="Arial"/>
              <a:buNone/>
            </a:pPr>
            <a:r>
              <a:t/>
            </a:r>
            <a:endParaRPr sz="1000">
              <a:solidFill>
                <a:schemeClr val="hlink"/>
              </a:solidFill>
              <a:latin typeface="Roboto"/>
              <a:ea typeface="Roboto"/>
              <a:cs typeface="Roboto"/>
              <a:sym typeface="Roboto"/>
            </a:endParaRPr>
          </a:p>
        </p:txBody>
      </p:sp>
      <p:sp>
        <p:nvSpPr>
          <p:cNvPr id="203" name="Google Shape;203;p27"/>
          <p:cNvSpPr txBox="1"/>
          <p:nvPr/>
        </p:nvSpPr>
        <p:spPr>
          <a:xfrm>
            <a:off x="410825" y="1518925"/>
            <a:ext cx="4904100" cy="728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50">
                <a:solidFill>
                  <a:schemeClr val="dk1"/>
                </a:solidFill>
                <a:latin typeface="Montserrat"/>
                <a:ea typeface="Montserrat"/>
                <a:cs typeface="Montserrat"/>
                <a:sym typeface="Montserrat"/>
              </a:rPr>
              <a:t>So, how does stress and our autonomic nervous system tie into pain with sex? Individuals with pelvic pain tend to have elevated tone or tension of their muscles at rest and often experience increased difficulty with relaxing their pelvic floor muscles. They are also likely to report higher levels of anxiety and stress, lack efficient coping strategies, and demonstrate strong physiological responses to physical and emotional stress. </a:t>
            </a:r>
            <a:r>
              <a:rPr lang="en" sz="1250">
                <a:solidFill>
                  <a:srgbClr val="783F04"/>
                </a:solidFill>
                <a:latin typeface="Montserrat"/>
                <a:ea typeface="Montserrat"/>
                <a:cs typeface="Montserrat"/>
                <a:sym typeface="Montserrat"/>
              </a:rPr>
              <a:t>Thus, it is key to learn and implement strategies to manage stress and physiologically quiet our nervous system to allow for relaxation to occur, when we want it to occur.</a:t>
            </a:r>
            <a:endParaRPr sz="1250">
              <a:solidFill>
                <a:srgbClr val="783F04"/>
              </a:solidFill>
              <a:latin typeface="Montserrat"/>
              <a:ea typeface="Montserrat"/>
              <a:cs typeface="Montserrat"/>
              <a:sym typeface="Montserrat"/>
            </a:endParaRPr>
          </a:p>
          <a:p>
            <a:pPr indent="0" lvl="0" marL="0" rtl="0" algn="l">
              <a:spcBef>
                <a:spcPts val="0"/>
              </a:spcBef>
              <a:spcAft>
                <a:spcPts val="0"/>
              </a:spcAft>
              <a:buNone/>
            </a:pPr>
            <a:r>
              <a:t/>
            </a:r>
            <a:endParaRPr>
              <a:solidFill>
                <a:schemeClr val="dk1"/>
              </a:solidFill>
              <a:latin typeface="Roboto"/>
              <a:ea typeface="Roboto"/>
              <a:cs typeface="Roboto"/>
              <a:sym typeface="Roboto"/>
            </a:endParaRPr>
          </a:p>
          <a:p>
            <a:pPr indent="0" lvl="0" marL="0" rtl="0" algn="l">
              <a:spcBef>
                <a:spcPts val="0"/>
              </a:spcBef>
              <a:spcAft>
                <a:spcPts val="0"/>
              </a:spcAft>
              <a:buNone/>
            </a:pPr>
            <a:r>
              <a:t/>
            </a:r>
            <a:endParaRPr>
              <a:latin typeface="Roboto"/>
              <a:ea typeface="Roboto"/>
              <a:cs typeface="Roboto"/>
              <a:sym typeface="Roboto"/>
            </a:endParaRPr>
          </a:p>
        </p:txBody>
      </p:sp>
      <p:pic>
        <p:nvPicPr>
          <p:cNvPr id="204" name="Google Shape;204;p27"/>
          <p:cNvPicPr preferRelativeResize="0"/>
          <p:nvPr/>
        </p:nvPicPr>
        <p:blipFill rotWithShape="1">
          <a:blip r:embed="rId3">
            <a:alphaModFix/>
          </a:blip>
          <a:srcRect b="0" l="0" r="0" t="0"/>
          <a:stretch/>
        </p:blipFill>
        <p:spPr>
          <a:xfrm>
            <a:off x="5695950" y="-64"/>
            <a:ext cx="2076453" cy="3119744"/>
          </a:xfrm>
          <a:prstGeom prst="rect">
            <a:avLst/>
          </a:prstGeom>
          <a:noFill/>
          <a:ln>
            <a:noFill/>
          </a:ln>
        </p:spPr>
      </p:pic>
      <p:sp>
        <p:nvSpPr>
          <p:cNvPr id="205" name="Google Shape;205;p27"/>
          <p:cNvSpPr/>
          <p:nvPr/>
        </p:nvSpPr>
        <p:spPr>
          <a:xfrm>
            <a:off x="5673600" y="2361325"/>
            <a:ext cx="202800" cy="228300"/>
          </a:xfrm>
          <a:prstGeom prst="ellipse">
            <a:avLst/>
          </a:prstGeom>
          <a:solidFill>
            <a:srgbClr val="BF9000"/>
          </a:solidFill>
          <a:ln cap="flat" cmpd="sng" w="9525">
            <a:solidFill>
              <a:srgbClr val="BF9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 name="Google Shape;206;p27"/>
          <p:cNvSpPr/>
          <p:nvPr/>
        </p:nvSpPr>
        <p:spPr>
          <a:xfrm>
            <a:off x="5557602" y="2836473"/>
            <a:ext cx="434796" cy="434797"/>
          </a:xfrm>
          <a:custGeom>
            <a:rect b="b" l="l" r="r" t="t"/>
            <a:pathLst>
              <a:path extrusionOk="0" h="548640" w="548639">
                <a:moveTo>
                  <a:pt x="274319" y="548640"/>
                </a:moveTo>
                <a:lnTo>
                  <a:pt x="323628" y="544220"/>
                </a:lnTo>
                <a:lnTo>
                  <a:pt x="370037" y="531477"/>
                </a:lnTo>
                <a:lnTo>
                  <a:pt x="412772" y="511186"/>
                </a:lnTo>
                <a:lnTo>
                  <a:pt x="451059" y="484121"/>
                </a:lnTo>
                <a:lnTo>
                  <a:pt x="484121" y="451059"/>
                </a:lnTo>
                <a:lnTo>
                  <a:pt x="511186" y="412772"/>
                </a:lnTo>
                <a:lnTo>
                  <a:pt x="531477" y="370037"/>
                </a:lnTo>
                <a:lnTo>
                  <a:pt x="544220" y="323628"/>
                </a:lnTo>
                <a:lnTo>
                  <a:pt x="548640" y="274320"/>
                </a:lnTo>
                <a:lnTo>
                  <a:pt x="544220" y="225011"/>
                </a:lnTo>
                <a:lnTo>
                  <a:pt x="531477" y="178602"/>
                </a:lnTo>
                <a:lnTo>
                  <a:pt x="511186" y="135867"/>
                </a:lnTo>
                <a:lnTo>
                  <a:pt x="484121" y="97580"/>
                </a:lnTo>
                <a:lnTo>
                  <a:pt x="451059" y="64518"/>
                </a:lnTo>
                <a:lnTo>
                  <a:pt x="412772" y="37453"/>
                </a:lnTo>
                <a:lnTo>
                  <a:pt x="370037" y="17162"/>
                </a:lnTo>
                <a:lnTo>
                  <a:pt x="323628" y="4419"/>
                </a:lnTo>
                <a:lnTo>
                  <a:pt x="274319" y="0"/>
                </a:lnTo>
                <a:lnTo>
                  <a:pt x="225011" y="4419"/>
                </a:lnTo>
                <a:lnTo>
                  <a:pt x="178602" y="17162"/>
                </a:lnTo>
                <a:lnTo>
                  <a:pt x="135867" y="37453"/>
                </a:lnTo>
                <a:lnTo>
                  <a:pt x="97580" y="64518"/>
                </a:lnTo>
                <a:lnTo>
                  <a:pt x="64518" y="97580"/>
                </a:lnTo>
                <a:lnTo>
                  <a:pt x="37453" y="135867"/>
                </a:lnTo>
                <a:lnTo>
                  <a:pt x="17162" y="178602"/>
                </a:lnTo>
                <a:lnTo>
                  <a:pt x="4419" y="225011"/>
                </a:lnTo>
                <a:lnTo>
                  <a:pt x="0" y="274320"/>
                </a:lnTo>
                <a:lnTo>
                  <a:pt x="4419" y="323628"/>
                </a:lnTo>
                <a:lnTo>
                  <a:pt x="17162" y="370037"/>
                </a:lnTo>
                <a:lnTo>
                  <a:pt x="37453" y="412772"/>
                </a:lnTo>
                <a:lnTo>
                  <a:pt x="64518" y="451059"/>
                </a:lnTo>
                <a:lnTo>
                  <a:pt x="97580" y="484121"/>
                </a:lnTo>
                <a:lnTo>
                  <a:pt x="135867" y="511186"/>
                </a:lnTo>
                <a:lnTo>
                  <a:pt x="178602" y="531477"/>
                </a:lnTo>
                <a:lnTo>
                  <a:pt x="225011" y="544220"/>
                </a:lnTo>
                <a:lnTo>
                  <a:pt x="274319" y="548640"/>
                </a:lnTo>
                <a:close/>
              </a:path>
            </a:pathLst>
          </a:custGeom>
          <a:noFill/>
          <a:ln cap="flat" cmpd="sng" w="38100">
            <a:solidFill>
              <a:srgbClr val="BF9000"/>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207" name="Google Shape;207;p27"/>
          <p:cNvPicPr preferRelativeResize="0"/>
          <p:nvPr/>
        </p:nvPicPr>
        <p:blipFill rotWithShape="1">
          <a:blip r:embed="rId4">
            <a:alphaModFix/>
          </a:blip>
          <a:srcRect b="0" l="0" r="0" t="0"/>
          <a:stretch/>
        </p:blipFill>
        <p:spPr>
          <a:xfrm>
            <a:off x="175050" y="9478603"/>
            <a:ext cx="434550" cy="43455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232323"/>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